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6" r:id="rId3"/>
    <p:sldId id="259" r:id="rId4"/>
    <p:sldId id="257" r:id="rId5"/>
    <p:sldId id="258" r:id="rId6"/>
    <p:sldId id="264" r:id="rId7"/>
    <p:sldId id="265" r:id="rId8"/>
    <p:sldId id="261" r:id="rId9"/>
    <p:sldId id="260" r:id="rId10"/>
    <p:sldId id="262"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116" d="100"/>
          <a:sy n="116" d="100"/>
        </p:scale>
        <p:origin x="329" y="5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11/22/2022</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smtClean="0"/>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11/22/2022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11/22/2022</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cpaolucci@coe.ufl.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wested.org/equit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ams.org/notices/200611/comm-grundman.pdf" TargetMode="External"/><Relationship Id="rId2" Type="http://schemas.openxmlformats.org/officeDocument/2006/relationships/hyperlink" Target="https://cft.vanderbilt.edu/guides-sub-pages/teaching-statements/" TargetMode="External"/><Relationship Id="rId1" Type="http://schemas.openxmlformats.org/officeDocument/2006/relationships/slideLayout" Target="../slideLayouts/slideLayout2.xml"/><Relationship Id="rId4" Type="http://schemas.openxmlformats.org/officeDocument/2006/relationships/hyperlink" Target="https://crlt.umich.edu/sites/default/files/resource_files/CRLT_no23.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jamboard.google.com/d/10sTjWmRB7c5VqWgL7_E3b3ttyjR2_sPNhWTEIUj3ehg/viewer?f=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jamboard.google.com/d/10sTjWmRB7c5VqWgL7_E3b3ttyjR2_sPNhWTEIUj3ehg/viewer?f=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jamboard.google.com/d/10sTjWmRB7c5VqWgL7_E3b3ttyjR2_sPNhWTEIUj3ehg/viewer?f=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document/d/1X4OyZjq48pN2wkkyqKk-GYi8ROIkjfcFg24Fg5o_amk/edit?usp=sharing" TargetMode="External"/><Relationship Id="rId2" Type="http://schemas.openxmlformats.org/officeDocument/2006/relationships/hyperlink" Target="https://docs.google.com/document/d/1rkhLiaVFVeGJsgZFGIfosiTGcLWxaW1s3N3m5BJq4co/edit?usp=sharing"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docs.google.com/document/d/10G-xEoBBK0UdoyTqZzVgoCk3IBo9dz9MtuhtIbA1X08/edit?usp=shar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0320" y="854926"/>
            <a:ext cx="7561890" cy="2068390"/>
          </a:xfrm>
        </p:spPr>
        <p:txBody>
          <a:bodyPr>
            <a:noAutofit/>
          </a:bodyPr>
          <a:lstStyle/>
          <a:p>
            <a:r>
              <a:rPr lang="en-US" sz="4800" dirty="0" smtClean="0"/>
              <a:t>Writing a </a:t>
            </a:r>
            <a:br>
              <a:rPr lang="en-US" sz="4800" dirty="0" smtClean="0"/>
            </a:br>
            <a:r>
              <a:rPr lang="en-US" sz="4800" dirty="0" smtClean="0"/>
              <a:t>Teaching Statement</a:t>
            </a:r>
            <a:endParaRPr lang="en-US" sz="4800" dirty="0"/>
          </a:p>
        </p:txBody>
      </p:sp>
      <p:sp>
        <p:nvSpPr>
          <p:cNvPr id="3" name="Subtitle 2"/>
          <p:cNvSpPr>
            <a:spLocks noGrp="1"/>
          </p:cNvSpPr>
          <p:nvPr>
            <p:ph type="subTitle" idx="1"/>
          </p:nvPr>
        </p:nvSpPr>
        <p:spPr>
          <a:xfrm>
            <a:off x="5989647" y="3431335"/>
            <a:ext cx="4168579" cy="977621"/>
          </a:xfrm>
        </p:spPr>
        <p:txBody>
          <a:bodyPr/>
          <a:lstStyle/>
          <a:p>
            <a:r>
              <a:rPr lang="en-US" dirty="0" smtClean="0"/>
              <a:t>Catherine Paolucci</a:t>
            </a:r>
          </a:p>
          <a:p>
            <a:r>
              <a:rPr lang="en-US" dirty="0" smtClean="0">
                <a:hlinkClick r:id="rId2"/>
              </a:rPr>
              <a:t>cpaolucci@coe.ufl.edu</a:t>
            </a:r>
            <a:endParaRPr lang="en-US" dirty="0" smtClean="0"/>
          </a:p>
          <a:p>
            <a:endParaRPr lang="en-US" dirty="0"/>
          </a:p>
        </p:txBody>
      </p:sp>
      <p:pic>
        <p:nvPicPr>
          <p:cNvPr id="5" name="Picture 2" descr="Four Steps to Successful Virtual Hiring"/>
          <p:cNvPicPr>
            <a:picLocks noChangeAspect="1" noChangeArrowheads="1"/>
          </p:cNvPicPr>
          <p:nvPr/>
        </p:nvPicPr>
        <p:blipFill rotWithShape="1">
          <a:blip r:embed="rId3">
            <a:extLst>
              <a:ext uri="{28A0092B-C50C-407E-A947-70E740481C1C}">
                <a14:useLocalDpi xmlns:a14="http://schemas.microsoft.com/office/drawing/2010/main" val="0"/>
              </a:ext>
            </a:extLst>
          </a:blip>
          <a:srcRect r="36815"/>
          <a:stretch/>
        </p:blipFill>
        <p:spPr bwMode="auto">
          <a:xfrm>
            <a:off x="785634" y="1075902"/>
            <a:ext cx="3362060" cy="3953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838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033" y="252130"/>
            <a:ext cx="10244335" cy="1313027"/>
          </a:xfrm>
        </p:spPr>
        <p:txBody>
          <a:bodyPr>
            <a:normAutofit fontScale="90000"/>
          </a:bodyPr>
          <a:lstStyle/>
          <a:p>
            <a:r>
              <a:rPr lang="en-US" dirty="0" smtClean="0"/>
              <a:t>Equity-Focused Teaching…</a:t>
            </a:r>
            <a:br>
              <a:rPr lang="en-US" dirty="0" smtClean="0"/>
            </a:br>
            <a:r>
              <a:rPr lang="en-US" dirty="0" smtClean="0"/>
              <a:t>What </a:t>
            </a:r>
            <a:r>
              <a:rPr lang="en-US" dirty="0" smtClean="0"/>
              <a:t>Is it, and </a:t>
            </a:r>
            <a:r>
              <a:rPr lang="en-US" dirty="0" smtClean="0"/>
              <a:t>What does it look like in Practice?</a:t>
            </a:r>
            <a:endParaRPr lang="en-US" dirty="0"/>
          </a:p>
        </p:txBody>
      </p:sp>
      <p:sp>
        <p:nvSpPr>
          <p:cNvPr id="3" name="Content Placeholder 2"/>
          <p:cNvSpPr>
            <a:spLocks noGrp="1"/>
          </p:cNvSpPr>
          <p:nvPr>
            <p:ph idx="1"/>
          </p:nvPr>
        </p:nvSpPr>
        <p:spPr>
          <a:xfrm>
            <a:off x="1017658" y="1565157"/>
            <a:ext cx="10356425" cy="4062679"/>
          </a:xfrm>
        </p:spPr>
        <p:txBody>
          <a:bodyPr>
            <a:normAutofit/>
          </a:bodyPr>
          <a:lstStyle/>
          <a:p>
            <a:pPr marL="0" indent="0" algn="ctr">
              <a:buNone/>
            </a:pPr>
            <a:r>
              <a:rPr lang="en-US" sz="1800" b="1" dirty="0" smtClean="0"/>
              <a:t>Sample definition of </a:t>
            </a:r>
            <a:r>
              <a:rPr lang="en-US" sz="1800" b="1" u="sng" dirty="0" smtClean="0"/>
              <a:t>Equity</a:t>
            </a:r>
          </a:p>
          <a:p>
            <a:pPr marL="0" indent="0" algn="ctr">
              <a:buNone/>
            </a:pPr>
            <a:r>
              <a:rPr lang="en-US" sz="1800" i="1" dirty="0" smtClean="0"/>
              <a:t>Attainment </a:t>
            </a:r>
            <a:r>
              <a:rPr lang="en-US" sz="1800" i="1" dirty="0"/>
              <a:t>of comparably positive outcomes for all </a:t>
            </a:r>
            <a:r>
              <a:rPr lang="en-US" sz="1800" i="1" dirty="0" smtClean="0"/>
              <a:t>groups…through </a:t>
            </a:r>
            <a:r>
              <a:rPr lang="en-US" sz="1800" i="1" dirty="0"/>
              <a:t>implementation of policies, practices, and procedures that remove </a:t>
            </a:r>
            <a:r>
              <a:rPr lang="en-US" sz="1800" i="1" dirty="0" smtClean="0"/>
              <a:t>barriers </a:t>
            </a:r>
            <a:r>
              <a:rPr lang="en-US" sz="1800" i="1" dirty="0"/>
              <a:t>and provide the supports needed to ensure </a:t>
            </a:r>
            <a:r>
              <a:rPr lang="en-US" sz="1800" i="1" dirty="0" smtClean="0"/>
              <a:t>full </a:t>
            </a:r>
            <a:r>
              <a:rPr lang="en-US" sz="1800" i="1" dirty="0"/>
              <a:t>and successful participation </a:t>
            </a:r>
            <a:r>
              <a:rPr lang="en-US" sz="1800" i="1" dirty="0" smtClean="0"/>
              <a:t>for everyone in </a:t>
            </a:r>
            <a:r>
              <a:rPr lang="en-US" sz="1800" i="1" dirty="0"/>
              <a:t>the system. </a:t>
            </a:r>
            <a:endParaRPr lang="en-US" sz="1800" i="1" dirty="0" smtClean="0"/>
          </a:p>
          <a:p>
            <a:pPr marL="0" indent="0" algn="ctr">
              <a:lnSpc>
                <a:spcPct val="100000"/>
              </a:lnSpc>
              <a:spcBef>
                <a:spcPts val="600"/>
              </a:spcBef>
              <a:buNone/>
            </a:pPr>
            <a:r>
              <a:rPr lang="en-US" sz="1800" i="1" dirty="0" smtClean="0"/>
              <a:t>Equity </a:t>
            </a:r>
            <a:r>
              <a:rPr lang="en-US" sz="1800" i="1" dirty="0"/>
              <a:t>exists when race, ethnicity, language, religion, gender identity, sexual orientation, age, national origin, physical or cognitive ability, socioeconomic status, and other such characteristics are not predictors of outcomes for any group or the individuals in it</a:t>
            </a:r>
            <a:r>
              <a:rPr lang="en-US" sz="1800" i="1" dirty="0" smtClean="0"/>
              <a:t>. </a:t>
            </a:r>
          </a:p>
          <a:p>
            <a:pPr marL="0" indent="0" algn="ctr">
              <a:lnSpc>
                <a:spcPct val="100000"/>
              </a:lnSpc>
              <a:spcBef>
                <a:spcPts val="600"/>
              </a:spcBef>
              <a:buNone/>
            </a:pPr>
            <a:r>
              <a:rPr lang="en-US" sz="1800" i="1" dirty="0" smtClean="0">
                <a:solidFill>
                  <a:schemeClr val="accent6"/>
                </a:solidFill>
              </a:rPr>
              <a:t>(Adapted </a:t>
            </a:r>
            <a:r>
              <a:rPr lang="en-US" sz="1800" i="1" dirty="0">
                <a:solidFill>
                  <a:schemeClr val="accent6"/>
                </a:solidFill>
              </a:rPr>
              <a:t>from </a:t>
            </a:r>
            <a:r>
              <a:rPr lang="en-US" sz="1800" i="1" dirty="0">
                <a:hlinkClick r:id="rId2"/>
              </a:rPr>
              <a:t>https://www.wested.org/equity</a:t>
            </a:r>
            <a:r>
              <a:rPr lang="en-US" sz="1800" i="1" dirty="0" smtClean="0">
                <a:hlinkClick r:id="rId2"/>
              </a:rPr>
              <a:t>/</a:t>
            </a:r>
            <a:r>
              <a:rPr lang="en-US" sz="1800" i="1" dirty="0" smtClean="0">
                <a:solidFill>
                  <a:schemeClr val="accent6"/>
                </a:solidFill>
              </a:rPr>
              <a:t>)</a:t>
            </a:r>
          </a:p>
          <a:p>
            <a:pPr marL="0" indent="0" algn="ctr">
              <a:lnSpc>
                <a:spcPct val="100000"/>
              </a:lnSpc>
              <a:spcBef>
                <a:spcPts val="600"/>
              </a:spcBef>
              <a:buNone/>
            </a:pPr>
            <a:endParaRPr lang="en-US" sz="400" i="1" dirty="0" smtClean="0"/>
          </a:p>
          <a:p>
            <a:pPr marL="0" indent="0" algn="ctr">
              <a:lnSpc>
                <a:spcPct val="100000"/>
              </a:lnSpc>
              <a:spcBef>
                <a:spcPts val="1200"/>
              </a:spcBef>
              <a:buNone/>
            </a:pPr>
            <a:r>
              <a:rPr lang="en-US" sz="2200" dirty="0" smtClean="0"/>
              <a:t>What are some policies, practices, and procedures that can create barriers or prevent everyone’s full and successful participation in learning mathematics?</a:t>
            </a:r>
            <a:endParaRPr lang="en-US" sz="2200" dirty="0"/>
          </a:p>
          <a:p>
            <a:pPr marL="0" indent="0">
              <a:buNone/>
            </a:pPr>
            <a:endParaRPr lang="en-US" dirty="0" smtClean="0"/>
          </a:p>
        </p:txBody>
      </p:sp>
    </p:spTree>
    <p:extLst>
      <p:ext uri="{BB962C8B-B14F-4D97-AF65-F5344CB8AC3E}">
        <p14:creationId xmlns:p14="http://schemas.microsoft.com/office/powerpoint/2010/main" val="1525154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344" y="3695733"/>
            <a:ext cx="9291215" cy="1049235"/>
          </a:xfrm>
        </p:spPr>
        <p:txBody>
          <a:bodyPr/>
          <a:lstStyle/>
          <a:p>
            <a:r>
              <a:rPr lang="en-US" dirty="0" smtClean="0"/>
              <a:t>Further Resources</a:t>
            </a:r>
            <a:endParaRPr lang="en-US" dirty="0"/>
          </a:p>
        </p:txBody>
      </p:sp>
      <p:sp>
        <p:nvSpPr>
          <p:cNvPr id="3" name="Content Placeholder 2"/>
          <p:cNvSpPr>
            <a:spLocks noGrp="1"/>
          </p:cNvSpPr>
          <p:nvPr>
            <p:ph idx="1"/>
          </p:nvPr>
        </p:nvSpPr>
        <p:spPr>
          <a:xfrm>
            <a:off x="930846" y="857933"/>
            <a:ext cx="10710700" cy="2628630"/>
          </a:xfrm>
        </p:spPr>
        <p:txBody>
          <a:bodyPr>
            <a:normAutofit/>
          </a:bodyPr>
          <a:lstStyle/>
          <a:p>
            <a:pPr marL="0" indent="0">
              <a:lnSpc>
                <a:spcPct val="100000"/>
              </a:lnSpc>
              <a:spcBef>
                <a:spcPts val="600"/>
              </a:spcBef>
              <a:buNone/>
            </a:pPr>
            <a:r>
              <a:rPr lang="en-US" dirty="0" smtClean="0"/>
              <a:t>There are many, many sample teaching statements online. The best examples are </a:t>
            </a:r>
          </a:p>
          <a:p>
            <a:pPr marL="341313" indent="-225425">
              <a:lnSpc>
                <a:spcPct val="100000"/>
              </a:lnSpc>
              <a:spcBef>
                <a:spcPts val="600"/>
              </a:spcBef>
              <a:buFontTx/>
              <a:buChar char="-"/>
            </a:pPr>
            <a:r>
              <a:rPr lang="en-US" b="1" u="sng" dirty="0"/>
              <a:t>S</a:t>
            </a:r>
            <a:r>
              <a:rPr lang="en-US" b="1" u="sng" dirty="0" smtClean="0"/>
              <a:t>hort</a:t>
            </a:r>
            <a:r>
              <a:rPr lang="en-US" dirty="0" smtClean="0"/>
              <a:t> (1-2 pages) </a:t>
            </a:r>
          </a:p>
          <a:p>
            <a:pPr marL="341313" indent="-225425">
              <a:lnSpc>
                <a:spcPct val="100000"/>
              </a:lnSpc>
              <a:spcBef>
                <a:spcPts val="600"/>
              </a:spcBef>
              <a:buFontTx/>
              <a:buChar char="-"/>
            </a:pPr>
            <a:r>
              <a:rPr lang="en-US" b="1" u="sng" dirty="0" smtClean="0"/>
              <a:t>Narrative</a:t>
            </a:r>
            <a:r>
              <a:rPr lang="en-US" dirty="0" smtClean="0"/>
              <a:t> (tell a story of who you are as an educator – don’t be afraid to share your own experiences, if they’ve shaped your beliefs about teaching and learning) </a:t>
            </a:r>
          </a:p>
          <a:p>
            <a:pPr marL="341313" indent="-225425">
              <a:lnSpc>
                <a:spcPct val="100000"/>
              </a:lnSpc>
              <a:spcBef>
                <a:spcPts val="600"/>
              </a:spcBef>
              <a:buFontTx/>
              <a:buChar char="-"/>
            </a:pPr>
            <a:r>
              <a:rPr lang="en-US" b="1" u="sng" dirty="0" smtClean="0"/>
              <a:t>Thematic</a:t>
            </a:r>
            <a:r>
              <a:rPr lang="en-US" dirty="0" smtClean="0"/>
              <a:t> (clearly organized into sections – e.g. instruction, assessment, work with co-requisite pathways, advanced coursework, working with diverse student groups, etc.) </a:t>
            </a:r>
          </a:p>
          <a:p>
            <a:pPr marL="341313" indent="-225425">
              <a:lnSpc>
                <a:spcPct val="100000"/>
              </a:lnSpc>
              <a:spcBef>
                <a:spcPts val="600"/>
              </a:spcBef>
              <a:buFontTx/>
              <a:buChar char="-"/>
            </a:pPr>
            <a:r>
              <a:rPr lang="en-US" b="1" u="sng" dirty="0"/>
              <a:t>G</a:t>
            </a:r>
            <a:r>
              <a:rPr lang="en-US" b="1" u="sng" dirty="0" smtClean="0"/>
              <a:t>rounded in real examples </a:t>
            </a:r>
            <a:r>
              <a:rPr lang="en-US" dirty="0" smtClean="0"/>
              <a:t>(draw on what we did here today)</a:t>
            </a:r>
          </a:p>
          <a:p>
            <a:pPr marL="0" indent="0">
              <a:buNone/>
            </a:pPr>
            <a:endParaRPr lang="en-US" dirty="0" smtClean="0"/>
          </a:p>
        </p:txBody>
      </p:sp>
      <p:sp>
        <p:nvSpPr>
          <p:cNvPr id="5" name="Title 1"/>
          <p:cNvSpPr txBox="1">
            <a:spLocks/>
          </p:cNvSpPr>
          <p:nvPr/>
        </p:nvSpPr>
        <p:spPr>
          <a:xfrm>
            <a:off x="1451578" y="0"/>
            <a:ext cx="9291215" cy="1049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r>
              <a:rPr lang="en-US" dirty="0" smtClean="0"/>
              <a:t>Final Advice</a:t>
            </a:r>
            <a:endParaRPr lang="en-US" dirty="0"/>
          </a:p>
        </p:txBody>
      </p:sp>
      <p:sp>
        <p:nvSpPr>
          <p:cNvPr id="6" name="Content Placeholder 2"/>
          <p:cNvSpPr txBox="1">
            <a:spLocks/>
          </p:cNvSpPr>
          <p:nvPr/>
        </p:nvSpPr>
        <p:spPr>
          <a:xfrm>
            <a:off x="1142452" y="4512794"/>
            <a:ext cx="10446526" cy="1520711"/>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US" dirty="0" smtClean="0"/>
              <a:t>General: </a:t>
            </a:r>
            <a:r>
              <a:rPr lang="en-US" dirty="0" smtClean="0">
                <a:hlinkClick r:id="rId2"/>
              </a:rPr>
              <a:t>https://cft.vanderbilt.edu/guides-sub-pages/teaching-statements/</a:t>
            </a:r>
            <a:endParaRPr lang="en-US" dirty="0" smtClean="0"/>
          </a:p>
          <a:p>
            <a:pPr marL="0" indent="0">
              <a:buFont typeface="Arial" panose="020B0604020202020204" pitchFamily="34" charset="0"/>
              <a:buNone/>
            </a:pPr>
            <a:r>
              <a:rPr lang="en-US" dirty="0" smtClean="0"/>
              <a:t>Math Specific: </a:t>
            </a:r>
            <a:r>
              <a:rPr lang="en-US" dirty="0" smtClean="0">
                <a:hlinkClick r:id="rId3"/>
              </a:rPr>
              <a:t>http://www.ams.org/notices/200611/comm-grundman.pdf</a:t>
            </a:r>
            <a:endParaRPr lang="en-US" dirty="0" smtClean="0"/>
          </a:p>
          <a:p>
            <a:pPr marL="0" indent="0">
              <a:buFont typeface="Arial" panose="020B0604020202020204" pitchFamily="34" charset="0"/>
              <a:buNone/>
            </a:pPr>
            <a:r>
              <a:rPr lang="en-US" dirty="0" smtClean="0"/>
              <a:t>Rubric: </a:t>
            </a:r>
            <a:r>
              <a:rPr lang="en-US" dirty="0" smtClean="0">
                <a:hlinkClick r:id="rId4"/>
              </a:rPr>
              <a:t>https://crlt.umich.edu/sites/default/files/resource_files/CRLT_no23.pdf</a:t>
            </a: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691415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a:t>
            </a:r>
            <a:r>
              <a:rPr lang="en-US" dirty="0" err="1" smtClean="0"/>
              <a:t>StarteD</a:t>
            </a:r>
            <a:endParaRPr lang="en-US" dirty="0"/>
          </a:p>
        </p:txBody>
      </p:sp>
      <p:sp>
        <p:nvSpPr>
          <p:cNvPr id="3" name="Content Placeholder 2"/>
          <p:cNvSpPr>
            <a:spLocks noGrp="1"/>
          </p:cNvSpPr>
          <p:nvPr>
            <p:ph idx="1"/>
          </p:nvPr>
        </p:nvSpPr>
        <p:spPr>
          <a:xfrm>
            <a:off x="878219" y="1877585"/>
            <a:ext cx="4016123" cy="3450613"/>
          </a:xfrm>
        </p:spPr>
        <p:txBody>
          <a:bodyPr/>
          <a:lstStyle/>
          <a:p>
            <a:pPr marL="0" indent="0" algn="ctr">
              <a:buNone/>
            </a:pPr>
            <a:r>
              <a:rPr lang="en-US" dirty="0" smtClean="0"/>
              <a:t>Using </a:t>
            </a:r>
            <a:r>
              <a:rPr lang="en-US" b="1" u="sng" dirty="0" smtClean="0">
                <a:solidFill>
                  <a:schemeClr val="accent6"/>
                </a:solidFill>
                <a:hlinkClick r:id="rId2"/>
              </a:rPr>
              <a:t>Jamboard – slide 1</a:t>
            </a:r>
            <a:r>
              <a:rPr lang="en-US" dirty="0" smtClean="0"/>
              <a:t>, </a:t>
            </a:r>
          </a:p>
          <a:p>
            <a:pPr marL="0" indent="0" algn="ctr">
              <a:buNone/>
            </a:pPr>
            <a:r>
              <a:rPr lang="en-US" dirty="0" smtClean="0"/>
              <a:t>add a post-it note with at least 1 way to finish this statement:</a:t>
            </a:r>
          </a:p>
          <a:p>
            <a:pPr marL="0" indent="0">
              <a:buNone/>
            </a:pPr>
            <a:endParaRPr lang="en-US" dirty="0"/>
          </a:p>
          <a:p>
            <a:pPr marL="0" indent="0">
              <a:buNone/>
            </a:pPr>
            <a:r>
              <a:rPr lang="en-US" sz="2300" b="1" dirty="0" smtClean="0"/>
              <a:t>My approach to teaching mathematics is grounded in the belief that…</a:t>
            </a:r>
            <a:endParaRPr lang="en-US" sz="2300" b="1" dirty="0"/>
          </a:p>
        </p:txBody>
      </p:sp>
      <p:grpSp>
        <p:nvGrpSpPr>
          <p:cNvPr id="7" name="Group 6"/>
          <p:cNvGrpSpPr/>
          <p:nvPr/>
        </p:nvGrpSpPr>
        <p:grpSpPr>
          <a:xfrm>
            <a:off x="5617969" y="1901163"/>
            <a:ext cx="5969913" cy="3814930"/>
            <a:chOff x="6104314" y="2015731"/>
            <a:chExt cx="5569087" cy="3325392"/>
          </a:xfrm>
        </p:grpSpPr>
        <p:pic>
          <p:nvPicPr>
            <p:cNvPr id="5" name="Picture 4"/>
            <p:cNvPicPr>
              <a:picLocks noChangeAspect="1"/>
            </p:cNvPicPr>
            <p:nvPr/>
          </p:nvPicPr>
          <p:blipFill rotWithShape="1">
            <a:blip r:embed="rId3"/>
            <a:srcRect l="11235" t="3815" r="9532"/>
            <a:stretch/>
          </p:blipFill>
          <p:spPr>
            <a:xfrm>
              <a:off x="6292256" y="2015732"/>
              <a:ext cx="5381145" cy="3325391"/>
            </a:xfrm>
            <a:prstGeom prst="rect">
              <a:avLst/>
            </a:prstGeom>
          </p:spPr>
        </p:pic>
        <p:pic>
          <p:nvPicPr>
            <p:cNvPr id="6" name="Picture 5"/>
            <p:cNvPicPr>
              <a:picLocks noChangeAspect="1"/>
            </p:cNvPicPr>
            <p:nvPr/>
          </p:nvPicPr>
          <p:blipFill rotWithShape="1">
            <a:blip r:embed="rId3"/>
            <a:srcRect l="-1" t="3815" r="95270"/>
            <a:stretch/>
          </p:blipFill>
          <p:spPr>
            <a:xfrm>
              <a:off x="6104314" y="2015731"/>
              <a:ext cx="321246" cy="3325391"/>
            </a:xfrm>
            <a:prstGeom prst="rect">
              <a:avLst/>
            </a:prstGeom>
          </p:spPr>
        </p:pic>
      </p:grpSp>
    </p:spTree>
    <p:extLst>
      <p:ext uri="{BB962C8B-B14F-4D97-AF65-F5344CB8AC3E}">
        <p14:creationId xmlns:p14="http://schemas.microsoft.com/office/powerpoint/2010/main" val="370028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GoalS</a:t>
            </a:r>
            <a:r>
              <a:rPr lang="en-US" dirty="0" smtClean="0"/>
              <a:t> </a:t>
            </a:r>
            <a:r>
              <a:rPr lang="en-US" dirty="0" smtClean="0"/>
              <a:t>of a Teaching </a:t>
            </a:r>
            <a:r>
              <a:rPr lang="en-US" dirty="0" smtClean="0"/>
              <a:t>Statement</a:t>
            </a:r>
            <a:endParaRPr lang="en-US" dirty="0"/>
          </a:p>
        </p:txBody>
      </p:sp>
      <p:sp>
        <p:nvSpPr>
          <p:cNvPr id="3" name="Content Placeholder 2"/>
          <p:cNvSpPr>
            <a:spLocks noGrp="1"/>
          </p:cNvSpPr>
          <p:nvPr>
            <p:ph idx="1"/>
          </p:nvPr>
        </p:nvSpPr>
        <p:spPr>
          <a:xfrm>
            <a:off x="964775" y="1782199"/>
            <a:ext cx="6264906" cy="3450613"/>
          </a:xfrm>
        </p:spPr>
        <p:txBody>
          <a:bodyPr>
            <a:normAutofit/>
          </a:bodyPr>
          <a:lstStyle/>
          <a:p>
            <a:pPr>
              <a:lnSpc>
                <a:spcPct val="100000"/>
              </a:lnSpc>
              <a:spcBef>
                <a:spcPts val="1800"/>
              </a:spcBef>
            </a:pPr>
            <a:r>
              <a:rPr lang="en-US" dirty="0" smtClean="0"/>
              <a:t>Give the search committee a sense of who you are as an educator and what you can bring to their courses, faculty, and students</a:t>
            </a:r>
          </a:p>
          <a:p>
            <a:pPr>
              <a:lnSpc>
                <a:spcPct val="100000"/>
              </a:lnSpc>
              <a:spcBef>
                <a:spcPts val="1800"/>
              </a:spcBef>
            </a:pPr>
            <a:r>
              <a:rPr lang="en-US" dirty="0" smtClean="0"/>
              <a:t>Help future colleagues determine whether you </a:t>
            </a:r>
            <a:endParaRPr lang="en-US" dirty="0"/>
          </a:p>
          <a:p>
            <a:pPr lvl="1">
              <a:lnSpc>
                <a:spcPct val="100000"/>
              </a:lnSpc>
              <a:spcBef>
                <a:spcPts val="600"/>
              </a:spcBef>
              <a:buFontTx/>
              <a:buChar char="-"/>
            </a:pPr>
            <a:r>
              <a:rPr lang="en-US" sz="2000" dirty="0" smtClean="0"/>
              <a:t>fit </a:t>
            </a:r>
            <a:r>
              <a:rPr lang="en-US" sz="2000" dirty="0" smtClean="0"/>
              <a:t>in with the culture of the </a:t>
            </a:r>
            <a:r>
              <a:rPr lang="en-US" sz="2000" dirty="0" smtClean="0"/>
              <a:t>department</a:t>
            </a:r>
          </a:p>
          <a:p>
            <a:pPr lvl="1">
              <a:lnSpc>
                <a:spcPct val="100000"/>
              </a:lnSpc>
              <a:spcBef>
                <a:spcPts val="600"/>
              </a:spcBef>
              <a:buFontTx/>
              <a:buChar char="-"/>
            </a:pPr>
            <a:r>
              <a:rPr lang="en-US" sz="2000" dirty="0" smtClean="0"/>
              <a:t>are the </a:t>
            </a:r>
            <a:r>
              <a:rPr lang="en-US" sz="2000" dirty="0" smtClean="0"/>
              <a:t>right person to help </a:t>
            </a:r>
            <a:r>
              <a:rPr lang="en-US" sz="2000" dirty="0" smtClean="0"/>
              <a:t>achieve</a:t>
            </a:r>
            <a:r>
              <a:rPr lang="en-US" sz="2000" dirty="0" smtClean="0"/>
              <a:t> </a:t>
            </a:r>
            <a:r>
              <a:rPr lang="en-US" sz="2000" dirty="0" smtClean="0"/>
              <a:t>future goals </a:t>
            </a:r>
            <a:r>
              <a:rPr lang="en-US" sz="2000" dirty="0" smtClean="0"/>
              <a:t>regarding course </a:t>
            </a:r>
            <a:r>
              <a:rPr lang="en-US" sz="2000" dirty="0" smtClean="0"/>
              <a:t>development, grant proposals, and new </a:t>
            </a:r>
            <a:r>
              <a:rPr lang="en-US" sz="2000" dirty="0" smtClean="0"/>
              <a:t>initiatives</a:t>
            </a:r>
            <a:endParaRPr lang="en-US" sz="2000" dirty="0" smtClean="0"/>
          </a:p>
          <a:p>
            <a:pPr marL="0" indent="0">
              <a:buNone/>
            </a:pPr>
            <a:endParaRPr lang="en-US" dirty="0" smtClean="0"/>
          </a:p>
        </p:txBody>
      </p:sp>
      <p:pic>
        <p:nvPicPr>
          <p:cNvPr id="6" name="Picture 5"/>
          <p:cNvPicPr>
            <a:picLocks noChangeAspect="1"/>
          </p:cNvPicPr>
          <p:nvPr/>
        </p:nvPicPr>
        <p:blipFill>
          <a:blip r:embed="rId2"/>
          <a:stretch>
            <a:fillRect/>
          </a:stretch>
        </p:blipFill>
        <p:spPr>
          <a:xfrm>
            <a:off x="7545959" y="2136443"/>
            <a:ext cx="3620447" cy="2409243"/>
          </a:xfrm>
          <a:prstGeom prst="rect">
            <a:avLst/>
          </a:prstGeom>
        </p:spPr>
      </p:pic>
    </p:spTree>
    <p:extLst>
      <p:ext uri="{BB962C8B-B14F-4D97-AF65-F5344CB8AC3E}">
        <p14:creationId xmlns:p14="http://schemas.microsoft.com/office/powerpoint/2010/main" val="4139521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233" y="804519"/>
            <a:ext cx="9959724" cy="1049235"/>
          </a:xfrm>
        </p:spPr>
        <p:txBody>
          <a:bodyPr/>
          <a:lstStyle/>
          <a:p>
            <a:r>
              <a:rPr lang="en-US" dirty="0" smtClean="0"/>
              <a:t>What Should be in a Teaching </a:t>
            </a:r>
            <a:r>
              <a:rPr lang="en-US" dirty="0" smtClean="0"/>
              <a:t>Statement</a:t>
            </a:r>
            <a:endParaRPr lang="en-US" dirty="0"/>
          </a:p>
        </p:txBody>
      </p:sp>
      <p:sp>
        <p:nvSpPr>
          <p:cNvPr id="3" name="Content Placeholder 2"/>
          <p:cNvSpPr>
            <a:spLocks noGrp="1"/>
          </p:cNvSpPr>
          <p:nvPr>
            <p:ph idx="1"/>
          </p:nvPr>
        </p:nvSpPr>
        <p:spPr>
          <a:xfrm>
            <a:off x="1177539" y="1621029"/>
            <a:ext cx="10147206" cy="4408090"/>
          </a:xfrm>
        </p:spPr>
        <p:txBody>
          <a:bodyPr>
            <a:normAutofit/>
          </a:bodyPr>
          <a:lstStyle/>
          <a:p>
            <a:pPr>
              <a:lnSpc>
                <a:spcPct val="100000"/>
              </a:lnSpc>
              <a:spcBef>
                <a:spcPts val="2400"/>
              </a:spcBef>
            </a:pPr>
            <a:r>
              <a:rPr lang="en-US" dirty="0" smtClean="0"/>
              <a:t>Discuss your philosophy on teaching and learning and connect it to </a:t>
            </a:r>
            <a:r>
              <a:rPr lang="en-US" b="1" u="sng" dirty="0" smtClean="0"/>
              <a:t>evidence-based</a:t>
            </a:r>
            <a:r>
              <a:rPr lang="en-US" dirty="0" smtClean="0"/>
              <a:t> learning theories and instructional strategies (including assessment)</a:t>
            </a:r>
          </a:p>
          <a:p>
            <a:pPr>
              <a:lnSpc>
                <a:spcPct val="100000"/>
              </a:lnSpc>
              <a:spcBef>
                <a:spcPts val="2400"/>
              </a:spcBef>
            </a:pPr>
            <a:r>
              <a:rPr lang="en-US" dirty="0" smtClean="0"/>
              <a:t>Illustrate key aspects of your philosophy with </a:t>
            </a:r>
            <a:r>
              <a:rPr lang="en-US" b="1" u="sng" dirty="0" smtClean="0"/>
              <a:t>specific </a:t>
            </a:r>
            <a:r>
              <a:rPr lang="en-US" b="1" u="sng" dirty="0" smtClean="0"/>
              <a:t>examples</a:t>
            </a:r>
            <a:r>
              <a:rPr lang="en-US" b="1" dirty="0" smtClean="0"/>
              <a:t>, </a:t>
            </a:r>
            <a:r>
              <a:rPr lang="en-US" dirty="0" smtClean="0"/>
              <a:t>ideally </a:t>
            </a:r>
            <a:r>
              <a:rPr lang="en-US" dirty="0" smtClean="0"/>
              <a:t>from your own </a:t>
            </a:r>
            <a:r>
              <a:rPr lang="en-US" dirty="0" smtClean="0"/>
              <a:t>experience. </a:t>
            </a:r>
            <a:r>
              <a:rPr lang="en-US" b="1" u="sng" dirty="0" smtClean="0"/>
              <a:t>Don’t just use jargon</a:t>
            </a:r>
            <a:r>
              <a:rPr lang="en-US" dirty="0" smtClean="0"/>
              <a:t> – demonstrate that you know what it means and illustrate what it looks like in practice.</a:t>
            </a:r>
          </a:p>
          <a:p>
            <a:pPr>
              <a:lnSpc>
                <a:spcPct val="100000"/>
              </a:lnSpc>
              <a:spcBef>
                <a:spcPts val="2400"/>
              </a:spcBef>
            </a:pPr>
            <a:r>
              <a:rPr lang="en-US" dirty="0" smtClean="0"/>
              <a:t>Note any </a:t>
            </a:r>
            <a:r>
              <a:rPr lang="en-US" b="1" u="sng" dirty="0" smtClean="0"/>
              <a:t>future </a:t>
            </a:r>
            <a:r>
              <a:rPr lang="en-US" b="1" u="sng" dirty="0" smtClean="0"/>
              <a:t>goals and plans</a:t>
            </a:r>
            <a:r>
              <a:rPr lang="en-US" dirty="0" smtClean="0"/>
              <a:t> </a:t>
            </a:r>
            <a:r>
              <a:rPr lang="en-US" dirty="0" smtClean="0"/>
              <a:t>related to </a:t>
            </a:r>
            <a:r>
              <a:rPr lang="en-US" dirty="0" smtClean="0"/>
              <a:t>continued growth </a:t>
            </a:r>
            <a:r>
              <a:rPr lang="en-US" dirty="0" smtClean="0"/>
              <a:t>as an educator (grant proposals, </a:t>
            </a:r>
            <a:r>
              <a:rPr lang="en-US" dirty="0" smtClean="0"/>
              <a:t>current work, </a:t>
            </a:r>
            <a:r>
              <a:rPr lang="en-US" dirty="0" smtClean="0"/>
              <a:t>collaborating with new colleagues</a:t>
            </a:r>
            <a:r>
              <a:rPr lang="en-US" dirty="0" smtClean="0"/>
              <a:t>). </a:t>
            </a:r>
            <a:r>
              <a:rPr lang="en-US" dirty="0" smtClean="0"/>
              <a:t>Whenever possible,</a:t>
            </a:r>
            <a:r>
              <a:rPr lang="en-US" dirty="0" smtClean="0"/>
              <a:t> </a:t>
            </a:r>
            <a:r>
              <a:rPr lang="en-US" b="1" u="sng" dirty="0" smtClean="0"/>
              <a:t>link this to a prospective position</a:t>
            </a:r>
            <a:r>
              <a:rPr lang="en-US" dirty="0" smtClean="0"/>
              <a:t> (job description, research on the department) </a:t>
            </a:r>
            <a:endParaRPr lang="en-US" dirty="0" smtClean="0"/>
          </a:p>
          <a:p>
            <a:pPr>
              <a:lnSpc>
                <a:spcPct val="100000"/>
              </a:lnSpc>
              <a:spcBef>
                <a:spcPts val="2400"/>
              </a:spcBef>
            </a:pPr>
            <a:r>
              <a:rPr lang="en-US" dirty="0" smtClean="0"/>
              <a:t>Discuss how </a:t>
            </a:r>
            <a:r>
              <a:rPr lang="en-US" dirty="0" smtClean="0"/>
              <a:t>your</a:t>
            </a:r>
            <a:r>
              <a:rPr lang="en-US" dirty="0" smtClean="0"/>
              <a:t> philosophy, supporting experience and future goals </a:t>
            </a:r>
            <a:r>
              <a:rPr lang="en-US" dirty="0" smtClean="0"/>
              <a:t>would </a:t>
            </a:r>
            <a:r>
              <a:rPr lang="en-US" b="1" u="sng" dirty="0" smtClean="0"/>
              <a:t>benefit the </a:t>
            </a:r>
            <a:r>
              <a:rPr lang="en-US" b="1" u="sng" dirty="0" smtClean="0"/>
              <a:t>department and institution</a:t>
            </a:r>
            <a:r>
              <a:rPr lang="en-US" dirty="0" smtClean="0"/>
              <a:t> </a:t>
            </a:r>
            <a:r>
              <a:rPr lang="en-US" dirty="0" smtClean="0"/>
              <a:t>to which you are </a:t>
            </a:r>
            <a:r>
              <a:rPr lang="en-US" dirty="0" smtClean="0"/>
              <a:t>applying.</a:t>
            </a:r>
            <a:endParaRPr lang="en-US" dirty="0" smtClean="0"/>
          </a:p>
        </p:txBody>
      </p:sp>
    </p:spTree>
    <p:extLst>
      <p:ext uri="{BB962C8B-B14F-4D97-AF65-F5344CB8AC3E}">
        <p14:creationId xmlns:p14="http://schemas.microsoft.com/office/powerpoint/2010/main" val="229037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435" y="703407"/>
            <a:ext cx="9838592" cy="1049235"/>
          </a:xfrm>
        </p:spPr>
        <p:txBody>
          <a:bodyPr>
            <a:normAutofit/>
          </a:bodyPr>
          <a:lstStyle/>
          <a:p>
            <a:r>
              <a:rPr lang="en-US" dirty="0" smtClean="0"/>
              <a:t>Activity 1: </a:t>
            </a:r>
            <a:r>
              <a:rPr lang="en-US" dirty="0" smtClean="0"/>
              <a:t/>
            </a:r>
            <a:br>
              <a:rPr lang="en-US" dirty="0" smtClean="0"/>
            </a:br>
            <a:r>
              <a:rPr lang="en-US" dirty="0" smtClean="0"/>
              <a:t>What Kind of Educator </a:t>
            </a:r>
            <a:r>
              <a:rPr lang="en-US" dirty="0" smtClean="0"/>
              <a:t>Do I </a:t>
            </a:r>
            <a:r>
              <a:rPr lang="en-US" dirty="0" smtClean="0"/>
              <a:t>strive </a:t>
            </a:r>
            <a:r>
              <a:rPr lang="en-US" dirty="0" smtClean="0"/>
              <a:t>to </a:t>
            </a:r>
            <a:r>
              <a:rPr lang="en-US" dirty="0" smtClean="0"/>
              <a:t>Be?</a:t>
            </a:r>
            <a:endParaRPr lang="en-US" dirty="0"/>
          </a:p>
        </p:txBody>
      </p:sp>
      <p:sp>
        <p:nvSpPr>
          <p:cNvPr id="3" name="Content Placeholder 2"/>
          <p:cNvSpPr>
            <a:spLocks noGrp="1"/>
          </p:cNvSpPr>
          <p:nvPr>
            <p:ph idx="1"/>
          </p:nvPr>
        </p:nvSpPr>
        <p:spPr>
          <a:xfrm>
            <a:off x="1451579" y="1822222"/>
            <a:ext cx="9291215" cy="4147755"/>
          </a:xfrm>
        </p:spPr>
        <p:txBody>
          <a:bodyPr>
            <a:normAutofit lnSpcReduction="10000"/>
          </a:bodyPr>
          <a:lstStyle/>
          <a:p>
            <a:pPr marL="0" indent="0" algn="ctr">
              <a:buNone/>
            </a:pPr>
            <a:r>
              <a:rPr lang="en-US" sz="2800" dirty="0" smtClean="0"/>
              <a:t>This is a BIG question! </a:t>
            </a:r>
          </a:p>
          <a:p>
            <a:pPr marL="0" indent="0">
              <a:buNone/>
            </a:pPr>
            <a:r>
              <a:rPr lang="en-US" dirty="0" smtClean="0"/>
              <a:t>Let’s start with a smaller one…</a:t>
            </a:r>
          </a:p>
          <a:p>
            <a:pPr marL="0" indent="0">
              <a:buNone/>
            </a:pPr>
            <a:r>
              <a:rPr lang="en-US" b="1" u="sng" dirty="0" smtClean="0"/>
              <a:t>If someone stopped into your class, what would you want them to see?</a:t>
            </a:r>
            <a:endParaRPr lang="en-US" b="1" u="sng" dirty="0" smtClean="0"/>
          </a:p>
          <a:p>
            <a:pPr marL="0" indent="0" algn="ctr">
              <a:buNone/>
            </a:pPr>
            <a:r>
              <a:rPr lang="en-US" b="1" u="sng" dirty="0" smtClean="0">
                <a:solidFill>
                  <a:schemeClr val="accent6"/>
                </a:solidFill>
                <a:hlinkClick r:id="rId2"/>
              </a:rPr>
              <a:t>Jamboard - Slide 2</a:t>
            </a:r>
            <a:endParaRPr lang="en-US" b="1" u="sng" dirty="0" smtClean="0">
              <a:solidFill>
                <a:schemeClr val="accent6"/>
              </a:solidFill>
            </a:endParaRPr>
          </a:p>
          <a:p>
            <a:pPr marL="0" indent="0" algn="ctr">
              <a:buNone/>
            </a:pPr>
            <a:r>
              <a:rPr lang="en-US" dirty="0" smtClean="0"/>
              <a:t>If </a:t>
            </a:r>
            <a:r>
              <a:rPr lang="en-US" dirty="0" smtClean="0"/>
              <a:t>you need some help, think about something you’ve done or seen done that generated energy and enthusiasm for learning among students </a:t>
            </a:r>
            <a:r>
              <a:rPr lang="en-US" dirty="0" smtClean="0"/>
              <a:t>and/or </a:t>
            </a:r>
            <a:r>
              <a:rPr lang="en-US" dirty="0" smtClean="0"/>
              <a:t>raised achievement levels for ALL students</a:t>
            </a:r>
          </a:p>
          <a:p>
            <a:pPr marL="0" indent="0" algn="ctr">
              <a:buNone/>
            </a:pPr>
            <a:r>
              <a:rPr lang="en-US" dirty="0" smtClean="0"/>
              <a:t>Try not to limit this to things that were effective for </a:t>
            </a:r>
            <a:r>
              <a:rPr lang="en-US" dirty="0" smtClean="0"/>
              <a:t>YOU</a:t>
            </a:r>
            <a:r>
              <a:rPr lang="en-US" dirty="0" smtClean="0"/>
              <a:t>. Also,</a:t>
            </a:r>
            <a:r>
              <a:rPr lang="en-US" dirty="0" smtClean="0"/>
              <a:t> </a:t>
            </a:r>
            <a:r>
              <a:rPr lang="en-US" dirty="0" smtClean="0"/>
              <a:t>think about something that </a:t>
            </a:r>
            <a:r>
              <a:rPr lang="en-US" dirty="0" smtClean="0"/>
              <a:t>helped someone else overcome </a:t>
            </a:r>
            <a:r>
              <a:rPr lang="en-US" dirty="0" smtClean="0"/>
              <a:t>a challenge </a:t>
            </a:r>
            <a:r>
              <a:rPr lang="en-US" dirty="0" smtClean="0"/>
              <a:t>they</a:t>
            </a:r>
            <a:r>
              <a:rPr lang="en-US" dirty="0" smtClean="0"/>
              <a:t> </a:t>
            </a:r>
            <a:r>
              <a:rPr lang="en-US" dirty="0" smtClean="0"/>
              <a:t>had.</a:t>
            </a:r>
            <a:endParaRPr lang="en-US" dirty="0"/>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319441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2585"/>
          <a:stretch/>
        </p:blipFill>
        <p:spPr>
          <a:xfrm rot="5400000">
            <a:off x="2898151" y="-1673568"/>
            <a:ext cx="6398072" cy="10330961"/>
          </a:xfrm>
          <a:prstGeom prst="rect">
            <a:avLst/>
          </a:prstGeom>
        </p:spPr>
      </p:pic>
    </p:spTree>
    <p:extLst>
      <p:ext uri="{BB962C8B-B14F-4D97-AF65-F5344CB8AC3E}">
        <p14:creationId xmlns:p14="http://schemas.microsoft.com/office/powerpoint/2010/main" val="4212567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0627" y="432839"/>
            <a:ext cx="4999836" cy="1049235"/>
          </a:xfrm>
        </p:spPr>
        <p:txBody>
          <a:bodyPr>
            <a:normAutofit fontScale="90000"/>
          </a:bodyPr>
          <a:lstStyle/>
          <a:p>
            <a:r>
              <a:rPr lang="en-US" dirty="0" smtClean="0"/>
              <a:t>Focus on the </a:t>
            </a:r>
            <a:r>
              <a:rPr lang="en-US" b="1" dirty="0" smtClean="0"/>
              <a:t>Learning</a:t>
            </a:r>
            <a:r>
              <a:rPr lang="en-US" dirty="0" smtClean="0"/>
              <a:t> Goal and the ‘How’…</a:t>
            </a:r>
            <a:endParaRPr lang="en-US" dirty="0"/>
          </a:p>
        </p:txBody>
      </p:sp>
      <p:sp>
        <p:nvSpPr>
          <p:cNvPr id="3" name="Content Placeholder 2"/>
          <p:cNvSpPr>
            <a:spLocks noGrp="1"/>
          </p:cNvSpPr>
          <p:nvPr>
            <p:ph idx="1"/>
          </p:nvPr>
        </p:nvSpPr>
        <p:spPr>
          <a:xfrm>
            <a:off x="6821819" y="1670918"/>
            <a:ext cx="5160768" cy="4391094"/>
          </a:xfrm>
        </p:spPr>
        <p:txBody>
          <a:bodyPr>
            <a:normAutofit fontScale="92500" lnSpcReduction="20000"/>
          </a:bodyPr>
          <a:lstStyle/>
          <a:p>
            <a:pPr marL="0" indent="0">
              <a:buNone/>
            </a:pPr>
            <a:r>
              <a:rPr lang="en-US" dirty="0" smtClean="0"/>
              <a:t>This is a great set of </a:t>
            </a:r>
            <a:r>
              <a:rPr lang="en-US" b="1" dirty="0" smtClean="0"/>
              <a:t>teaching goals</a:t>
            </a:r>
            <a:r>
              <a:rPr lang="en-US" dirty="0" smtClean="0"/>
              <a:t>, to get you thinking about student learning goals. </a:t>
            </a:r>
          </a:p>
          <a:p>
            <a:pPr marL="0" indent="0">
              <a:buNone/>
            </a:pPr>
            <a:r>
              <a:rPr lang="en-US" dirty="0" smtClean="0"/>
              <a:t>A balance of teaching and learning language is important!</a:t>
            </a:r>
          </a:p>
          <a:p>
            <a:pPr marL="0" indent="0">
              <a:buNone/>
            </a:pPr>
            <a:r>
              <a:rPr lang="en-US" dirty="0" smtClean="0"/>
              <a:t>Let’s look at a few of these and think about two things: </a:t>
            </a:r>
          </a:p>
          <a:p>
            <a:pPr marL="341313" indent="-341313">
              <a:buNone/>
            </a:pPr>
            <a:r>
              <a:rPr lang="en-US" dirty="0" smtClean="0"/>
              <a:t>1. What is the </a:t>
            </a:r>
            <a:r>
              <a:rPr lang="en-US" b="1" u="sng" dirty="0" smtClean="0"/>
              <a:t>student learning outcome</a:t>
            </a:r>
            <a:r>
              <a:rPr lang="en-US" dirty="0" smtClean="0"/>
              <a:t>? (If you meet your teaching goal, what will your students be able to do?)</a:t>
            </a:r>
          </a:p>
          <a:p>
            <a:pPr marL="341313" indent="-341313">
              <a:buNone/>
            </a:pPr>
            <a:r>
              <a:rPr lang="en-US" dirty="0" smtClean="0"/>
              <a:t>2. </a:t>
            </a:r>
            <a:r>
              <a:rPr lang="en-US" dirty="0"/>
              <a:t>W</a:t>
            </a:r>
            <a:r>
              <a:rPr lang="en-US" dirty="0" smtClean="0"/>
              <a:t>hat </a:t>
            </a:r>
            <a:r>
              <a:rPr lang="en-US" b="1" u="sng" dirty="0" smtClean="0"/>
              <a:t>specific activities or experiences </a:t>
            </a:r>
            <a:r>
              <a:rPr lang="en-US" dirty="0" smtClean="0"/>
              <a:t>will support this student learning outcome? </a:t>
            </a:r>
            <a:endParaRPr lang="en-US" dirty="0"/>
          </a:p>
        </p:txBody>
      </p:sp>
      <p:pic>
        <p:nvPicPr>
          <p:cNvPr id="4" name="Picture 3"/>
          <p:cNvPicPr>
            <a:picLocks noChangeAspect="1"/>
          </p:cNvPicPr>
          <p:nvPr/>
        </p:nvPicPr>
        <p:blipFill>
          <a:blip r:embed="rId2"/>
          <a:stretch>
            <a:fillRect/>
          </a:stretch>
        </p:blipFill>
        <p:spPr>
          <a:xfrm>
            <a:off x="238184" y="306958"/>
            <a:ext cx="6424567" cy="5544546"/>
          </a:xfrm>
          <a:prstGeom prst="rect">
            <a:avLst/>
          </a:prstGeom>
        </p:spPr>
      </p:pic>
    </p:spTree>
    <p:extLst>
      <p:ext uri="{BB962C8B-B14F-4D97-AF65-F5344CB8AC3E}">
        <p14:creationId xmlns:p14="http://schemas.microsoft.com/office/powerpoint/2010/main" val="1578978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001" y="100826"/>
            <a:ext cx="10330960" cy="1313027"/>
          </a:xfrm>
        </p:spPr>
        <p:txBody>
          <a:bodyPr>
            <a:normAutofit/>
          </a:bodyPr>
          <a:lstStyle/>
          <a:p>
            <a:r>
              <a:rPr lang="en-US" dirty="0" smtClean="0"/>
              <a:t>Activity 2: </a:t>
            </a:r>
            <a:r>
              <a:rPr lang="en-US" dirty="0" smtClean="0"/>
              <a:t/>
            </a:r>
            <a:br>
              <a:rPr lang="en-US" dirty="0" smtClean="0"/>
            </a:br>
            <a:r>
              <a:rPr lang="en-US" dirty="0" smtClean="0"/>
              <a:t>Reflecting on </a:t>
            </a:r>
            <a:r>
              <a:rPr lang="en-US" dirty="0" smtClean="0"/>
              <a:t>Key </a:t>
            </a:r>
            <a:r>
              <a:rPr lang="en-US" dirty="0" err="1" smtClean="0"/>
              <a:t>InstructionAl</a:t>
            </a:r>
            <a:r>
              <a:rPr lang="en-US" dirty="0" smtClean="0"/>
              <a:t> Activities</a:t>
            </a:r>
            <a:endParaRPr lang="en-US" dirty="0"/>
          </a:p>
        </p:txBody>
      </p:sp>
      <p:sp>
        <p:nvSpPr>
          <p:cNvPr id="3" name="Content Placeholder 2"/>
          <p:cNvSpPr>
            <a:spLocks noGrp="1"/>
          </p:cNvSpPr>
          <p:nvPr>
            <p:ph idx="1"/>
          </p:nvPr>
        </p:nvSpPr>
        <p:spPr>
          <a:xfrm>
            <a:off x="923098" y="1499879"/>
            <a:ext cx="10330960" cy="4210187"/>
          </a:xfrm>
        </p:spPr>
        <p:txBody>
          <a:bodyPr>
            <a:noAutofit/>
          </a:bodyPr>
          <a:lstStyle/>
          <a:p>
            <a:pPr marL="0" indent="0">
              <a:buNone/>
            </a:pPr>
            <a:r>
              <a:rPr lang="en-US" dirty="0" smtClean="0"/>
              <a:t>How we </a:t>
            </a:r>
            <a:r>
              <a:rPr lang="en-US" dirty="0" smtClean="0"/>
              <a:t>approach key instructional activities is </a:t>
            </a:r>
            <a:r>
              <a:rPr lang="en-US" dirty="0" smtClean="0"/>
              <a:t>central to our goals as educators and how students experience our instruction.</a:t>
            </a:r>
          </a:p>
          <a:p>
            <a:pPr marL="0" indent="0">
              <a:buNone/>
            </a:pPr>
            <a:endParaRPr lang="en-US" sz="500" dirty="0"/>
          </a:p>
          <a:p>
            <a:pPr marL="0" indent="0" algn="ctr">
              <a:buNone/>
            </a:pPr>
            <a:r>
              <a:rPr lang="en-US" b="1" u="sng" dirty="0" smtClean="0">
                <a:solidFill>
                  <a:schemeClr val="accent6"/>
                </a:solidFill>
                <a:hlinkClick r:id="rId2"/>
              </a:rPr>
              <a:t>Jamboard – Slide 3 </a:t>
            </a:r>
            <a:endParaRPr lang="en-US" b="1" u="sng" dirty="0" smtClean="0">
              <a:solidFill>
                <a:schemeClr val="accent6"/>
              </a:solidFill>
            </a:endParaRPr>
          </a:p>
          <a:p>
            <a:pPr marL="0" indent="0">
              <a:buNone/>
            </a:pPr>
            <a:r>
              <a:rPr lang="en-US" dirty="0"/>
              <a:t>I</a:t>
            </a:r>
            <a:r>
              <a:rPr lang="en-US" dirty="0" smtClean="0"/>
              <a:t>dentify </a:t>
            </a:r>
            <a:r>
              <a:rPr lang="en-US" dirty="0" smtClean="0"/>
              <a:t>1-3</a:t>
            </a:r>
            <a:r>
              <a:rPr lang="en-US" dirty="0" smtClean="0"/>
              <a:t> things you </a:t>
            </a:r>
            <a:r>
              <a:rPr lang="en-US" dirty="0" smtClean="0"/>
              <a:t>try to do during each of the following instructional activities:</a:t>
            </a:r>
          </a:p>
          <a:p>
            <a:pPr marL="342900" indent="0" algn="ctr">
              <a:buNone/>
            </a:pPr>
            <a:r>
              <a:rPr lang="en-US" b="1" u="sng" dirty="0" smtClean="0"/>
              <a:t>Planning for </a:t>
            </a:r>
            <a:r>
              <a:rPr lang="en-US" b="1" u="sng" dirty="0" smtClean="0"/>
              <a:t>instruction</a:t>
            </a:r>
            <a:r>
              <a:rPr lang="en-US" b="1" dirty="0" smtClean="0"/>
              <a:t> </a:t>
            </a:r>
          </a:p>
          <a:p>
            <a:pPr marL="342900" indent="0" algn="ctr">
              <a:buNone/>
            </a:pPr>
            <a:r>
              <a:rPr lang="en-US" b="1" u="sng" dirty="0" smtClean="0"/>
              <a:t>Facilitating </a:t>
            </a:r>
            <a:r>
              <a:rPr lang="en-US" b="1" u="sng" dirty="0" smtClean="0"/>
              <a:t>learning </a:t>
            </a:r>
            <a:r>
              <a:rPr lang="en-US" b="1" u="sng" dirty="0" smtClean="0"/>
              <a:t>activities</a:t>
            </a:r>
          </a:p>
          <a:p>
            <a:pPr marL="342900" indent="0" algn="ctr">
              <a:buNone/>
            </a:pPr>
            <a:r>
              <a:rPr lang="en-US" b="1" u="sng" dirty="0" smtClean="0"/>
              <a:t>Assessing </a:t>
            </a:r>
            <a:r>
              <a:rPr lang="en-US" b="1" u="sng" dirty="0" smtClean="0"/>
              <a:t>student </a:t>
            </a:r>
            <a:r>
              <a:rPr lang="en-US" b="1" u="sng" dirty="0" smtClean="0"/>
              <a:t>learning</a:t>
            </a:r>
            <a:endParaRPr lang="en-US" dirty="0" smtClean="0"/>
          </a:p>
          <a:p>
            <a:pPr marL="342900" indent="0" algn="ctr">
              <a:buNone/>
            </a:pPr>
            <a:r>
              <a:rPr lang="en-US" b="1" u="sng" dirty="0" smtClean="0"/>
              <a:t>Providing feedback to </a:t>
            </a:r>
            <a:r>
              <a:rPr lang="en-US" b="1" u="sng" dirty="0" smtClean="0"/>
              <a:t>students</a:t>
            </a:r>
            <a:endParaRPr lang="en-US" dirty="0" smtClean="0"/>
          </a:p>
        </p:txBody>
      </p:sp>
    </p:spTree>
    <p:extLst>
      <p:ext uri="{BB962C8B-B14F-4D97-AF65-F5344CB8AC3E}">
        <p14:creationId xmlns:p14="http://schemas.microsoft.com/office/powerpoint/2010/main" val="2474015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435" y="439615"/>
            <a:ext cx="9838592" cy="1313027"/>
          </a:xfrm>
        </p:spPr>
        <p:txBody>
          <a:bodyPr>
            <a:normAutofit fontScale="90000"/>
          </a:bodyPr>
          <a:lstStyle/>
          <a:p>
            <a:r>
              <a:rPr lang="en-US" dirty="0" smtClean="0"/>
              <a:t>Activity 3: </a:t>
            </a:r>
            <a:r>
              <a:rPr lang="en-US" dirty="0" smtClean="0"/>
              <a:t/>
            </a:r>
            <a:br>
              <a:rPr lang="en-US" dirty="0" smtClean="0"/>
            </a:br>
            <a:r>
              <a:rPr lang="en-US" dirty="0" smtClean="0"/>
              <a:t>experiences that </a:t>
            </a:r>
            <a:r>
              <a:rPr lang="en-US" dirty="0" smtClean="0"/>
              <a:t>Offer examples of the type of Teacher </a:t>
            </a:r>
            <a:r>
              <a:rPr lang="en-US" dirty="0" smtClean="0"/>
              <a:t>You </a:t>
            </a:r>
            <a:r>
              <a:rPr lang="en-US" dirty="0" smtClean="0"/>
              <a:t>STRIVE to be</a:t>
            </a:r>
            <a:endParaRPr lang="en-US" dirty="0"/>
          </a:p>
        </p:txBody>
      </p:sp>
      <p:sp>
        <p:nvSpPr>
          <p:cNvPr id="3" name="Content Placeholder 2"/>
          <p:cNvSpPr>
            <a:spLocks noGrp="1"/>
          </p:cNvSpPr>
          <p:nvPr>
            <p:ph idx="1"/>
          </p:nvPr>
        </p:nvSpPr>
        <p:spPr>
          <a:xfrm>
            <a:off x="829917" y="1877585"/>
            <a:ext cx="5485363" cy="4023255"/>
          </a:xfrm>
        </p:spPr>
        <p:txBody>
          <a:bodyPr>
            <a:normAutofit fontScale="92500" lnSpcReduction="10000"/>
          </a:bodyPr>
          <a:lstStyle/>
          <a:p>
            <a:pPr marL="0" indent="0">
              <a:buNone/>
            </a:pPr>
            <a:r>
              <a:rPr lang="en-US" dirty="0" smtClean="0"/>
              <a:t>In small groups, discuss some experiences you’ve had that support </a:t>
            </a:r>
            <a:r>
              <a:rPr lang="en-US" dirty="0" smtClean="0"/>
              <a:t>or align with </a:t>
            </a:r>
            <a:r>
              <a:rPr lang="en-US" dirty="0" smtClean="0"/>
              <a:t>your beliefs about mathematics teaching and learning and help a search committee imagine what these beliefs look like in practice.</a:t>
            </a:r>
            <a:endParaRPr lang="en-US" dirty="0"/>
          </a:p>
          <a:p>
            <a:pPr marL="0" indent="0">
              <a:buNone/>
            </a:pPr>
            <a:r>
              <a:rPr lang="en-US" dirty="0" smtClean="0"/>
              <a:t>Use the following Google Docs to record your ideas – BE SPECIFIC:</a:t>
            </a:r>
          </a:p>
          <a:p>
            <a:pPr marL="0" indent="0" algn="ctr">
              <a:buNone/>
            </a:pPr>
            <a:r>
              <a:rPr lang="en-US" dirty="0" smtClean="0"/>
              <a:t>Group 1: </a:t>
            </a:r>
            <a:r>
              <a:rPr lang="en-US" dirty="0" smtClean="0">
                <a:hlinkClick r:id="rId2"/>
              </a:rPr>
              <a:t>Link</a:t>
            </a:r>
            <a:endParaRPr lang="en-US" dirty="0" smtClean="0"/>
          </a:p>
          <a:p>
            <a:pPr marL="0" indent="0" algn="ctr">
              <a:buNone/>
            </a:pPr>
            <a:r>
              <a:rPr lang="en-US" dirty="0" smtClean="0"/>
              <a:t>Group 2: </a:t>
            </a:r>
            <a:r>
              <a:rPr lang="en-US" dirty="0" smtClean="0">
                <a:hlinkClick r:id="rId3"/>
              </a:rPr>
              <a:t>Link</a:t>
            </a:r>
            <a:endParaRPr lang="en-US" dirty="0" smtClean="0"/>
          </a:p>
          <a:p>
            <a:pPr marL="0" indent="0" algn="ctr">
              <a:buNone/>
            </a:pPr>
            <a:r>
              <a:rPr lang="en-US" dirty="0" smtClean="0"/>
              <a:t>Group 3: </a:t>
            </a:r>
            <a:r>
              <a:rPr lang="en-US" dirty="0" smtClean="0">
                <a:hlinkClick r:id="rId4"/>
              </a:rPr>
              <a:t>Link</a:t>
            </a:r>
            <a:endParaRPr lang="en-US" dirty="0"/>
          </a:p>
          <a:p>
            <a:pPr marL="0" indent="0">
              <a:buNone/>
            </a:pPr>
            <a:endParaRPr lang="en-US" dirty="0" smtClean="0"/>
          </a:p>
        </p:txBody>
      </p:sp>
      <p:pic>
        <p:nvPicPr>
          <p:cNvPr id="4" name="Picture 3"/>
          <p:cNvPicPr>
            <a:picLocks noChangeAspect="1"/>
          </p:cNvPicPr>
          <p:nvPr/>
        </p:nvPicPr>
        <p:blipFill>
          <a:blip r:embed="rId5"/>
          <a:stretch>
            <a:fillRect/>
          </a:stretch>
        </p:blipFill>
        <p:spPr>
          <a:xfrm>
            <a:off x="6647491" y="1933502"/>
            <a:ext cx="5189501" cy="3719089"/>
          </a:xfrm>
          <a:prstGeom prst="rect">
            <a:avLst/>
          </a:prstGeom>
        </p:spPr>
      </p:pic>
    </p:spTree>
    <p:extLst>
      <p:ext uri="{BB962C8B-B14F-4D97-AF65-F5344CB8AC3E}">
        <p14:creationId xmlns:p14="http://schemas.microsoft.com/office/powerpoint/2010/main" val="9406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TM10001114[[fn=Gallery]]</Template>
  <TotalTime>1001</TotalTime>
  <Words>819</Words>
  <Application>Microsoft Office PowerPoint</Application>
  <PresentationFormat>Widescreen</PresentationFormat>
  <Paragraphs>63</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Rockwell</vt:lpstr>
      <vt:lpstr>Gallery</vt:lpstr>
      <vt:lpstr>Writing a  Teaching Statement</vt:lpstr>
      <vt:lpstr>Getting StarteD</vt:lpstr>
      <vt:lpstr>GoalS of a Teaching Statement</vt:lpstr>
      <vt:lpstr>What Should be in a Teaching Statement</vt:lpstr>
      <vt:lpstr>Activity 1:  What Kind of Educator Do I strive to Be?</vt:lpstr>
      <vt:lpstr>PowerPoint Presentation</vt:lpstr>
      <vt:lpstr>Focus on the Learning Goal and the ‘How’…</vt:lpstr>
      <vt:lpstr>Activity 2:  Reflecting on Key InstructionAl Activities</vt:lpstr>
      <vt:lpstr>Activity 3:  experiences that Offer examples of the type of Teacher You STRIVE to be</vt:lpstr>
      <vt:lpstr>Equity-Focused Teaching… What Is it, and What does it look like in Practice?</vt:lpstr>
      <vt:lpstr>Further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  Teaching Statement</dc:title>
  <dc:creator>Paolucci,Catherine</dc:creator>
  <cp:lastModifiedBy>Paolucci,Catherine</cp:lastModifiedBy>
  <cp:revision>23</cp:revision>
  <dcterms:created xsi:type="dcterms:W3CDTF">2022-11-20T21:22:28Z</dcterms:created>
  <dcterms:modified xsi:type="dcterms:W3CDTF">2022-11-22T21:32:01Z</dcterms:modified>
</cp:coreProperties>
</file>