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0"/>
  </p:notesMasterIdLst>
  <p:sldIdLst>
    <p:sldId id="257" r:id="rId2"/>
    <p:sldId id="275" r:id="rId3"/>
    <p:sldId id="256" r:id="rId4"/>
    <p:sldId id="262" r:id="rId5"/>
    <p:sldId id="298" r:id="rId6"/>
    <p:sldId id="297" r:id="rId7"/>
    <p:sldId id="309" r:id="rId8"/>
    <p:sldId id="310" r:id="rId9"/>
    <p:sldId id="305" r:id="rId10"/>
    <p:sldId id="264" r:id="rId11"/>
    <p:sldId id="292" r:id="rId12"/>
    <p:sldId id="291" r:id="rId13"/>
    <p:sldId id="270" r:id="rId14"/>
    <p:sldId id="290" r:id="rId15"/>
    <p:sldId id="285" r:id="rId16"/>
    <p:sldId id="284" r:id="rId17"/>
    <p:sldId id="289" r:id="rId18"/>
    <p:sldId id="269" r:id="rId19"/>
    <p:sldId id="271" r:id="rId20"/>
    <p:sldId id="272" r:id="rId21"/>
    <p:sldId id="273" r:id="rId22"/>
    <p:sldId id="274" r:id="rId23"/>
    <p:sldId id="296" r:id="rId24"/>
    <p:sldId id="299" r:id="rId25"/>
    <p:sldId id="311" r:id="rId26"/>
    <p:sldId id="268" r:id="rId27"/>
    <p:sldId id="293" r:id="rId28"/>
    <p:sldId id="294" r:id="rId29"/>
    <p:sldId id="277" r:id="rId30"/>
    <p:sldId id="295" r:id="rId31"/>
    <p:sldId id="280" r:id="rId32"/>
    <p:sldId id="278" r:id="rId33"/>
    <p:sldId id="279" r:id="rId34"/>
    <p:sldId id="301" r:id="rId35"/>
    <p:sldId id="265" r:id="rId36"/>
    <p:sldId id="259" r:id="rId37"/>
    <p:sldId id="300" r:id="rId38"/>
    <p:sldId id="276" r:id="rId39"/>
    <p:sldId id="258" r:id="rId40"/>
    <p:sldId id="304" r:id="rId41"/>
    <p:sldId id="308" r:id="rId42"/>
    <p:sldId id="261" r:id="rId43"/>
    <p:sldId id="286" r:id="rId44"/>
    <p:sldId id="287" r:id="rId45"/>
    <p:sldId id="288" r:id="rId46"/>
    <p:sldId id="282" r:id="rId47"/>
    <p:sldId id="312" r:id="rId48"/>
    <p:sldId id="283"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showComments="0">
  <p:normalViewPr showOutlineIcons="0" snapVertSplitter="1" vertBarState="minimized">
    <p:restoredLeft sz="15620"/>
    <p:restoredTop sz="94660"/>
  </p:normalViewPr>
  <p:slideViewPr>
    <p:cSldViewPr snapToObjects="1">
      <p:cViewPr varScale="1">
        <p:scale>
          <a:sx n="92" d="100"/>
          <a:sy n="92" d="100"/>
        </p:scale>
        <p:origin x="-147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
    </p:cViewPr>
  </p:sorterViewPr>
  <p:notesViewPr>
    <p:cSldViewPr snapToObjects="1">
      <p:cViewPr varScale="1">
        <p:scale>
          <a:sx n="79" d="100"/>
          <a:sy n="79" d="100"/>
        </p:scale>
        <p:origin x="-2456"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notesMaster" Target="notesMasters/notesMaster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printerSettings" Target="printerSettings/printerSettings1.bin"/><Relationship Id="rId55" Type="http://schemas.openxmlformats.org/officeDocument/2006/relationships/tableStyles" Target="tableStyle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presProps" Target="presProps.xml"/><Relationship Id="rId54" Type="http://schemas.openxmlformats.org/officeDocument/2006/relationships/theme" Target="theme/theme1.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646C0B-EB9D-A346-8967-77E68BD65D6D}" type="datetimeFigureOut">
              <a:rPr lang="en-US" smtClean="0"/>
              <a:pPr/>
              <a:t>10/31/10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51BDB0-7915-8941-9A80-1BEF7B98D36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51BDB0-7915-8941-9A80-1BEF7B98D36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51BDB0-7915-8941-9A80-1BEF7B98D362}" type="slidenum">
              <a:rPr lang="en-US" smtClean="0"/>
              <a:pPr/>
              <a:t>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51BDB0-7915-8941-9A80-1BEF7B98D362}" type="slidenum">
              <a:rPr lang="en-US" smtClean="0"/>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51BDB0-7915-8941-9A80-1BEF7B98D362}" type="slidenum">
              <a:rPr lang="en-US" smtClean="0"/>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51BDB0-7915-8941-9A80-1BEF7B98D362}"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51BDB0-7915-8941-9A80-1BEF7B98D362}" type="slidenum">
              <a:rPr lang="en-US" smtClean="0"/>
              <a:pPr/>
              <a:t>48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7818F6-66F0-DB45-8F41-1B7D903B2FA5}"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7818F6-66F0-DB45-8F41-1B7D903B2FA5}"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7818F6-66F0-DB45-8F41-1B7D903B2FA5}"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7818F6-66F0-DB45-8F41-1B7D903B2FA5}"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7818F6-66F0-DB45-8F41-1B7D903B2FA5}" type="datetimeFigureOut">
              <a:rPr lang="en-US" smtClean="0"/>
              <a:pPr/>
              <a:t>10/31/10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7818F6-66F0-DB45-8F41-1B7D903B2FA5}" type="datetimeFigureOut">
              <a:rPr lang="en-US" smtClean="0"/>
              <a:pPr/>
              <a:t>10/31/10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7818F6-66F0-DB45-8F41-1B7D903B2FA5}" type="datetimeFigureOut">
              <a:rPr lang="en-US" smtClean="0"/>
              <a:pPr/>
              <a:t>10/31/10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7818F6-66F0-DB45-8F41-1B7D903B2FA5}" type="datetimeFigureOut">
              <a:rPr lang="en-US" smtClean="0"/>
              <a:pPr/>
              <a:t>10/31/10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18F6-66F0-DB45-8F41-1B7D903B2FA5}" type="datetimeFigureOut">
              <a:rPr lang="en-US" smtClean="0"/>
              <a:pPr/>
              <a:t>10/31/10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7818F6-66F0-DB45-8F41-1B7D903B2FA5}" type="datetimeFigureOut">
              <a:rPr lang="en-US" smtClean="0"/>
              <a:pPr/>
              <a:t>10/31/10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7818F6-66F0-DB45-8F41-1B7D903B2FA5}" type="datetimeFigureOut">
              <a:rPr lang="en-US" smtClean="0"/>
              <a:pPr/>
              <a:t>10/31/10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EC907-9095-0B4C-A51D-4D552051EE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818F6-66F0-DB45-8F41-1B7D903B2FA5}" type="datetimeFigureOut">
              <a:rPr lang="en-US" smtClean="0"/>
              <a:pPr/>
              <a:t>10/31/10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EC907-9095-0B4C-A51D-4D552051EE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3"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3" Type="http://schemas.openxmlformats.org/officeDocument/2006/relationships/image" Target="../media/image35.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3"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pic>
        <p:nvPicPr>
          <p:cNvPr id="4" name="Content Placeholder 3" descr=" Miami Call Diaspora Cover.tiff"/>
          <p:cNvPicPr>
            <a:picLocks noGrp="1" noChangeAspect="1"/>
          </p:cNvPicPr>
          <p:nvPr>
            <p:ph idx="1"/>
          </p:nvPr>
        </p:nvPicPr>
        <p:blipFill>
          <a:blip r:embed="rId3"/>
          <a:srcRect t="-15161" b="-15161"/>
          <a:stretch>
            <a:fillRect/>
          </a:stretch>
        </p:blipFill>
        <p:spPr>
          <a:xfrm>
            <a:off x="457200" y="274638"/>
            <a:ext cx="8229600" cy="594360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3600" dirty="0" smtClean="0"/>
              <a:t>Migrant Portuguese as Critical Topic</a:t>
            </a:r>
            <a:endParaRPr lang="en-US" sz="3600" dirty="0"/>
          </a:p>
        </p:txBody>
      </p:sp>
      <p:pic>
        <p:nvPicPr>
          <p:cNvPr id="4" name="Content Placeholder 3" descr="DiasporaLuso.tiff"/>
          <p:cNvPicPr>
            <a:picLocks noGrp="1" noChangeAspect="1"/>
          </p:cNvPicPr>
          <p:nvPr>
            <p:ph idx="1"/>
          </p:nvPr>
        </p:nvPicPr>
        <p:blipFill>
          <a:blip r:embed="rId2"/>
          <a:srcRect l="-7320" r="-7320"/>
          <a:stretch>
            <a:fillRect/>
          </a:stretch>
        </p:blipFill>
        <p:spPr>
          <a:xfrm>
            <a:off x="457200" y="1066800"/>
            <a:ext cx="8229600" cy="52578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Sample USA Academic Event</a:t>
            </a:r>
            <a:endParaRPr lang="en-US" sz="3200" dirty="0"/>
          </a:p>
        </p:txBody>
      </p:sp>
      <p:pic>
        <p:nvPicPr>
          <p:cNvPr id="4" name="Content Placeholder 3" descr="RhodeIslandConf.Diasp..tiff"/>
          <p:cNvPicPr>
            <a:picLocks noGrp="1" noChangeAspect="1"/>
          </p:cNvPicPr>
          <p:nvPr>
            <p:ph idx="1"/>
          </p:nvPr>
        </p:nvPicPr>
        <p:blipFill>
          <a:blip r:embed="rId3"/>
          <a:srcRect l="-48182" r="-48182"/>
          <a:stretch>
            <a:fillRect/>
          </a:stretch>
        </p:blip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i="1" dirty="0" smtClean="0"/>
              <a:t>Portuguese Studies </a:t>
            </a:r>
            <a:r>
              <a:rPr lang="en-US" dirty="0" smtClean="0"/>
              <a:t>UK</a:t>
            </a:r>
            <a:endParaRPr lang="en-US" dirty="0"/>
          </a:p>
        </p:txBody>
      </p:sp>
      <p:pic>
        <p:nvPicPr>
          <p:cNvPr id="5" name="Content Placeholder 4" descr="UK Luso Capa..tiff"/>
          <p:cNvPicPr>
            <a:picLocks noGrp="1" noChangeAspect="1"/>
          </p:cNvPicPr>
          <p:nvPr>
            <p:ph idx="1"/>
          </p:nvPr>
        </p:nvPicPr>
        <p:blipFill>
          <a:blip r:embed="rId2"/>
          <a:srcRect l="-13418" r="-13418"/>
          <a:stretch>
            <a:fillRect/>
          </a:stretch>
        </p:blipFill>
        <p:spPr>
          <a:xfrm>
            <a:off x="457200" y="1295400"/>
            <a:ext cx="8229600" cy="48307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600" dirty="0" smtClean="0"/>
              <a:t>Recent Scholarship, L-A-B Migration, UK + </a:t>
            </a:r>
            <a:endParaRPr lang="en-US" sz="3600" dirty="0"/>
          </a:p>
        </p:txBody>
      </p:sp>
      <p:pic>
        <p:nvPicPr>
          <p:cNvPr id="4" name="Content Placeholder 3" descr="LusoUK.tiff"/>
          <p:cNvPicPr>
            <a:picLocks noGrp="1" noChangeAspect="1"/>
          </p:cNvPicPr>
          <p:nvPr>
            <p:ph idx="1"/>
          </p:nvPr>
        </p:nvPicPr>
        <p:blipFill>
          <a:blip r:embed="rId2"/>
          <a:srcRect t="-12077" b="-12077"/>
          <a:stretch>
            <a:fillRect/>
          </a:stretch>
        </p:blipFill>
        <p:spPr>
          <a:xfrm>
            <a:off x="762000" y="1474317"/>
            <a:ext cx="7924800" cy="4651846"/>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Portuguese Studies (UK)</a:t>
            </a:r>
            <a:endParaRPr lang="en-US" dirty="0"/>
          </a:p>
        </p:txBody>
      </p:sp>
      <p:pic>
        <p:nvPicPr>
          <p:cNvPr id="4" name="Content Placeholder 3" descr="UK Luso Capa2.tiff"/>
          <p:cNvPicPr>
            <a:picLocks noGrp="1" noChangeAspect="1"/>
          </p:cNvPicPr>
          <p:nvPr>
            <p:ph idx="1"/>
          </p:nvPr>
        </p:nvPicPr>
        <p:blipFill>
          <a:blip r:embed="rId2"/>
          <a:srcRect l="-11716" r="-11716"/>
          <a:stretch>
            <a:fillRect/>
          </a:stretch>
        </p:blipFill>
        <p:spPr>
          <a:xfrm>
            <a:off x="457200" y="1417638"/>
            <a:ext cx="8229600" cy="470852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411162"/>
          </a:xfrm>
        </p:spPr>
        <p:txBody>
          <a:bodyPr>
            <a:noAutofit/>
          </a:bodyPr>
          <a:lstStyle/>
          <a:p>
            <a:r>
              <a:rPr lang="en-US" sz="2800" dirty="0" smtClean="0"/>
              <a:t>Clearing-house for Migrant Information</a:t>
            </a:r>
            <a:endParaRPr lang="en-US" sz="2800" dirty="0"/>
          </a:p>
        </p:txBody>
      </p:sp>
      <p:pic>
        <p:nvPicPr>
          <p:cNvPr id="4" name="Content Placeholder 3" descr="AdiasporaHome..tiff"/>
          <p:cNvPicPr>
            <a:picLocks noGrp="1" noChangeAspect="1"/>
          </p:cNvPicPr>
          <p:nvPr>
            <p:ph idx="1"/>
          </p:nvPr>
        </p:nvPicPr>
        <p:blipFill>
          <a:blip r:embed="rId3"/>
          <a:srcRect l="-6496" r="-6496"/>
          <a:stretch>
            <a:fillRect/>
          </a:stretch>
        </p:blipFill>
        <p:spPr>
          <a:xfrm>
            <a:off x="457200" y="685800"/>
            <a:ext cx="8229600" cy="57912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Autofit/>
          </a:bodyPr>
          <a:lstStyle/>
          <a:p>
            <a:r>
              <a:rPr lang="en-US" sz="3600" dirty="0" err="1" smtClean="0"/>
              <a:t>Luso</a:t>
            </a:r>
            <a:r>
              <a:rPr lang="en-US" sz="3600" dirty="0" smtClean="0"/>
              <a:t>-Canadian Web Site</a:t>
            </a:r>
            <a:endParaRPr lang="en-US" sz="3600" dirty="0"/>
          </a:p>
        </p:txBody>
      </p:sp>
      <p:pic>
        <p:nvPicPr>
          <p:cNvPr id="4" name="Content Placeholder 3" descr="Adiaspora.com.tiff"/>
          <p:cNvPicPr>
            <a:picLocks noGrp="1" noChangeAspect="1"/>
          </p:cNvPicPr>
          <p:nvPr>
            <p:ph idx="1"/>
          </p:nvPr>
        </p:nvPicPr>
        <p:blipFill>
          <a:blip r:embed="rId3"/>
          <a:srcRect l="-4366" r="-4366"/>
          <a:stretch>
            <a:fillRect/>
          </a:stretch>
        </p:blipFill>
        <p:spPr>
          <a:xfrm>
            <a:off x="676656" y="838200"/>
            <a:ext cx="8010144" cy="55626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Autofit/>
          </a:bodyPr>
          <a:lstStyle/>
          <a:p>
            <a:r>
              <a:rPr lang="en-US" sz="2800" dirty="0" smtClean="0"/>
              <a:t>Gateway</a:t>
            </a:r>
            <a:endParaRPr lang="en-US" sz="2800" dirty="0"/>
          </a:p>
        </p:txBody>
      </p:sp>
      <p:pic>
        <p:nvPicPr>
          <p:cNvPr id="4" name="Content Placeholder 3" descr="MigrationSite..tiff"/>
          <p:cNvPicPr>
            <a:picLocks noGrp="1" noChangeAspect="1"/>
          </p:cNvPicPr>
          <p:nvPr>
            <p:ph idx="1"/>
          </p:nvPr>
        </p:nvPicPr>
        <p:blipFill>
          <a:blip r:embed="rId3"/>
          <a:srcRect t="-20146" b="-20146"/>
          <a:stretch>
            <a:fillRect/>
          </a:stretch>
        </p:blipFill>
        <p:spPr>
          <a:xfrm>
            <a:off x="457200" y="838200"/>
            <a:ext cx="8229600" cy="55626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3600" dirty="0" smtClean="0"/>
              <a:t>Anthropology of Migration</a:t>
            </a:r>
            <a:endParaRPr lang="en-US" sz="3600" dirty="0"/>
          </a:p>
        </p:txBody>
      </p:sp>
      <p:pic>
        <p:nvPicPr>
          <p:cNvPr id="4" name="Content Placeholder 3" descr="LittleBrazilCapa.tiff"/>
          <p:cNvPicPr>
            <a:picLocks noGrp="1" noChangeAspect="1"/>
          </p:cNvPicPr>
          <p:nvPr>
            <p:ph idx="1"/>
          </p:nvPr>
        </p:nvPicPr>
        <p:blipFill>
          <a:blip r:embed="rId2"/>
          <a:srcRect l="-87449" r="-87449"/>
          <a:stretch>
            <a:fillRect/>
          </a:stretch>
        </p:blipFill>
        <p:spPr>
          <a:xfrm>
            <a:off x="457200" y="1371600"/>
            <a:ext cx="8229600" cy="47545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More Brazilians in New York</a:t>
            </a:r>
            <a:endParaRPr lang="en-US" dirty="0"/>
          </a:p>
        </p:txBody>
      </p:sp>
      <p:pic>
        <p:nvPicPr>
          <p:cNvPr id="4" name="Content Placeholder 3" descr="Maxine2.jpg"/>
          <p:cNvPicPr>
            <a:picLocks noGrp="1" noChangeAspect="1"/>
          </p:cNvPicPr>
          <p:nvPr>
            <p:ph idx="1"/>
          </p:nvPr>
        </p:nvPicPr>
        <p:blipFill>
          <a:blip r:embed="rId3"/>
          <a:srcRect l="-40915" r="-40915"/>
          <a:stretch>
            <a:fillRect/>
          </a:stretch>
        </p:blipFill>
        <p:spPr>
          <a:xfrm>
            <a:off x="609600" y="1447800"/>
            <a:ext cx="8229600"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66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dirty="0" smtClean="0"/>
              <a:t>Miami U. at U. of Florida, 9-4-10</a:t>
            </a:r>
            <a:endParaRPr lang="en-US" sz="3600" dirty="0"/>
          </a:p>
        </p:txBody>
      </p:sp>
      <p:pic>
        <p:nvPicPr>
          <p:cNvPr id="4" name="Content Placeholder 3" descr="MiamiUF.jpg"/>
          <p:cNvPicPr>
            <a:picLocks noGrp="1" noChangeAspect="1"/>
          </p:cNvPicPr>
          <p:nvPr>
            <p:ph idx="1"/>
          </p:nvPr>
        </p:nvPicPr>
        <p:blipFill>
          <a:blip r:embed="rId2"/>
          <a:srcRect l="-10610" r="-10610"/>
          <a:stretch>
            <a:fillRect/>
          </a:stretch>
        </p:blipFill>
        <p:spPr>
          <a:xfrm>
            <a:off x="1828800" y="2133600"/>
            <a:ext cx="5631717" cy="2868628"/>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Margolis, new ed.</a:t>
            </a:r>
            <a:endParaRPr lang="en-US" dirty="0"/>
          </a:p>
        </p:txBody>
      </p:sp>
      <p:pic>
        <p:nvPicPr>
          <p:cNvPr id="4" name="Content Placeholder 3" descr="Maxine3.jpg"/>
          <p:cNvPicPr>
            <a:picLocks noGrp="1" noChangeAspect="1"/>
          </p:cNvPicPr>
          <p:nvPr>
            <p:ph idx="1"/>
          </p:nvPr>
        </p:nvPicPr>
        <p:blipFill>
          <a:blip r:embed="rId2"/>
          <a:srcRect l="-40915" r="-40915"/>
          <a:stretch>
            <a:fillRect/>
          </a:stretch>
        </p:blipFill>
        <p:spPr>
          <a:xfrm>
            <a:off x="838200" y="1809735"/>
            <a:ext cx="7848600" cy="4316428"/>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66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t>Recent Scholarship, Brazil USA</a:t>
            </a:r>
            <a:endParaRPr lang="en-US" sz="3600" dirty="0"/>
          </a:p>
        </p:txBody>
      </p:sp>
      <p:pic>
        <p:nvPicPr>
          <p:cNvPr id="4" name="Content Placeholder 3" descr="Maxine4.tiff"/>
          <p:cNvPicPr>
            <a:picLocks noGrp="1" noChangeAspect="1"/>
          </p:cNvPicPr>
          <p:nvPr>
            <p:ph idx="1"/>
          </p:nvPr>
        </p:nvPicPr>
        <p:blipFill>
          <a:blip r:embed="rId2"/>
          <a:srcRect l="-98336" r="-98336"/>
          <a:stretch>
            <a:fillRect/>
          </a:stretch>
        </p:blipFill>
        <p:spPr>
          <a:xfrm>
            <a:off x="838200" y="1600200"/>
            <a:ext cx="7848600" cy="45259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dirty="0" smtClean="0"/>
              <a:t>Recent Scholarship, Brazil USA</a:t>
            </a:r>
            <a:endParaRPr lang="en-US" sz="3600" dirty="0"/>
          </a:p>
        </p:txBody>
      </p:sp>
      <p:pic>
        <p:nvPicPr>
          <p:cNvPr id="4" name="Content Placeholder 3" descr="Maxine5.jpg"/>
          <p:cNvPicPr>
            <a:picLocks noGrp="1" noChangeAspect="1"/>
          </p:cNvPicPr>
          <p:nvPr>
            <p:ph idx="1"/>
          </p:nvPr>
        </p:nvPicPr>
        <p:blipFill>
          <a:blip r:embed="rId2"/>
          <a:srcRect l="-40915" r="-40915"/>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2800" dirty="0" smtClean="0"/>
              <a:t>1980 - 2008- present</a:t>
            </a:r>
            <a:endParaRPr lang="en-US" sz="2800" dirty="0"/>
          </a:p>
        </p:txBody>
      </p:sp>
      <p:pic>
        <p:nvPicPr>
          <p:cNvPr id="4" name="Content Placeholder 3" descr="GaveaBrown.jpeg"/>
          <p:cNvPicPr>
            <a:picLocks noGrp="1" noChangeAspect="1"/>
          </p:cNvPicPr>
          <p:nvPr>
            <p:ph idx="1"/>
          </p:nvPr>
        </p:nvPicPr>
        <p:blipFill>
          <a:blip r:embed="rId3"/>
          <a:srcRect l="-67500" r="-67500"/>
          <a:stretch>
            <a:fillRect/>
          </a:stretch>
        </p:blipFill>
        <p:spPr>
          <a:xfrm>
            <a:off x="1371600" y="838200"/>
            <a:ext cx="8229600" cy="5562600"/>
          </a:xfrm>
        </p:spPr>
      </p:pic>
      <p:pic>
        <p:nvPicPr>
          <p:cNvPr id="5" name="Picture 4" descr="GaveaBrownTiny.tiff"/>
          <p:cNvPicPr>
            <a:picLocks noChangeAspect="1"/>
          </p:cNvPicPr>
          <p:nvPr/>
        </p:nvPicPr>
        <p:blipFill>
          <a:blip r:embed="rId4"/>
          <a:stretch>
            <a:fillRect/>
          </a:stretch>
        </p:blipFill>
        <p:spPr>
          <a:xfrm>
            <a:off x="1847850" y="838200"/>
            <a:ext cx="1816100" cy="914400"/>
          </a:xfrm>
          <a:prstGeom prst="rect">
            <a:avLst/>
          </a:prstGeom>
        </p:spPr>
      </p:pic>
      <p:pic>
        <p:nvPicPr>
          <p:cNvPr id="6" name="Picture 5" descr="GaveaBrownTiny.tiff"/>
          <p:cNvPicPr>
            <a:picLocks noChangeAspect="1"/>
          </p:cNvPicPr>
          <p:nvPr/>
        </p:nvPicPr>
        <p:blipFill>
          <a:blip r:embed="rId4"/>
          <a:stretch>
            <a:fillRect/>
          </a:stretch>
        </p:blipFill>
        <p:spPr>
          <a:xfrm>
            <a:off x="1847850" y="5486400"/>
            <a:ext cx="1816100" cy="9144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dirty="0" smtClean="0"/>
              <a:t>Frank </a:t>
            </a:r>
            <a:r>
              <a:rPr lang="en-US" sz="2800" dirty="0" err="1" smtClean="0"/>
              <a:t>Fagundes</a:t>
            </a:r>
            <a:r>
              <a:rPr lang="en-US" sz="2800" dirty="0" smtClean="0"/>
              <a:t>, Univ. of  Massachusetts, Amherst</a:t>
            </a:r>
            <a:endParaRPr lang="en-US" sz="2800" dirty="0"/>
          </a:p>
        </p:txBody>
      </p:sp>
      <p:pic>
        <p:nvPicPr>
          <p:cNvPr id="4" name="Content Placeholder 3" descr="FagundesCapa.jpg"/>
          <p:cNvPicPr>
            <a:picLocks noGrp="1" noChangeAspect="1"/>
          </p:cNvPicPr>
          <p:nvPr>
            <p:ph idx="1"/>
          </p:nvPr>
        </p:nvPicPr>
        <p:blipFill>
          <a:blip r:embed="rId2"/>
          <a:srcRect l="-84425" r="-84425"/>
          <a:stretch>
            <a:fillRect/>
          </a:stretch>
        </p:blip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800" dirty="0" smtClean="0"/>
              <a:t>Rutgers University Press, 2011</a:t>
            </a:r>
            <a:endParaRPr lang="en-US" sz="2800" dirty="0"/>
          </a:p>
        </p:txBody>
      </p:sp>
      <p:pic>
        <p:nvPicPr>
          <p:cNvPr id="4" name="Content Placeholder 3" descr="Luso Amer Lit..tiff"/>
          <p:cNvPicPr>
            <a:picLocks noGrp="1" noChangeAspect="1"/>
          </p:cNvPicPr>
          <p:nvPr>
            <p:ph idx="1"/>
          </p:nvPr>
        </p:nvPicPr>
        <p:blipFill>
          <a:blip r:embed="rId2"/>
          <a:srcRect l="-45863" r="-45863"/>
          <a:stretch>
            <a:fillRect/>
          </a:stretch>
        </p:blipFill>
        <p:spPr>
          <a:xfrm>
            <a:off x="457200" y="914400"/>
            <a:ext cx="8229600" cy="5715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3600" dirty="0" smtClean="0"/>
              <a:t>Diaspora Literature, Fiction (1996/2005)</a:t>
            </a:r>
            <a:endParaRPr lang="en-US" sz="3600" dirty="0"/>
          </a:p>
        </p:txBody>
      </p:sp>
      <p:pic>
        <p:nvPicPr>
          <p:cNvPr id="4" name="Content Placeholder 3" descr="FWTCcover.jpg"/>
          <p:cNvPicPr>
            <a:picLocks noGrp="1" noChangeAspect="1"/>
          </p:cNvPicPr>
          <p:nvPr>
            <p:ph idx="1"/>
          </p:nvPr>
        </p:nvPicPr>
        <p:blipFill>
          <a:blip r:embed="rId2"/>
          <a:srcRect l="-40915" r="-40915"/>
          <a:stretch>
            <a:fillRect/>
          </a:stretch>
        </p:blipFill>
        <p:spPr>
          <a:xfrm>
            <a:off x="457199" y="1600200"/>
            <a:ext cx="8728975" cy="48006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9056"/>
            <a:ext cx="8458200" cy="616743"/>
          </a:xfrm>
        </p:spPr>
        <p:txBody>
          <a:bodyPr>
            <a:normAutofit fontScale="90000"/>
          </a:bodyPr>
          <a:lstStyle/>
          <a:p>
            <a:r>
              <a:rPr lang="en-US" sz="2667" b="1" i="1" dirty="0" smtClean="0"/>
              <a:t/>
            </a:r>
            <a:br>
              <a:rPr lang="en-US" sz="2667" b="1" i="1" dirty="0" smtClean="0"/>
            </a:br>
            <a:r>
              <a:rPr lang="en-US" sz="2667" b="1" i="1" dirty="0" smtClean="0"/>
              <a:t>First World Third Class</a:t>
            </a:r>
            <a:r>
              <a:rPr lang="en-US" sz="2667" b="1" dirty="0" smtClean="0"/>
              <a:t> (2005) by Regina </a:t>
            </a:r>
            <a:r>
              <a:rPr lang="en-US" sz="2667" b="1" dirty="0" err="1" smtClean="0"/>
              <a:t>Rheda</a:t>
            </a:r>
            <a:r>
              <a:rPr lang="en-US" b="1" dirty="0" smtClean="0"/>
              <a:t/>
            </a:r>
            <a:br>
              <a:rPr lang="en-US" b="1" dirty="0" smtClean="0"/>
            </a:br>
            <a:endParaRPr lang="en-US" dirty="0"/>
          </a:p>
        </p:txBody>
      </p:sp>
      <p:sp>
        <p:nvSpPr>
          <p:cNvPr id="3" name="Content Placeholder 2"/>
          <p:cNvSpPr>
            <a:spLocks noGrp="1"/>
          </p:cNvSpPr>
          <p:nvPr>
            <p:ph idx="1"/>
          </p:nvPr>
        </p:nvSpPr>
        <p:spPr>
          <a:xfrm>
            <a:off x="457200" y="685800"/>
            <a:ext cx="8686800" cy="6172200"/>
          </a:xfrm>
        </p:spPr>
        <p:txBody>
          <a:bodyPr>
            <a:normAutofit fontScale="92500" lnSpcReduction="20000"/>
          </a:bodyPr>
          <a:lstStyle/>
          <a:p>
            <a:r>
              <a:rPr lang="en-US" sz="2595" b="1" dirty="0" smtClean="0"/>
              <a:t>trans. of </a:t>
            </a:r>
            <a:r>
              <a:rPr lang="en-US" sz="2595" b="1" i="1" dirty="0" smtClean="0"/>
              <a:t>Pau-de-</a:t>
            </a:r>
            <a:r>
              <a:rPr lang="en-US" sz="2595" b="1" i="1" dirty="0" err="1" smtClean="0"/>
              <a:t>Arara</a:t>
            </a:r>
            <a:r>
              <a:rPr lang="en-US" sz="2595" b="1" i="1" dirty="0" smtClean="0"/>
              <a:t> </a:t>
            </a:r>
            <a:r>
              <a:rPr lang="en-US" sz="2595" b="1" i="1" dirty="0" err="1" smtClean="0"/>
              <a:t>Classe</a:t>
            </a:r>
            <a:r>
              <a:rPr lang="en-US" sz="2595" b="1" i="1" dirty="0" smtClean="0"/>
              <a:t> </a:t>
            </a:r>
            <a:r>
              <a:rPr lang="en-US" sz="2595" b="1" i="1" dirty="0" err="1" smtClean="0"/>
              <a:t>Turística</a:t>
            </a:r>
            <a:r>
              <a:rPr lang="en-US" sz="2595" b="1" dirty="0" smtClean="0"/>
              <a:t> (1996)</a:t>
            </a:r>
          </a:p>
          <a:p>
            <a:pPr lvl="6"/>
            <a:r>
              <a:rPr lang="en-US" sz="2595" b="1" dirty="0" smtClean="0"/>
              <a:t>Part One: Brazil</a:t>
            </a:r>
          </a:p>
          <a:p>
            <a:r>
              <a:rPr lang="en-US" dirty="0" smtClean="0"/>
              <a:t>In the late twentieth century, Brazil experienced a phenomenon quite unprecedented in its five-hundred-year history. Many young middle-class Brazilians decided to swap their university diplomas for mops, their designer clothes for aprons, their cars for kitchen sinks, their prosperity for tips, and Brazil for the First World. Our country, ruined by an unbroken succession of parasitic politicians, disowned, like a negligent, submissive and ignorant mother, more than one generation of university graduates and liberal professionals who, deprived of their identities, smuggled their dreams out to subordinate areas of Europe, Japan, Canada and the United States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dirty="0"/>
          </a:p>
        </p:txBody>
      </p:sp>
      <p:sp>
        <p:nvSpPr>
          <p:cNvPr id="3" name="Content Placeholder 2"/>
          <p:cNvSpPr>
            <a:spLocks noGrp="1"/>
          </p:cNvSpPr>
          <p:nvPr>
            <p:ph idx="1"/>
          </p:nvPr>
        </p:nvSpPr>
        <p:spPr>
          <a:xfrm>
            <a:off x="457200" y="609600"/>
            <a:ext cx="8229600" cy="6248400"/>
          </a:xfrm>
        </p:spPr>
        <p:txBody>
          <a:bodyPr>
            <a:normAutofit fontScale="77500" lnSpcReduction="20000"/>
          </a:bodyPr>
          <a:lstStyle/>
          <a:p>
            <a:r>
              <a:rPr lang="en-US" dirty="0" smtClean="0"/>
              <a:t>Young people who would never have dreamed of washing dishes in their own country went off to do just that overseas, where their wages surpassed the salaries of teachers back in Brazil.  Actresses fresh out of drama school, with no prospect of finding work in Brazil, took jobs as dancers in New York nightclubs. Educators went to Paris to be waitresses. Psychologists wielded dusters in London, and sociologists did manicures in Milan. Professors of mathematics and physics who were the grandchildren of Japanese immigrants became manual laborers in Japan. // The news that the descendants of foreigners were entitled to passports from the countries of their forefathers spread like hot gossip through the ranks of the young. For Brazilians resentful of their fate, obtaining a European Community passport meant upgrading their social status and getting a good job in Europe. … This flight of youth, in its instinctive reaction to national depression, was individualistic, ingenuous and inept.</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Literature of Diaspora, Poetry</a:t>
            </a:r>
            <a:endParaRPr lang="en-US" dirty="0"/>
          </a:p>
        </p:txBody>
      </p:sp>
      <p:pic>
        <p:nvPicPr>
          <p:cNvPr id="4" name="Content Placeholder 3" descr="RVADiasporacapa.jpg"/>
          <p:cNvPicPr>
            <a:picLocks noGrp="1" noChangeAspect="1"/>
          </p:cNvPicPr>
          <p:nvPr>
            <p:ph idx="1"/>
          </p:nvPr>
        </p:nvPicPr>
        <p:blipFill>
          <a:blip r:embed="rId2"/>
          <a:srcRect l="-3072" r="-3072"/>
          <a:stretch>
            <a:fillRect/>
          </a:stretch>
        </p:blip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2590799"/>
          </a:xfrm>
        </p:spPr>
        <p:txBody>
          <a:bodyPr/>
          <a:lstStyle/>
          <a:p>
            <a:r>
              <a:rPr lang="en-US" b="1" dirty="0"/>
              <a:t>Triangular </a:t>
            </a:r>
            <a:r>
              <a:rPr lang="en-US" b="1" dirty="0" err="1"/>
              <a:t>Diasporic</a:t>
            </a:r>
            <a:r>
              <a:rPr lang="en-US" b="1" dirty="0"/>
              <a:t> Modes in </a:t>
            </a:r>
            <a:r>
              <a:rPr lang="en-US" b="1" dirty="0" err="1"/>
              <a:t>Luso</a:t>
            </a:r>
            <a:r>
              <a:rPr lang="en-US" b="1" dirty="0"/>
              <a:t>-Afro-Brazilian Studies (Migration, Literature, Music)</a:t>
            </a:r>
            <a:endParaRPr lang="en-US" dirty="0"/>
          </a:p>
        </p:txBody>
      </p:sp>
      <p:sp>
        <p:nvSpPr>
          <p:cNvPr id="3" name="Subtitle 2"/>
          <p:cNvSpPr>
            <a:spLocks noGrp="1"/>
          </p:cNvSpPr>
          <p:nvPr>
            <p:ph type="subTitle" idx="1"/>
          </p:nvPr>
        </p:nvSpPr>
        <p:spPr>
          <a:xfrm>
            <a:off x="1371600" y="4495800"/>
            <a:ext cx="6400800" cy="1524000"/>
          </a:xfrm>
        </p:spPr>
        <p:txBody>
          <a:bodyPr/>
          <a:lstStyle/>
          <a:p>
            <a:r>
              <a:rPr lang="en-US" dirty="0" smtClean="0"/>
              <a:t>Charles A. </a:t>
            </a:r>
            <a:r>
              <a:rPr lang="en-US" dirty="0" err="1" smtClean="0"/>
              <a:t>Perrone</a:t>
            </a:r>
            <a:endParaRPr lang="en-US" dirty="0" smtClean="0"/>
          </a:p>
          <a:p>
            <a:r>
              <a:rPr lang="en-US" dirty="0" smtClean="0"/>
              <a:t>University of Florida</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pPr algn="l"/>
            <a:r>
              <a:rPr lang="en-US" sz="2667" dirty="0" smtClean="0"/>
              <a:t>Reynaldo </a:t>
            </a:r>
            <a:r>
              <a:rPr lang="en-US" sz="2667" dirty="0" err="1" smtClean="0"/>
              <a:t>Valinho</a:t>
            </a:r>
            <a:r>
              <a:rPr lang="en-US" sz="2667" dirty="0" smtClean="0"/>
              <a:t> Alvarez, </a:t>
            </a:r>
            <a:r>
              <a:rPr lang="en-US" sz="2667" i="1" dirty="0" err="1" smtClean="0"/>
              <a:t>Diáspora</a:t>
            </a:r>
            <a:r>
              <a:rPr lang="en-US" sz="2667" i="1" dirty="0" smtClean="0"/>
              <a:t> </a:t>
            </a:r>
            <a:r>
              <a:rPr lang="en-US" sz="2667" i="1" dirty="0" err="1" smtClean="0"/>
              <a:t>ou</a:t>
            </a:r>
            <a:r>
              <a:rPr lang="en-US" sz="2667" i="1" dirty="0" smtClean="0"/>
              <a:t> </a:t>
            </a:r>
            <a:r>
              <a:rPr lang="en-US" sz="2667" i="1" dirty="0" err="1" smtClean="0"/>
              <a:t>aprendiz</a:t>
            </a:r>
            <a:r>
              <a:rPr lang="en-US" sz="2667" i="1" dirty="0" smtClean="0"/>
              <a:t> de </a:t>
            </a:r>
            <a:r>
              <a:rPr lang="en-US" sz="2667" i="1" dirty="0" err="1" smtClean="0"/>
              <a:t>galego</a:t>
            </a:r>
            <a:endParaRPr lang="en-US" sz="2667" dirty="0"/>
          </a:p>
        </p:txBody>
      </p:sp>
      <p:sp>
        <p:nvSpPr>
          <p:cNvPr id="3" name="Content Placeholder 2"/>
          <p:cNvSpPr>
            <a:spLocks noGrp="1"/>
          </p:cNvSpPr>
          <p:nvPr>
            <p:ph idx="1"/>
          </p:nvPr>
        </p:nvSpPr>
        <p:spPr>
          <a:xfrm>
            <a:off x="457200" y="1143000"/>
            <a:ext cx="8229600" cy="5257800"/>
          </a:xfrm>
        </p:spPr>
        <p:txBody>
          <a:bodyPr>
            <a:normAutofit fontScale="62500" lnSpcReduction="20000"/>
          </a:bodyPr>
          <a:lstStyle/>
          <a:p>
            <a:r>
              <a:rPr lang="en-US" sz="4000" i="1" dirty="0" err="1" smtClean="0"/>
              <a:t>Ledos</a:t>
            </a:r>
            <a:r>
              <a:rPr lang="en-US" sz="4000" i="1" dirty="0" smtClean="0"/>
              <a:t> </a:t>
            </a:r>
            <a:r>
              <a:rPr lang="en-US" sz="4000" i="1" dirty="0" err="1" smtClean="0"/>
              <a:t>e</a:t>
            </a:r>
            <a:r>
              <a:rPr lang="en-US" sz="4000" i="1" dirty="0" smtClean="0"/>
              <a:t> </a:t>
            </a:r>
            <a:r>
              <a:rPr lang="en-US" sz="4000" i="1" dirty="0" err="1" smtClean="0"/>
              <a:t>verdes</a:t>
            </a:r>
            <a:r>
              <a:rPr lang="en-US" sz="4000" i="1" dirty="0" smtClean="0"/>
              <a:t> </a:t>
            </a:r>
            <a:r>
              <a:rPr lang="en-US" sz="4000" i="1" dirty="0" err="1" smtClean="0"/>
              <a:t>montes</a:t>
            </a:r>
            <a:r>
              <a:rPr lang="en-US" sz="4000" i="1" dirty="0" smtClean="0"/>
              <a:t> </a:t>
            </a:r>
            <a:r>
              <a:rPr lang="en-US" sz="4000" i="1" dirty="0" err="1" smtClean="0"/>
              <a:t>que</a:t>
            </a:r>
            <a:r>
              <a:rPr lang="en-US" sz="4000" i="1" dirty="0" smtClean="0"/>
              <a:t> </a:t>
            </a:r>
            <a:r>
              <a:rPr lang="en-US" sz="4000" i="1" dirty="0" err="1" smtClean="0"/>
              <a:t>o</a:t>
            </a:r>
            <a:r>
              <a:rPr lang="en-US" sz="4000" i="1" dirty="0" smtClean="0"/>
              <a:t> </a:t>
            </a:r>
            <a:r>
              <a:rPr lang="en-US" sz="4000" i="1" dirty="0" err="1" smtClean="0"/>
              <a:t>meu</a:t>
            </a:r>
            <a:r>
              <a:rPr lang="en-US" sz="4000" i="1" dirty="0" smtClean="0"/>
              <a:t> </a:t>
            </a:r>
            <a:r>
              <a:rPr lang="en-US" sz="4000" i="1" dirty="0" err="1" smtClean="0"/>
              <a:t>pai</a:t>
            </a:r>
            <a:endParaRPr lang="en-US" sz="4000" i="1" dirty="0" smtClean="0"/>
          </a:p>
          <a:p>
            <a:r>
              <a:rPr lang="en-US" sz="4000" i="1" dirty="0" err="1" smtClean="0"/>
              <a:t>percorreu</a:t>
            </a:r>
            <a:r>
              <a:rPr lang="en-US" sz="4000" i="1" dirty="0" smtClean="0"/>
              <a:t> </a:t>
            </a:r>
            <a:r>
              <a:rPr lang="en-US" sz="4000" i="1" dirty="0" err="1" smtClean="0"/>
              <a:t>cando</a:t>
            </a:r>
            <a:r>
              <a:rPr lang="en-US" sz="4000" i="1" dirty="0" smtClean="0"/>
              <a:t> </a:t>
            </a:r>
            <a:r>
              <a:rPr lang="en-US" sz="4000" i="1" dirty="0" err="1" smtClean="0"/>
              <a:t>neno</a:t>
            </a:r>
            <a:r>
              <a:rPr lang="en-US" sz="4000" i="1" dirty="0" smtClean="0"/>
              <a:t> </a:t>
            </a:r>
            <a:r>
              <a:rPr lang="en-US" sz="4000" i="1" dirty="0" err="1" smtClean="0"/>
              <a:t>inxenuo</a:t>
            </a:r>
            <a:r>
              <a:rPr lang="en-US" sz="4000" i="1" dirty="0" smtClean="0"/>
              <a:t> </a:t>
            </a:r>
            <a:r>
              <a:rPr lang="en-US" sz="4000" i="1" dirty="0" err="1" smtClean="0"/>
              <a:t>e</a:t>
            </a:r>
            <a:r>
              <a:rPr lang="en-US" sz="4000" i="1" dirty="0" smtClean="0"/>
              <a:t> </a:t>
            </a:r>
            <a:r>
              <a:rPr lang="en-US" sz="4000" i="1" dirty="0" err="1" smtClean="0"/>
              <a:t>inquedo</a:t>
            </a:r>
            <a:endParaRPr lang="en-US" sz="4000" i="1" dirty="0" smtClean="0"/>
          </a:p>
          <a:p>
            <a:r>
              <a:rPr lang="en-US" sz="4000" i="1" dirty="0" smtClean="0"/>
              <a:t>………..</a:t>
            </a:r>
          </a:p>
          <a:p>
            <a:r>
              <a:rPr lang="en-US" sz="4000" i="1" dirty="0" err="1" smtClean="0"/>
              <a:t>Así</a:t>
            </a:r>
            <a:r>
              <a:rPr lang="en-US" sz="4000" i="1" dirty="0" smtClean="0"/>
              <a:t> se </a:t>
            </a:r>
            <a:r>
              <a:rPr lang="en-US" sz="4000" i="1" dirty="0" err="1" smtClean="0"/>
              <a:t>conta</a:t>
            </a:r>
            <a:r>
              <a:rPr lang="en-US" sz="4000" i="1" dirty="0" smtClean="0"/>
              <a:t> </a:t>
            </a:r>
            <a:r>
              <a:rPr lang="en-US" sz="4000" i="1" dirty="0" err="1" smtClean="0"/>
              <a:t>o</a:t>
            </a:r>
            <a:r>
              <a:rPr lang="en-US" sz="4000" i="1" dirty="0" smtClean="0"/>
              <a:t> </a:t>
            </a:r>
            <a:r>
              <a:rPr lang="en-US" sz="4000" i="1" dirty="0" err="1" smtClean="0"/>
              <a:t>conto</a:t>
            </a:r>
            <a:r>
              <a:rPr lang="en-US" sz="4000" i="1" dirty="0" smtClean="0"/>
              <a:t> </a:t>
            </a:r>
            <a:r>
              <a:rPr lang="en-US" sz="4000" i="1" dirty="0" err="1" smtClean="0"/>
              <a:t>deses</a:t>
            </a:r>
            <a:r>
              <a:rPr lang="en-US" sz="4000" i="1" dirty="0" smtClean="0"/>
              <a:t> </a:t>
            </a:r>
            <a:r>
              <a:rPr lang="en-US" sz="4000" i="1" dirty="0" err="1" smtClean="0"/>
              <a:t>dias</a:t>
            </a:r>
            <a:endParaRPr lang="en-US" sz="4000" i="1" dirty="0" smtClean="0"/>
          </a:p>
          <a:p>
            <a:r>
              <a:rPr lang="en-US" sz="4000" i="1" dirty="0" err="1" smtClean="0"/>
              <a:t>que</a:t>
            </a:r>
            <a:r>
              <a:rPr lang="en-US" sz="4000" i="1" dirty="0" smtClean="0"/>
              <a:t> a </a:t>
            </a:r>
            <a:r>
              <a:rPr lang="en-US" sz="4000" i="1" dirty="0" err="1" smtClean="0"/>
              <a:t>diáspora</a:t>
            </a:r>
            <a:r>
              <a:rPr lang="en-US" sz="4000" i="1" dirty="0" smtClean="0"/>
              <a:t> </a:t>
            </a:r>
            <a:r>
              <a:rPr lang="en-US" sz="4000" i="1" dirty="0" err="1" smtClean="0"/>
              <a:t>tirou</a:t>
            </a:r>
            <a:r>
              <a:rPr lang="en-US" sz="4000" i="1" dirty="0" smtClean="0"/>
              <a:t> </a:t>
            </a:r>
            <a:r>
              <a:rPr lang="en-US" sz="4000" i="1" dirty="0" err="1" smtClean="0"/>
              <a:t>ás</a:t>
            </a:r>
            <a:r>
              <a:rPr lang="en-US" sz="4000" i="1" dirty="0" smtClean="0"/>
              <a:t> </a:t>
            </a:r>
            <a:r>
              <a:rPr lang="en-US" sz="4000" i="1" dirty="0" err="1" smtClean="0"/>
              <a:t>augas</a:t>
            </a:r>
            <a:r>
              <a:rPr lang="en-US" sz="4000" i="1" dirty="0" smtClean="0"/>
              <a:t> </a:t>
            </a:r>
            <a:r>
              <a:rPr lang="en-US" sz="4000" i="1" dirty="0" err="1" smtClean="0"/>
              <a:t>frías</a:t>
            </a:r>
            <a:endParaRPr lang="en-US" sz="4000" i="1" dirty="0" smtClean="0"/>
          </a:p>
          <a:p>
            <a:r>
              <a:rPr lang="en-US" sz="4000" i="1" dirty="0" err="1" smtClean="0"/>
              <a:t>e</a:t>
            </a:r>
            <a:r>
              <a:rPr lang="en-US" sz="4000" i="1" dirty="0" smtClean="0"/>
              <a:t> </a:t>
            </a:r>
            <a:r>
              <a:rPr lang="en-US" sz="4000" i="1" dirty="0" err="1" smtClean="0"/>
              <a:t>que</a:t>
            </a:r>
            <a:r>
              <a:rPr lang="en-US" sz="4000" i="1" dirty="0" smtClean="0"/>
              <a:t> agora se </a:t>
            </a:r>
            <a:r>
              <a:rPr lang="en-US" sz="4000" i="1" dirty="0" err="1" smtClean="0"/>
              <a:t>apaga</a:t>
            </a:r>
            <a:r>
              <a:rPr lang="en-US" sz="4000" i="1" dirty="0" smtClean="0"/>
              <a:t> en </a:t>
            </a:r>
            <a:r>
              <a:rPr lang="en-US" sz="4000" i="1" dirty="0" err="1" smtClean="0"/>
              <a:t>sombra</a:t>
            </a:r>
            <a:r>
              <a:rPr lang="en-US" sz="4000" i="1" dirty="0" smtClean="0"/>
              <a:t> </a:t>
            </a:r>
            <a:r>
              <a:rPr lang="en-US" sz="4000" i="1" dirty="0" err="1" smtClean="0"/>
              <a:t>eterna</a:t>
            </a:r>
            <a:r>
              <a:rPr lang="en-US" sz="4000" i="1" dirty="0" smtClean="0"/>
              <a:t>.</a:t>
            </a:r>
          </a:p>
          <a:p>
            <a:r>
              <a:rPr lang="en-US" sz="4000" dirty="0" smtClean="0"/>
              <a:t> ------------------------------------------</a:t>
            </a:r>
          </a:p>
          <a:p>
            <a:r>
              <a:rPr lang="en-US" sz="4000" dirty="0" err="1" smtClean="0"/>
              <a:t>Alegre</a:t>
            </a:r>
            <a:r>
              <a:rPr lang="en-US" sz="4000" dirty="0" smtClean="0"/>
              <a:t> </a:t>
            </a:r>
            <a:r>
              <a:rPr lang="en-US" sz="4000" dirty="0" err="1" smtClean="0"/>
              <a:t>e</a:t>
            </a:r>
            <a:r>
              <a:rPr lang="en-US" sz="4000" dirty="0" smtClean="0"/>
              <a:t> </a:t>
            </a:r>
            <a:r>
              <a:rPr lang="en-US" sz="4000" dirty="0" err="1" smtClean="0"/>
              <a:t>verde</a:t>
            </a:r>
            <a:r>
              <a:rPr lang="en-US" sz="4000" dirty="0" smtClean="0"/>
              <a:t> </a:t>
            </a:r>
            <a:r>
              <a:rPr lang="en-US" sz="4000" dirty="0" err="1" smtClean="0"/>
              <a:t>monte</a:t>
            </a:r>
            <a:r>
              <a:rPr lang="en-US" sz="4000" dirty="0" smtClean="0"/>
              <a:t> </a:t>
            </a:r>
            <a:r>
              <a:rPr lang="en-US" sz="4000" dirty="0" err="1" smtClean="0"/>
              <a:t>percorrido</a:t>
            </a:r>
            <a:endParaRPr lang="en-US" sz="4000" dirty="0" smtClean="0"/>
          </a:p>
          <a:p>
            <a:r>
              <a:rPr lang="en-US" sz="4000" dirty="0" err="1" smtClean="0"/>
              <a:t>por</a:t>
            </a:r>
            <a:r>
              <a:rPr lang="en-US" sz="4000" dirty="0" smtClean="0"/>
              <a:t> </a:t>
            </a:r>
            <a:r>
              <a:rPr lang="en-US" sz="4000" dirty="0" err="1" smtClean="0"/>
              <a:t>meu</a:t>
            </a:r>
            <a:r>
              <a:rPr lang="en-US" sz="4000" dirty="0" smtClean="0"/>
              <a:t> </a:t>
            </a:r>
            <a:r>
              <a:rPr lang="en-US" sz="4000" dirty="0" err="1" smtClean="0"/>
              <a:t>pai</a:t>
            </a:r>
            <a:r>
              <a:rPr lang="en-US" sz="4000" dirty="0" smtClean="0"/>
              <a:t> </a:t>
            </a:r>
            <a:r>
              <a:rPr lang="en-US" sz="4000" dirty="0" err="1" smtClean="0"/>
              <a:t>quando</a:t>
            </a:r>
            <a:r>
              <a:rPr lang="en-US" sz="4000" dirty="0" smtClean="0"/>
              <a:t> </a:t>
            </a:r>
            <a:r>
              <a:rPr lang="en-US" sz="4000" dirty="0" err="1" smtClean="0"/>
              <a:t>infante</a:t>
            </a:r>
            <a:r>
              <a:rPr lang="en-US" sz="4000" dirty="0" smtClean="0"/>
              <a:t> </a:t>
            </a:r>
            <a:r>
              <a:rPr lang="en-US" sz="4000" dirty="0" err="1" smtClean="0"/>
              <a:t>ingênuo</a:t>
            </a:r>
            <a:r>
              <a:rPr lang="en-US" sz="4000" dirty="0" smtClean="0"/>
              <a:t> </a:t>
            </a:r>
            <a:r>
              <a:rPr lang="en-US" sz="4000" dirty="0" err="1" smtClean="0"/>
              <a:t>e</a:t>
            </a:r>
            <a:r>
              <a:rPr lang="en-US" sz="4000" dirty="0" smtClean="0"/>
              <a:t> </a:t>
            </a:r>
            <a:r>
              <a:rPr lang="en-US" sz="4000" dirty="0" err="1" smtClean="0"/>
              <a:t>ledo</a:t>
            </a:r>
            <a:endParaRPr lang="en-US" sz="4000" dirty="0" smtClean="0"/>
          </a:p>
          <a:p>
            <a:r>
              <a:rPr lang="en-US" sz="4000" dirty="0" smtClean="0"/>
              <a:t>…………</a:t>
            </a:r>
          </a:p>
          <a:p>
            <a:r>
              <a:rPr lang="en-US" sz="4000" dirty="0" err="1" smtClean="0"/>
              <a:t>Assim</a:t>
            </a:r>
            <a:r>
              <a:rPr lang="en-US" sz="4000" dirty="0" smtClean="0"/>
              <a:t> se </a:t>
            </a:r>
            <a:r>
              <a:rPr lang="en-US" sz="4000" dirty="0" err="1" smtClean="0"/>
              <a:t>narra</a:t>
            </a:r>
            <a:r>
              <a:rPr lang="en-US" sz="4000" dirty="0" smtClean="0"/>
              <a:t> a </a:t>
            </a:r>
            <a:r>
              <a:rPr lang="en-US" sz="4000" dirty="0" err="1" smtClean="0"/>
              <a:t>história</a:t>
            </a:r>
            <a:r>
              <a:rPr lang="en-US" sz="4000" dirty="0" smtClean="0"/>
              <a:t> </a:t>
            </a:r>
            <a:r>
              <a:rPr lang="en-US" sz="4000" dirty="0" err="1" smtClean="0"/>
              <a:t>desses</a:t>
            </a:r>
            <a:r>
              <a:rPr lang="en-US" sz="4000" dirty="0" smtClean="0"/>
              <a:t> </a:t>
            </a:r>
            <a:r>
              <a:rPr lang="en-US" sz="4000" dirty="0" err="1" smtClean="0"/>
              <a:t>dias</a:t>
            </a:r>
            <a:endParaRPr lang="en-US" sz="4000" dirty="0" smtClean="0"/>
          </a:p>
          <a:p>
            <a:r>
              <a:rPr lang="en-US" sz="4000" dirty="0" err="1" smtClean="0"/>
              <a:t>que</a:t>
            </a:r>
            <a:r>
              <a:rPr lang="en-US" sz="4000" dirty="0" smtClean="0"/>
              <a:t> a </a:t>
            </a:r>
            <a:r>
              <a:rPr lang="en-US" sz="4000" dirty="0" err="1" smtClean="0"/>
              <a:t>diáspora</a:t>
            </a:r>
            <a:r>
              <a:rPr lang="en-US" sz="4000" dirty="0" smtClean="0"/>
              <a:t> </a:t>
            </a:r>
            <a:r>
              <a:rPr lang="en-US" sz="4000" dirty="0" err="1" smtClean="0"/>
              <a:t>lançou</a:t>
            </a:r>
            <a:r>
              <a:rPr lang="en-US" sz="4000" dirty="0" smtClean="0"/>
              <a:t> </a:t>
            </a:r>
            <a:r>
              <a:rPr lang="en-US" sz="4000" dirty="0" err="1" smtClean="0"/>
              <a:t>às</a:t>
            </a:r>
            <a:r>
              <a:rPr lang="en-US" sz="4000" dirty="0" smtClean="0"/>
              <a:t> </a:t>
            </a:r>
            <a:r>
              <a:rPr lang="en-US" sz="4000" dirty="0" err="1" smtClean="0"/>
              <a:t>águas</a:t>
            </a:r>
            <a:r>
              <a:rPr lang="en-US" sz="4000" dirty="0" smtClean="0"/>
              <a:t> </a:t>
            </a:r>
            <a:r>
              <a:rPr lang="en-US" sz="4000" dirty="0" err="1" smtClean="0"/>
              <a:t>frias</a:t>
            </a:r>
            <a:endParaRPr lang="en-US" sz="4000" dirty="0" smtClean="0"/>
          </a:p>
          <a:p>
            <a:r>
              <a:rPr lang="en-US" sz="4000" dirty="0" err="1" smtClean="0"/>
              <a:t>e</a:t>
            </a:r>
            <a:r>
              <a:rPr lang="en-US" sz="4000" dirty="0" smtClean="0"/>
              <a:t> </a:t>
            </a:r>
            <a:r>
              <a:rPr lang="en-US" sz="4000" dirty="0" err="1" smtClean="0"/>
              <a:t>que</a:t>
            </a:r>
            <a:r>
              <a:rPr lang="en-US" sz="4000" dirty="0" smtClean="0"/>
              <a:t> agora se </a:t>
            </a:r>
            <a:r>
              <a:rPr lang="en-US" sz="4000" dirty="0" err="1" smtClean="0"/>
              <a:t>apaga</a:t>
            </a:r>
            <a:r>
              <a:rPr lang="en-US" sz="4000" dirty="0" smtClean="0"/>
              <a:t> </a:t>
            </a:r>
            <a:r>
              <a:rPr lang="en-US" sz="4000" dirty="0" err="1" smtClean="0"/>
              <a:t>em</a:t>
            </a:r>
            <a:r>
              <a:rPr lang="en-US" sz="4000" dirty="0" smtClean="0"/>
              <a:t> </a:t>
            </a:r>
            <a:r>
              <a:rPr lang="en-US" sz="4000" dirty="0" err="1" smtClean="0"/>
              <a:t>sombra</a:t>
            </a:r>
            <a:r>
              <a:rPr lang="en-US" sz="4000" dirty="0" smtClean="0"/>
              <a:t> </a:t>
            </a:r>
            <a:r>
              <a:rPr lang="en-US" sz="4000" dirty="0" err="1" smtClean="0"/>
              <a:t>eterna</a:t>
            </a:r>
            <a:r>
              <a:rPr lang="en-US" sz="4000" dirty="0" smtClean="0"/>
              <a:t>.</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O </a:t>
            </a:r>
            <a:r>
              <a:rPr lang="en-US" dirty="0" err="1" smtClean="0"/>
              <a:t>Poeta</a:t>
            </a:r>
            <a:r>
              <a:rPr lang="en-US" dirty="0" smtClean="0"/>
              <a:t> de Minas </a:t>
            </a:r>
            <a:r>
              <a:rPr lang="en-US" dirty="0" err="1" smtClean="0"/>
              <a:t>Gerais</a:t>
            </a:r>
            <a:endParaRPr lang="en-US" dirty="0"/>
          </a:p>
        </p:txBody>
      </p:sp>
      <p:pic>
        <p:nvPicPr>
          <p:cNvPr id="6" name="Content Placeholder 5" descr="EdmilsonBanner.jpg"/>
          <p:cNvPicPr>
            <a:picLocks noGrp="1" noChangeAspect="1"/>
          </p:cNvPicPr>
          <p:nvPr>
            <p:ph idx="1"/>
          </p:nvPr>
        </p:nvPicPr>
        <p:blipFill>
          <a:blip r:embed="rId2"/>
          <a:srcRect t="-20647" b="-20647"/>
          <a:stretch>
            <a:fillRect/>
          </a:stretch>
        </p:blip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66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of </a:t>
            </a:r>
            <a:r>
              <a:rPr lang="en-US" dirty="0" err="1" smtClean="0"/>
              <a:t>diaspora</a:t>
            </a:r>
            <a:r>
              <a:rPr lang="en-US" dirty="0" smtClean="0"/>
              <a:t>, criticism</a:t>
            </a:r>
            <a:endParaRPr lang="en-US" dirty="0"/>
          </a:p>
        </p:txBody>
      </p:sp>
      <p:pic>
        <p:nvPicPr>
          <p:cNvPr id="4" name="Content Placeholder 3" descr="ZezeCapa3.tiff"/>
          <p:cNvPicPr>
            <a:picLocks noGrp="1" noChangeAspect="1"/>
          </p:cNvPicPr>
          <p:nvPr>
            <p:ph idx="1"/>
          </p:nvPr>
        </p:nvPicPr>
        <p:blipFill>
          <a:blip r:embed="rId2"/>
          <a:srcRect l="-78797" r="-78797"/>
          <a:stretch>
            <a:fillRect/>
          </a:stretch>
        </p:blipFill>
        <p:spPr>
          <a:xfrm>
            <a:off x="457200" y="1600200"/>
            <a:ext cx="8229600" cy="47244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75000"/>
          </a:schemeClr>
        </a:solidFill>
        <a:effectLst/>
      </p:bgPr>
    </p:bg>
    <p:spTree>
      <p:nvGrpSpPr>
        <p:cNvPr id="1" name=""/>
        <p:cNvGrpSpPr/>
        <p:nvPr/>
      </p:nvGrpSpPr>
      <p:grpSpPr>
        <a:xfrm>
          <a:off x="0" y="0"/>
          <a:ext cx="0" cy="0"/>
          <a:chOff x="0" y="0"/>
          <a:chExt cx="0" cy="0"/>
        </a:xfrm>
      </p:grpSpPr>
      <p:pic>
        <p:nvPicPr>
          <p:cNvPr id="4" name="Picture 3" descr="ZezeLivroCapa.jpg"/>
          <p:cNvPicPr>
            <a:picLocks noChangeAspect="1"/>
          </p:cNvPicPr>
          <p:nvPr/>
        </p:nvPicPr>
        <p:blipFill>
          <a:blip r:embed="rId2"/>
          <a:stretch>
            <a:fillRect/>
          </a:stretch>
        </p:blipFill>
        <p:spPr>
          <a:xfrm>
            <a:off x="2175831" y="0"/>
            <a:ext cx="4792337"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dirty="0" smtClean="0"/>
              <a:t>University of Nebraska Press</a:t>
            </a:r>
            <a:endParaRPr lang="en-US" sz="2800" dirty="0"/>
          </a:p>
        </p:txBody>
      </p:sp>
      <p:pic>
        <p:nvPicPr>
          <p:cNvPr id="4" name="Content Placeholder 3" descr="NelsonVieiraCover.jpeg"/>
          <p:cNvPicPr>
            <a:picLocks noGrp="1" noChangeAspect="1"/>
          </p:cNvPicPr>
          <p:nvPr>
            <p:ph idx="1"/>
          </p:nvPr>
        </p:nvPicPr>
        <p:blipFill>
          <a:blip r:embed="rId3"/>
          <a:srcRect l="-99526" r="-99526"/>
          <a:stretch>
            <a:fillRect/>
          </a:stretch>
        </p:blipFill>
        <p:spPr>
          <a:xfrm>
            <a:off x="228600" y="1219200"/>
            <a:ext cx="8686800" cy="51816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3600" dirty="0" smtClean="0"/>
              <a:t>Distribution of African Diaspora</a:t>
            </a:r>
            <a:endParaRPr lang="en-US" sz="3600" dirty="0"/>
          </a:p>
        </p:txBody>
      </p:sp>
      <p:pic>
        <p:nvPicPr>
          <p:cNvPr id="4" name="Content Placeholder 3" descr="DiasporaMap.tiff"/>
          <p:cNvPicPr>
            <a:picLocks noGrp="1" noChangeAspect="1"/>
          </p:cNvPicPr>
          <p:nvPr>
            <p:ph idx="1"/>
          </p:nvPr>
        </p:nvPicPr>
        <p:blipFill>
          <a:blip r:embed="rId2"/>
          <a:srcRect l="-24637" r="-24637"/>
          <a:stretch>
            <a:fillRect/>
          </a:stretch>
        </p:blipFill>
        <p:spPr>
          <a:xfrm>
            <a:off x="457200" y="914400"/>
            <a:ext cx="8229600" cy="521176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3600" dirty="0" smtClean="0"/>
              <a:t>By the numbers…</a:t>
            </a:r>
            <a:endParaRPr lang="en-US" sz="3600" dirty="0"/>
          </a:p>
        </p:txBody>
      </p:sp>
      <p:pic>
        <p:nvPicPr>
          <p:cNvPr id="4" name="Content Placeholder 3" descr="AfricanDiasporaNumbers.tiff"/>
          <p:cNvPicPr>
            <a:picLocks noGrp="1" noChangeAspect="1"/>
          </p:cNvPicPr>
          <p:nvPr>
            <p:ph idx="1"/>
          </p:nvPr>
        </p:nvPicPr>
        <p:blipFill>
          <a:blip r:embed="rId2"/>
          <a:srcRect l="-34945" r="-34945"/>
          <a:stretch>
            <a:fillRect/>
          </a:stretch>
        </p:blipFill>
        <p:spPr>
          <a:xfrm>
            <a:off x="457200" y="1066800"/>
            <a:ext cx="8229600" cy="528796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600" dirty="0" smtClean="0"/>
              <a:t>Afro-</a:t>
            </a:r>
            <a:r>
              <a:rPr lang="en-US" sz="3600" dirty="0" err="1" smtClean="0"/>
              <a:t>diasporic</a:t>
            </a:r>
            <a:r>
              <a:rPr lang="en-US" sz="3600" dirty="0" smtClean="0"/>
              <a:t> Populations</a:t>
            </a:r>
            <a:endParaRPr lang="en-US" sz="3600" dirty="0"/>
          </a:p>
        </p:txBody>
      </p:sp>
      <p:pic>
        <p:nvPicPr>
          <p:cNvPr id="4" name="Content Placeholder 3" descr="Top15AFR.DIAS..tiff"/>
          <p:cNvPicPr>
            <a:picLocks noGrp="1" noChangeAspect="1"/>
          </p:cNvPicPr>
          <p:nvPr>
            <p:ph idx="1"/>
          </p:nvPr>
        </p:nvPicPr>
        <p:blipFill>
          <a:blip r:embed="rId3"/>
          <a:srcRect l="-73518" r="-73518"/>
          <a:stretch>
            <a:fillRect/>
          </a:stretch>
        </p:blipFill>
        <p:spPr>
          <a:xfrm>
            <a:off x="457200" y="1417636"/>
            <a:ext cx="8229600" cy="49069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600" dirty="0" smtClean="0"/>
              <a:t>African Diaspora, Pie Chart </a:t>
            </a:r>
            <a:r>
              <a:rPr lang="en-US" sz="3600" dirty="0" smtClean="0"/>
              <a:t>%</a:t>
            </a:r>
            <a:r>
              <a:rPr lang="en-US" sz="3600" dirty="0" err="1"/>
              <a:t>s</a:t>
            </a:r>
            <a:endParaRPr lang="en-US" sz="3600" dirty="0"/>
          </a:p>
        </p:txBody>
      </p:sp>
      <p:pic>
        <p:nvPicPr>
          <p:cNvPr id="4" name="Content Placeholder 3" descr="PiechartDiaspora.tiff"/>
          <p:cNvPicPr>
            <a:picLocks noGrp="1" noChangeAspect="1"/>
          </p:cNvPicPr>
          <p:nvPr>
            <p:ph idx="1"/>
          </p:nvPr>
        </p:nvPicPr>
        <p:blipFill>
          <a:blip r:embed="rId2"/>
          <a:srcRect l="-41495" r="-41495"/>
          <a:stretch>
            <a:fillRect/>
          </a:stretch>
        </p:blip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Autofit/>
          </a:bodyPr>
          <a:lstStyle/>
          <a:p>
            <a:r>
              <a:rPr lang="en-US" sz="3600" dirty="0" smtClean="0"/>
              <a:t>Institutional Promotion of Heritage</a:t>
            </a:r>
            <a:endParaRPr lang="en-US" sz="3600" dirty="0"/>
          </a:p>
        </p:txBody>
      </p:sp>
      <p:pic>
        <p:nvPicPr>
          <p:cNvPr id="4" name="Content Placeholder 3" descr="africa em nos.tiff"/>
          <p:cNvPicPr>
            <a:picLocks noGrp="1" noChangeAspect="1"/>
          </p:cNvPicPr>
          <p:nvPr>
            <p:ph idx="1"/>
          </p:nvPr>
        </p:nvPicPr>
        <p:blipFill>
          <a:blip r:embed="rId2"/>
          <a:srcRect l="-46474" r="-46474"/>
          <a:stretch>
            <a:fillRect/>
          </a:stretch>
        </p:blipFill>
        <p:spPr>
          <a:xfrm>
            <a:off x="457200" y="762000"/>
            <a:ext cx="8229600" cy="58674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9162"/>
          </a:xfrm>
        </p:spPr>
        <p:txBody>
          <a:bodyPr>
            <a:noAutofit/>
          </a:bodyPr>
          <a:lstStyle/>
          <a:p>
            <a:r>
              <a:rPr lang="en-US" sz="2800" dirty="0" err="1" smtClean="0"/>
              <a:t>Comunidade</a:t>
            </a:r>
            <a:r>
              <a:rPr lang="en-US" sz="2800" dirty="0" smtClean="0"/>
              <a:t> de </a:t>
            </a:r>
            <a:r>
              <a:rPr lang="en-US" sz="2800" dirty="0" err="1" smtClean="0"/>
              <a:t>Países</a:t>
            </a:r>
            <a:r>
              <a:rPr lang="en-US" sz="2800" dirty="0" smtClean="0"/>
              <a:t> de </a:t>
            </a:r>
            <a:r>
              <a:rPr lang="en-US" sz="2800" dirty="0" err="1" smtClean="0"/>
              <a:t>Língua</a:t>
            </a:r>
            <a:r>
              <a:rPr lang="en-US" sz="2800" dirty="0" smtClean="0"/>
              <a:t> Portuguesa</a:t>
            </a:r>
            <a:br>
              <a:rPr lang="en-US" sz="2800" dirty="0" smtClean="0"/>
            </a:br>
            <a:r>
              <a:rPr lang="en-US" sz="2800" dirty="0" smtClean="0"/>
              <a:t>Community of Portuguese-Language Countries</a:t>
            </a:r>
            <a:endParaRPr lang="en-US" sz="2800" dirty="0"/>
          </a:p>
        </p:txBody>
      </p:sp>
      <p:pic>
        <p:nvPicPr>
          <p:cNvPr id="4" name="Content Placeholder 3" descr="CPLP.tiff"/>
          <p:cNvPicPr>
            <a:picLocks noGrp="1" noChangeAspect="1"/>
          </p:cNvPicPr>
          <p:nvPr>
            <p:ph idx="1"/>
          </p:nvPr>
        </p:nvPicPr>
        <p:blipFill>
          <a:blip r:embed="rId2"/>
          <a:srcRect t="-14230" b="-14230"/>
          <a:stretch>
            <a:fillRect/>
          </a:stretch>
        </p:blipFill>
        <p:spPr>
          <a:xfrm>
            <a:off x="990600" y="1193800"/>
            <a:ext cx="7696200" cy="51308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Institutional Growth, Salvador</a:t>
            </a:r>
            <a:endParaRPr lang="en-US" dirty="0"/>
          </a:p>
        </p:txBody>
      </p:sp>
      <p:pic>
        <p:nvPicPr>
          <p:cNvPr id="4" name="Content Placeholder 3" descr="afrodiaspora.jpg"/>
          <p:cNvPicPr>
            <a:picLocks noGrp="1" noChangeAspect="1"/>
          </p:cNvPicPr>
          <p:nvPr>
            <p:ph idx="1"/>
          </p:nvPr>
        </p:nvPicPr>
        <p:blipFill>
          <a:blip r:embed="rId2"/>
          <a:srcRect t="-1197" b="-1197"/>
          <a:stretch>
            <a:fillRect/>
          </a:stretch>
        </p:blipFill>
        <p:spPr>
          <a:xfrm>
            <a:off x="457200" y="1371600"/>
            <a:ext cx="8229600" cy="475456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800" dirty="0" smtClean="0"/>
              <a:t>Duke U P, 2010</a:t>
            </a:r>
            <a:endParaRPr lang="en-US" sz="2800" dirty="0"/>
          </a:p>
        </p:txBody>
      </p:sp>
      <p:pic>
        <p:nvPicPr>
          <p:cNvPr id="4" name="Content Placeholder 3" descr="PinhoCapa.jpg"/>
          <p:cNvPicPr>
            <a:picLocks noGrp="1" noChangeAspect="1"/>
          </p:cNvPicPr>
          <p:nvPr>
            <p:ph idx="1"/>
          </p:nvPr>
        </p:nvPicPr>
        <p:blipFill>
          <a:blip r:embed="rId2"/>
          <a:srcRect l="-40915" r="-40915"/>
          <a:stretch>
            <a:fillRect/>
          </a:stretch>
        </p:blipFill>
        <p:spPr>
          <a:xfrm>
            <a:off x="457200" y="1600200"/>
            <a:ext cx="8229600" cy="4525963"/>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457200"/>
          </a:xfrm>
        </p:spPr>
        <p:txBody>
          <a:bodyPr>
            <a:noAutofit/>
          </a:bodyPr>
          <a:lstStyle/>
          <a:p>
            <a:r>
              <a:rPr lang="en-US" sz="3600" dirty="0" smtClean="0"/>
              <a:t>Music Abroad…</a:t>
            </a:r>
            <a:endParaRPr lang="en-US" sz="3600" dirty="0"/>
          </a:p>
        </p:txBody>
      </p:sp>
      <p:pic>
        <p:nvPicPr>
          <p:cNvPr id="4" name="Content Placeholder 3" descr="ChicleteCapa.tiff"/>
          <p:cNvPicPr>
            <a:picLocks noGrp="1" noChangeAspect="1"/>
          </p:cNvPicPr>
          <p:nvPr>
            <p:ph idx="1"/>
          </p:nvPr>
        </p:nvPicPr>
        <p:blipFill>
          <a:blip r:embed="rId2"/>
          <a:srcRect l="-61697" r="-61697"/>
          <a:stretch>
            <a:fillRect/>
          </a:stretch>
        </p:blipFill>
        <p:spPr>
          <a:xfrm>
            <a:off x="457200" y="838200"/>
            <a:ext cx="8229600" cy="55626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Autofit/>
          </a:bodyPr>
          <a:lstStyle/>
          <a:p>
            <a:r>
              <a:rPr lang="en-US" sz="2400" dirty="0" smtClean="0"/>
              <a:t>National Public Radio Special</a:t>
            </a:r>
            <a:endParaRPr lang="en-US" sz="2400" dirty="0"/>
          </a:p>
        </p:txBody>
      </p:sp>
      <p:pic>
        <p:nvPicPr>
          <p:cNvPr id="4" name="Content Placeholder 3" descr="AfroPop..tiff"/>
          <p:cNvPicPr>
            <a:picLocks noGrp="1" noChangeAspect="1"/>
          </p:cNvPicPr>
          <p:nvPr>
            <p:ph idx="1"/>
          </p:nvPr>
        </p:nvPicPr>
        <p:blipFill>
          <a:blip r:embed="rId2"/>
          <a:srcRect l="-15545" r="-15545"/>
          <a:stretch>
            <a:fillRect/>
          </a:stretch>
        </p:blipFill>
        <p:spPr>
          <a:xfrm>
            <a:off x="457200" y="838200"/>
            <a:ext cx="8229600" cy="5287963"/>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2800" dirty="0" smtClean="0"/>
              <a:t>NPR follow-up 1</a:t>
            </a:r>
            <a:endParaRPr lang="en-US" sz="2800" dirty="0"/>
          </a:p>
        </p:txBody>
      </p:sp>
      <p:pic>
        <p:nvPicPr>
          <p:cNvPr id="4" name="Content Placeholder 3" descr="AfroPop2.tiff"/>
          <p:cNvPicPr>
            <a:picLocks noGrp="1" noChangeAspect="1"/>
          </p:cNvPicPr>
          <p:nvPr>
            <p:ph idx="1"/>
          </p:nvPr>
        </p:nvPicPr>
        <p:blipFill>
          <a:blip r:embed="rId2"/>
          <a:srcRect l="-18020" r="-18020"/>
          <a:stretch>
            <a:fillRect/>
          </a:stretch>
        </p:blipFill>
        <p:spPr>
          <a:xfrm>
            <a:off x="457200" y="838200"/>
            <a:ext cx="8229600" cy="56388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Autofit/>
          </a:bodyPr>
          <a:lstStyle/>
          <a:p>
            <a:r>
              <a:rPr lang="en-US" sz="2800" dirty="0" smtClean="0"/>
              <a:t>NPR follow-up 2</a:t>
            </a:r>
            <a:endParaRPr lang="en-US" sz="2800" dirty="0"/>
          </a:p>
        </p:txBody>
      </p:sp>
      <p:pic>
        <p:nvPicPr>
          <p:cNvPr id="4" name="Content Placeholder 3" descr="AfroPop3.tiff"/>
          <p:cNvPicPr>
            <a:picLocks noGrp="1" noChangeAspect="1"/>
          </p:cNvPicPr>
          <p:nvPr>
            <p:ph idx="1"/>
          </p:nvPr>
        </p:nvPicPr>
        <p:blipFill>
          <a:blip r:embed="rId2"/>
          <a:srcRect l="-48233" r="-48233"/>
          <a:stretch>
            <a:fillRect/>
          </a:stretch>
        </p:blipFill>
        <p:spPr>
          <a:xfrm>
            <a:off x="457200" y="762000"/>
            <a:ext cx="8229600" cy="57912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r>
              <a:rPr lang="en-US" sz="3200" dirty="0" smtClean="0">
                <a:latin typeface="Brush Script MT"/>
              </a:rPr>
              <a:t>Sample University Brazilian-Music Ensemble </a:t>
            </a:r>
            <a:endParaRPr lang="en-US" sz="3200" dirty="0">
              <a:latin typeface="Brush Script MT"/>
            </a:endParaRPr>
          </a:p>
        </p:txBody>
      </p:sp>
      <p:pic>
        <p:nvPicPr>
          <p:cNvPr id="4" name="Content Placeholder 3" descr="welsonF2001.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1"/>
            </a:gs>
            <a:gs pos="100000">
              <a:srgbClr val="000000"/>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dirty="0" smtClean="0"/>
              <a:t>Duke U P, Indiana U P</a:t>
            </a:r>
            <a:endParaRPr lang="en-US" sz="2800" dirty="0"/>
          </a:p>
        </p:txBody>
      </p:sp>
      <p:pic>
        <p:nvPicPr>
          <p:cNvPr id="4" name="Content Placeholder 3" descr="transitioncapa..tiff"/>
          <p:cNvPicPr>
            <a:picLocks noGrp="1" noChangeAspect="1"/>
          </p:cNvPicPr>
          <p:nvPr>
            <p:ph idx="1"/>
          </p:nvPr>
        </p:nvPicPr>
        <p:blipFill>
          <a:blip r:embed="rId2"/>
          <a:srcRect l="-86616" r="-86616"/>
          <a:stretch>
            <a:fillRect/>
          </a:stretch>
        </p:blipFill>
        <p:spPr>
          <a:xfrm>
            <a:off x="-2057400" y="1600200"/>
            <a:ext cx="8458200" cy="4525963"/>
          </a:xfrm>
        </p:spPr>
      </p:pic>
      <p:pic>
        <p:nvPicPr>
          <p:cNvPr id="5" name="Picture 4" descr="transitioncapa..tiff"/>
          <p:cNvPicPr>
            <a:picLocks noChangeAspect="1"/>
          </p:cNvPicPr>
          <p:nvPr/>
        </p:nvPicPr>
        <p:blipFill>
          <a:blip r:embed="rId2"/>
          <a:stretch>
            <a:fillRect/>
          </a:stretch>
        </p:blipFill>
        <p:spPr>
          <a:xfrm>
            <a:off x="5181600" y="1600200"/>
            <a:ext cx="3168650" cy="448151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124199"/>
          </a:xfrm>
        </p:spPr>
        <p:txBody>
          <a:bodyPr>
            <a:normAutofit fontScale="90000"/>
          </a:bodyPr>
          <a:lstStyle/>
          <a:p>
            <a:r>
              <a:rPr lang="en-US" b="1" dirty="0"/>
              <a:t>Triangular </a:t>
            </a:r>
            <a:r>
              <a:rPr lang="en-US" b="1" dirty="0" err="1"/>
              <a:t>Diasporic</a:t>
            </a:r>
            <a:r>
              <a:rPr lang="en-US" b="1" dirty="0"/>
              <a:t> Modes in </a:t>
            </a:r>
            <a:r>
              <a:rPr lang="en-US" b="1" dirty="0" err="1"/>
              <a:t>Luso</a:t>
            </a:r>
            <a:r>
              <a:rPr lang="en-US" b="1" dirty="0"/>
              <a:t>-Afro-Brazilian Studies (Migration, Literature, Music</a:t>
            </a:r>
            <a:r>
              <a:rPr lang="en-US" b="1" dirty="0" smtClean="0"/>
              <a:t>)</a:t>
            </a:r>
            <a:br>
              <a:rPr lang="en-US" b="1" dirty="0" smtClean="0"/>
            </a:br>
            <a:r>
              <a:rPr lang="en-US" b="1" dirty="0" smtClean="0"/>
              <a:t/>
            </a:r>
            <a:br>
              <a:rPr lang="en-US" b="1" dirty="0" smtClean="0"/>
            </a:br>
            <a:r>
              <a:rPr lang="en-US" b="1" dirty="0" smtClean="0"/>
              <a:t>FIM</a:t>
            </a:r>
            <a:endParaRPr lang="en-US" dirty="0"/>
          </a:p>
        </p:txBody>
      </p:sp>
      <p:sp>
        <p:nvSpPr>
          <p:cNvPr id="3" name="Subtitle 2"/>
          <p:cNvSpPr>
            <a:spLocks noGrp="1"/>
          </p:cNvSpPr>
          <p:nvPr>
            <p:ph type="subTitle" idx="1"/>
          </p:nvPr>
        </p:nvSpPr>
        <p:spPr>
          <a:xfrm>
            <a:off x="1371600" y="4495800"/>
            <a:ext cx="6400800" cy="1524000"/>
          </a:xfrm>
        </p:spPr>
        <p:txBody>
          <a:bodyPr/>
          <a:lstStyle/>
          <a:p>
            <a:r>
              <a:rPr lang="en-US" dirty="0" smtClean="0"/>
              <a:t>Charles A. </a:t>
            </a:r>
            <a:r>
              <a:rPr lang="en-US" dirty="0" err="1" smtClean="0"/>
              <a:t>Perrone</a:t>
            </a:r>
            <a:endParaRPr lang="en-US" dirty="0" smtClean="0"/>
          </a:p>
          <a:p>
            <a:r>
              <a:rPr lang="en-US" dirty="0" smtClean="0"/>
              <a:t>University of Florida</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Brazilian edition</a:t>
            </a:r>
            <a:endParaRPr lang="en-US" dirty="0"/>
          </a:p>
        </p:txBody>
      </p:sp>
      <p:pic>
        <p:nvPicPr>
          <p:cNvPr id="4" name="Content Placeholder 3" descr="OBrasildosBrasilianistas.tiff"/>
          <p:cNvPicPr>
            <a:picLocks noGrp="1" noChangeAspect="1"/>
          </p:cNvPicPr>
          <p:nvPr>
            <p:ph idx="1"/>
          </p:nvPr>
        </p:nvPicPr>
        <p:blipFill>
          <a:blip r:embed="rId2"/>
          <a:srcRect l="-80460" r="-80460"/>
          <a:stretch>
            <a:fillRect/>
          </a:stretch>
        </p:blipFill>
        <p:spPr>
          <a:xfrm>
            <a:off x="457200" y="1219200"/>
            <a:ext cx="8229600" cy="49069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800" dirty="0" smtClean="0"/>
              <a:t>University of Wisconsin Press</a:t>
            </a:r>
            <a:endParaRPr lang="en-US" sz="2800" dirty="0"/>
          </a:p>
        </p:txBody>
      </p:sp>
      <p:pic>
        <p:nvPicPr>
          <p:cNvPr id="4" name="Content Placeholder 3" descr="EnvisioningBig.tiff"/>
          <p:cNvPicPr>
            <a:picLocks noGrp="1" noChangeAspect="1"/>
          </p:cNvPicPr>
          <p:nvPr>
            <p:ph idx="1"/>
          </p:nvPr>
        </p:nvPicPr>
        <p:blipFill>
          <a:blip r:embed="rId2"/>
          <a:srcRect l="-6513" r="-6513"/>
          <a:stretch>
            <a:fillRect/>
          </a:stretch>
        </p:blipFill>
        <p:spPr>
          <a:xfrm>
            <a:off x="838200" y="1083013"/>
            <a:ext cx="7848600" cy="504315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9162"/>
          </a:xfrm>
        </p:spPr>
        <p:txBody>
          <a:bodyPr>
            <a:noAutofit/>
          </a:bodyPr>
          <a:lstStyle/>
          <a:p>
            <a:r>
              <a:rPr lang="en-US" sz="2800" dirty="0" err="1" smtClean="0"/>
              <a:t>Comunidade</a:t>
            </a:r>
            <a:r>
              <a:rPr lang="en-US" sz="2800" dirty="0" smtClean="0"/>
              <a:t> de </a:t>
            </a:r>
            <a:r>
              <a:rPr lang="en-US" sz="2800" dirty="0" err="1" smtClean="0"/>
              <a:t>Países</a:t>
            </a:r>
            <a:r>
              <a:rPr lang="en-US" sz="2800" dirty="0" smtClean="0"/>
              <a:t> de </a:t>
            </a:r>
            <a:r>
              <a:rPr lang="en-US" sz="2800" dirty="0" err="1" smtClean="0"/>
              <a:t>Língua</a:t>
            </a:r>
            <a:r>
              <a:rPr lang="en-US" sz="2800" dirty="0" smtClean="0"/>
              <a:t> Portuguesa</a:t>
            </a:r>
            <a:br>
              <a:rPr lang="en-US" sz="2800" dirty="0" smtClean="0"/>
            </a:br>
            <a:r>
              <a:rPr lang="en-US" sz="2800" dirty="0" smtClean="0"/>
              <a:t>Community of Portuguese-Language Countries</a:t>
            </a:r>
            <a:endParaRPr lang="en-US" sz="2800" dirty="0"/>
          </a:p>
        </p:txBody>
      </p:sp>
      <p:pic>
        <p:nvPicPr>
          <p:cNvPr id="4" name="Content Placeholder 3" descr="CPLP.tiff"/>
          <p:cNvPicPr>
            <a:picLocks noGrp="1" noChangeAspect="1"/>
          </p:cNvPicPr>
          <p:nvPr>
            <p:ph idx="1"/>
          </p:nvPr>
        </p:nvPicPr>
        <p:blipFill>
          <a:blip r:embed="rId2"/>
          <a:srcRect t="-14230" b="-14230"/>
          <a:stretch>
            <a:fillRect/>
          </a:stretch>
        </p:blipFill>
        <p:spPr>
          <a:xfrm>
            <a:off x="990600" y="1193800"/>
            <a:ext cx="7696200" cy="51308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2800" dirty="0" smtClean="0"/>
              <a:t>1980 - 2008- present</a:t>
            </a:r>
            <a:endParaRPr lang="en-US" sz="2800" dirty="0"/>
          </a:p>
        </p:txBody>
      </p:sp>
      <p:pic>
        <p:nvPicPr>
          <p:cNvPr id="4" name="Content Placeholder 3" descr="GaveaBrown.jpeg"/>
          <p:cNvPicPr>
            <a:picLocks noGrp="1" noChangeAspect="1"/>
          </p:cNvPicPr>
          <p:nvPr>
            <p:ph idx="1"/>
          </p:nvPr>
        </p:nvPicPr>
        <p:blipFill>
          <a:blip r:embed="rId3"/>
          <a:srcRect l="-67500" r="-67500"/>
          <a:stretch>
            <a:fillRect/>
          </a:stretch>
        </p:blipFill>
        <p:spPr>
          <a:xfrm>
            <a:off x="1371600" y="838200"/>
            <a:ext cx="8229600" cy="5562600"/>
          </a:xfrm>
        </p:spPr>
      </p:pic>
      <p:pic>
        <p:nvPicPr>
          <p:cNvPr id="5" name="Picture 4" descr="GaveaBrownTiny.tiff"/>
          <p:cNvPicPr>
            <a:picLocks noChangeAspect="1"/>
          </p:cNvPicPr>
          <p:nvPr/>
        </p:nvPicPr>
        <p:blipFill>
          <a:blip r:embed="rId4"/>
          <a:stretch>
            <a:fillRect/>
          </a:stretch>
        </p:blipFill>
        <p:spPr>
          <a:xfrm>
            <a:off x="1847850" y="838200"/>
            <a:ext cx="1816100" cy="914400"/>
          </a:xfrm>
          <a:prstGeom prst="rect">
            <a:avLst/>
          </a:prstGeom>
        </p:spPr>
      </p:pic>
      <p:pic>
        <p:nvPicPr>
          <p:cNvPr id="6" name="Picture 5" descr="GaveaBrownTiny.tiff"/>
          <p:cNvPicPr>
            <a:picLocks noChangeAspect="1"/>
          </p:cNvPicPr>
          <p:nvPr/>
        </p:nvPicPr>
        <p:blipFill>
          <a:blip r:embed="rId4"/>
          <a:stretch>
            <a:fillRect/>
          </a:stretch>
        </p:blipFill>
        <p:spPr>
          <a:xfrm>
            <a:off x="1847850" y="5486400"/>
            <a:ext cx="1816100" cy="9144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1982</a:t>
            </a:r>
            <a:endParaRPr lang="en-US" dirty="0"/>
          </a:p>
        </p:txBody>
      </p:sp>
      <p:pic>
        <p:nvPicPr>
          <p:cNvPr id="4" name="Content Placeholder 3" descr="LEPEU.jpg"/>
          <p:cNvPicPr>
            <a:picLocks noGrp="1" noChangeAspect="1"/>
          </p:cNvPicPr>
          <p:nvPr>
            <p:ph idx="1"/>
          </p:nvPr>
        </p:nvPicPr>
        <p:blipFill>
          <a:blip r:embed="rId3"/>
          <a:srcRect l="-83079" r="-83079"/>
          <a:stretch>
            <a:fillRect/>
          </a:stretch>
        </p:blipFill>
        <p:spPr>
          <a:xfrm>
            <a:off x="457200" y="1600200"/>
            <a:ext cx="8229600" cy="452596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554</TotalTime>
  <Words>736</Words>
  <Application>Microsoft Macintosh PowerPoint</Application>
  <PresentationFormat>On-screen Show (4:3)</PresentationFormat>
  <Paragraphs>72</Paragraphs>
  <Slides>48</Slides>
  <Notes>6</Notes>
  <HiddenSlides>0</HiddenSlides>
  <MMClips>0</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Office Theme</vt:lpstr>
      <vt:lpstr>Slide 1</vt:lpstr>
      <vt:lpstr>Miami U. at U. of Florida, 9-4-10</vt:lpstr>
      <vt:lpstr>Triangular Diasporic Modes in Luso-Afro-Brazilian Studies (Migration, Literature, Music)</vt:lpstr>
      <vt:lpstr>Comunidade de Países de Língua Portuguesa Community of Portuguese-Language Countries</vt:lpstr>
      <vt:lpstr>Brazilian edition</vt:lpstr>
      <vt:lpstr>University of Wisconsin Press</vt:lpstr>
      <vt:lpstr>Comunidade de Países de Língua Portuguesa Community of Portuguese-Language Countries</vt:lpstr>
      <vt:lpstr>1980 - 2008- present</vt:lpstr>
      <vt:lpstr>1982</vt:lpstr>
      <vt:lpstr>Migrant Portuguese as Critical Topic</vt:lpstr>
      <vt:lpstr>Sample USA Academic Event</vt:lpstr>
      <vt:lpstr>Portuguese Studies UK</vt:lpstr>
      <vt:lpstr>Recent Scholarship, L-A-B Migration, UK + </vt:lpstr>
      <vt:lpstr>Portuguese Studies (UK)</vt:lpstr>
      <vt:lpstr>Clearing-house for Migrant Information</vt:lpstr>
      <vt:lpstr>Luso-Canadian Web Site</vt:lpstr>
      <vt:lpstr>Gateway</vt:lpstr>
      <vt:lpstr>Anthropology of Migration</vt:lpstr>
      <vt:lpstr>More Brazilians in New York</vt:lpstr>
      <vt:lpstr>Margolis, new ed.</vt:lpstr>
      <vt:lpstr>Recent Scholarship, Brazil USA</vt:lpstr>
      <vt:lpstr>Recent Scholarship, Brazil USA</vt:lpstr>
      <vt:lpstr>1980 - 2008- present</vt:lpstr>
      <vt:lpstr>Frank Fagundes, Univ. of  Massachusetts, Amherst</vt:lpstr>
      <vt:lpstr>Rutgers University Press, 2011</vt:lpstr>
      <vt:lpstr>Diaspora Literature, Fiction (1996/2005)</vt:lpstr>
      <vt:lpstr> First World Third Class (2005) by Regina Rheda </vt:lpstr>
      <vt:lpstr>Slide 28</vt:lpstr>
      <vt:lpstr>Literature of Diaspora, Poetry</vt:lpstr>
      <vt:lpstr>Reynaldo Valinho Alvarez, Diáspora ou aprendiz de galego</vt:lpstr>
      <vt:lpstr>O Poeta de Minas Gerais</vt:lpstr>
      <vt:lpstr>Literature of diaspora, criticism</vt:lpstr>
      <vt:lpstr>Slide 33</vt:lpstr>
      <vt:lpstr>University of Nebraska Press</vt:lpstr>
      <vt:lpstr>Distribution of African Diaspora</vt:lpstr>
      <vt:lpstr>By the numbers…</vt:lpstr>
      <vt:lpstr>Afro-diasporic Populations</vt:lpstr>
      <vt:lpstr>African Diaspora, Pie Chart %s</vt:lpstr>
      <vt:lpstr>Institutional Promotion of Heritage</vt:lpstr>
      <vt:lpstr>Institutional Growth, Salvador</vt:lpstr>
      <vt:lpstr>Duke U P, 2010</vt:lpstr>
      <vt:lpstr>Music Abroad…</vt:lpstr>
      <vt:lpstr>National Public Radio Special</vt:lpstr>
      <vt:lpstr>NPR follow-up 1</vt:lpstr>
      <vt:lpstr>NPR follow-up 2</vt:lpstr>
      <vt:lpstr>Sample University Brazilian-Music Ensemble </vt:lpstr>
      <vt:lpstr>Duke U P, Indiana U P</vt:lpstr>
      <vt:lpstr>Triangular Diasporic Modes in Luso-Afro-Brazilian Studies (Migration, Literature, Music)  FIM</vt:lpstr>
    </vt:vector>
  </TitlesOfParts>
  <Company>Univ. of Florida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Triangular Diasporic Modes in Luso-Afro-Brazilian Studies (Migration, Literature, Music)</dc:title>
  <dc:creator>Charles A. Perrone</dc:creator>
  <cp:lastModifiedBy>Charles A. Perrone</cp:lastModifiedBy>
  <cp:revision>64</cp:revision>
  <dcterms:created xsi:type="dcterms:W3CDTF">2010-10-31T14:52:13Z</dcterms:created>
  <dcterms:modified xsi:type="dcterms:W3CDTF">2010-10-31T15:06:45Z</dcterms:modified>
</cp:coreProperties>
</file>