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81" r:id="rId3"/>
    <p:sldId id="262" r:id="rId4"/>
    <p:sldId id="266" r:id="rId5"/>
    <p:sldId id="282" r:id="rId6"/>
    <p:sldId id="290" r:id="rId7"/>
    <p:sldId id="267" r:id="rId8"/>
    <p:sldId id="268" r:id="rId9"/>
    <p:sldId id="269" r:id="rId10"/>
    <p:sldId id="270" r:id="rId11"/>
    <p:sldId id="263" r:id="rId12"/>
    <p:sldId id="265" r:id="rId13"/>
    <p:sldId id="271" r:id="rId14"/>
    <p:sldId id="272" r:id="rId15"/>
    <p:sldId id="273" r:id="rId16"/>
    <p:sldId id="274" r:id="rId17"/>
    <p:sldId id="283" r:id="rId18"/>
    <p:sldId id="284" r:id="rId19"/>
    <p:sldId id="285" r:id="rId20"/>
    <p:sldId id="286" r:id="rId21"/>
    <p:sldId id="287" r:id="rId22"/>
    <p:sldId id="288" r:id="rId23"/>
    <p:sldId id="275" r:id="rId24"/>
    <p:sldId id="276" r:id="rId25"/>
    <p:sldId id="277" r:id="rId26"/>
    <p:sldId id="279" r:id="rId27"/>
    <p:sldId id="280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FF5E"/>
    <a:srgbClr val="89B1FF"/>
    <a:srgbClr val="FFF215"/>
    <a:srgbClr val="CFFF5B"/>
    <a:srgbClr val="D7FF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19B89-8EC3-8A40-82B6-CE46584CA033}" type="datetimeFigureOut">
              <a:rPr lang="en-US" smtClean="0"/>
              <a:pPr/>
              <a:t>1/26/13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90F9-F87F-3A45-9320-8A4A274669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2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7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3505199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8000"/>
                </a:solidFill>
                <a:latin typeface="Noteworthy"/>
              </a:rPr>
              <a:t>Bossa</a:t>
            </a:r>
            <a:r>
              <a:rPr lang="en-US" sz="5400" dirty="0" smtClean="0">
                <a:solidFill>
                  <a:srgbClr val="008000"/>
                </a:solidFill>
                <a:latin typeface="Noteworthy"/>
              </a:rPr>
              <a:t> </a:t>
            </a:r>
            <a:r>
              <a:rPr lang="en-US" sz="5400" dirty="0" smtClean="0">
                <a:solidFill>
                  <a:srgbClr val="008000"/>
                </a:solidFill>
                <a:latin typeface="Noteworthy"/>
              </a:rPr>
              <a:t>Nova On Balance</a:t>
            </a:r>
            <a:r>
              <a:rPr lang="en-US" sz="5400" dirty="0" smtClean="0">
                <a:solidFill>
                  <a:srgbClr val="008000"/>
                </a:solidFill>
                <a:latin typeface="Noteworthy"/>
              </a:rPr>
              <a:t>:</a:t>
            </a:r>
            <a:br>
              <a:rPr lang="en-US" sz="5400" dirty="0" smtClean="0">
                <a:solidFill>
                  <a:srgbClr val="008000"/>
                </a:solidFill>
                <a:latin typeface="Noteworthy"/>
              </a:rPr>
            </a:br>
            <a:r>
              <a:rPr lang="en-US" sz="5400" dirty="0" smtClean="0">
                <a:solidFill>
                  <a:srgbClr val="008000"/>
                </a:solidFill>
                <a:latin typeface="Noteworthy"/>
              </a:rPr>
              <a:t/>
            </a:r>
            <a:br>
              <a:rPr lang="en-US" sz="5400" dirty="0" smtClean="0">
                <a:solidFill>
                  <a:srgbClr val="008000"/>
                </a:solidFill>
                <a:latin typeface="Noteworthy"/>
              </a:rPr>
            </a:br>
            <a:r>
              <a:rPr lang="en-US" sz="5400" dirty="0" smtClean="0">
                <a:solidFill>
                  <a:srgbClr val="008000"/>
                </a:solidFill>
                <a:latin typeface="Noteworthy"/>
              </a:rPr>
              <a:t>Vetting Versions and </a:t>
            </a:r>
            <a:r>
              <a:rPr lang="en-US" sz="5400" dirty="0" smtClean="0">
                <a:solidFill>
                  <a:srgbClr val="008000"/>
                </a:solidFill>
                <a:latin typeface="Noteworthy"/>
              </a:rPr>
              <a:t>Values</a:t>
            </a:r>
            <a:r>
              <a:rPr lang="en-US" sz="5400" dirty="0" smtClean="0">
                <a:solidFill>
                  <a:srgbClr val="008000"/>
                </a:solidFill>
              </a:rPr>
              <a:t> </a:t>
            </a:r>
            <a:endParaRPr lang="en-US" sz="5400" dirty="0">
              <a:solidFill>
                <a:srgbClr val="008000"/>
              </a:solidFill>
              <a:latin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ngla MN"/>
              </a:rPr>
              <a:t>Charles A.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Bangla MN"/>
              </a:rPr>
              <a:t>Perrone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Bangla MN"/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Bangla MN"/>
              </a:rPr>
              <a:t>University of Florida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Bangla M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A.C. </a:t>
            </a:r>
            <a:r>
              <a:rPr lang="en-US" dirty="0" err="1" smtClean="0"/>
              <a:t>Jobim</a:t>
            </a:r>
            <a:r>
              <a:rPr lang="en-US" dirty="0" smtClean="0"/>
              <a:t>-Newton </a:t>
            </a:r>
            <a:r>
              <a:rPr lang="en-US" dirty="0" err="1" smtClean="0"/>
              <a:t>Mendonça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239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Desafinado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(“Off-Key” [Lees]</a:t>
            </a:r>
          </a:p>
          <a:p>
            <a:r>
              <a:rPr lang="en-US" dirty="0" smtClean="0"/>
              <a:t> “Slightly Out of Tune” [Hendricks])</a:t>
            </a:r>
          </a:p>
          <a:p>
            <a:endParaRPr lang="en-US" dirty="0" smtClean="0"/>
          </a:p>
          <a:p>
            <a:r>
              <a:rPr lang="en-US" dirty="0" smtClean="0"/>
              <a:t>“Samba de </a:t>
            </a:r>
            <a:r>
              <a:rPr lang="en-US" dirty="0" err="1" smtClean="0"/>
              <a:t>uma</a:t>
            </a:r>
            <a:r>
              <a:rPr lang="en-US" dirty="0" smtClean="0"/>
              <a:t> nota </a:t>
            </a:r>
            <a:r>
              <a:rPr lang="en-US" dirty="0" err="1" smtClean="0"/>
              <a:t>só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(“One note samba” [Hendricks; </a:t>
            </a:r>
            <a:r>
              <a:rPr lang="en-US" dirty="0" err="1" smtClean="0"/>
              <a:t>Jobim</a:t>
            </a:r>
            <a:r>
              <a:rPr lang="en-US" dirty="0" smtClean="0"/>
              <a:t>])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João</a:t>
            </a:r>
            <a:r>
              <a:rPr lang="en-US" dirty="0" smtClean="0"/>
              <a:t> Gilberto</a:t>
            </a:r>
            <a:endParaRPr lang="en-US" dirty="0"/>
          </a:p>
        </p:txBody>
      </p:sp>
      <p:pic>
        <p:nvPicPr>
          <p:cNvPr id="4" name="Content Placeholder 3" descr="JGNY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6835" r="-36835"/>
          <a:stretch>
            <a:fillRect/>
          </a:stretch>
        </p:blipFill>
        <p:spPr>
          <a:xfrm>
            <a:off x="685800" y="1371600"/>
            <a:ext cx="80010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Antônio</a:t>
            </a:r>
            <a:r>
              <a:rPr lang="en-US" dirty="0" smtClean="0"/>
              <a:t> Carlos </a:t>
            </a:r>
            <a:r>
              <a:rPr lang="en-US" dirty="0" err="1" smtClean="0"/>
              <a:t>Jobim</a:t>
            </a:r>
            <a:r>
              <a:rPr lang="en-US" dirty="0" smtClean="0"/>
              <a:t>, Tom</a:t>
            </a:r>
            <a:endParaRPr lang="en-US" dirty="0"/>
          </a:p>
        </p:txBody>
      </p:sp>
      <p:pic>
        <p:nvPicPr>
          <p:cNvPr id="4" name="Content Placeholder 3" descr="TomFlut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6409" r="-26409"/>
          <a:stretch>
            <a:fillRect/>
          </a:stretch>
        </p:blipFill>
        <p:spPr>
          <a:xfrm>
            <a:off x="304800" y="1417638"/>
            <a:ext cx="838200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5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jazz samba lp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29510" r="-29510"/>
          <a:stretch>
            <a:fillRect/>
          </a:stretch>
        </p:blipFill>
        <p:spPr>
          <a:xfrm>
            <a:off x="457200" y="914400"/>
            <a:ext cx="8229600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“Blame it on the </a:t>
            </a:r>
            <a:r>
              <a:rPr lang="en-US" sz="2800" dirty="0" err="1" smtClean="0"/>
              <a:t>bossa</a:t>
            </a:r>
            <a:r>
              <a:rPr lang="en-US" sz="2800" dirty="0" smtClean="0"/>
              <a:t> nova, that he did so well…</a:t>
            </a:r>
            <a:br>
              <a:rPr lang="en-US" sz="2800" dirty="0" smtClean="0"/>
            </a:br>
            <a:r>
              <a:rPr lang="en-US" sz="2800" dirty="0" smtClean="0"/>
              <a:t>Blame it on the </a:t>
            </a:r>
            <a:r>
              <a:rPr lang="en-US" sz="2800" dirty="0" err="1" smtClean="0"/>
              <a:t>bossa</a:t>
            </a:r>
            <a:r>
              <a:rPr lang="en-US" sz="2800" dirty="0" smtClean="0"/>
              <a:t> nova,  the dance of love”</a:t>
            </a:r>
            <a:endParaRPr lang="en-US" sz="2800" dirty="0"/>
          </a:p>
        </p:txBody>
      </p:sp>
      <p:pic>
        <p:nvPicPr>
          <p:cNvPr id="4" name="Content Placeholder 3" descr="blame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38900" r="-389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etz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0383" r="-40383"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USA translation</a:t>
            </a:r>
            <a:endParaRPr lang="en-US" sz="2400" dirty="0"/>
          </a:p>
        </p:txBody>
      </p:sp>
      <p:pic>
        <p:nvPicPr>
          <p:cNvPr id="4" name="Content Placeholder 3" descr="ruy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79050" r="-79050"/>
          <a:stretch>
            <a:fillRect/>
          </a:stretch>
        </p:blipFill>
        <p:spPr>
          <a:xfrm>
            <a:off x="457200" y="12192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Tribute to the Master, 50 yrs. on</a:t>
            </a:r>
            <a:endParaRPr lang="en-US" dirty="0"/>
          </a:p>
        </p:txBody>
      </p:sp>
      <p:pic>
        <p:nvPicPr>
          <p:cNvPr id="4" name="Content Placeholder 3" descr="Koorax Capa.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40076" r="-400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dirty="0" smtClean="0"/>
              <a:t>“</a:t>
            </a:r>
            <a:r>
              <a:rPr lang="en-US" sz="2667" dirty="0" err="1" smtClean="0"/>
              <a:t>Bim</a:t>
            </a:r>
            <a:r>
              <a:rPr lang="en-US" sz="2667" dirty="0" smtClean="0"/>
              <a:t> </a:t>
            </a:r>
            <a:r>
              <a:rPr lang="en-US" sz="2667" dirty="0" err="1" smtClean="0"/>
              <a:t>Bom</a:t>
            </a:r>
            <a:r>
              <a:rPr lang="en-US" sz="2667" dirty="0" smtClean="0"/>
              <a:t>” (</a:t>
            </a:r>
            <a:r>
              <a:rPr lang="en-US" sz="2667" dirty="0" err="1" smtClean="0"/>
              <a:t>João</a:t>
            </a:r>
            <a:r>
              <a:rPr lang="en-US" sz="2667" dirty="0" smtClean="0"/>
              <a:t> Gilberto) (</a:t>
            </a:r>
            <a:r>
              <a:rPr lang="en-US" sz="2667" dirty="0" err="1" smtClean="0"/>
              <a:t>c</a:t>
            </a:r>
            <a:r>
              <a:rPr lang="en-US" sz="2667" dirty="0" smtClean="0"/>
              <a:t>. 1956) LP </a:t>
            </a:r>
            <a:r>
              <a:rPr lang="en-US" sz="2667" i="1" dirty="0" err="1" smtClean="0"/>
              <a:t>Chega</a:t>
            </a:r>
            <a:r>
              <a:rPr lang="en-US" sz="2667" i="1" dirty="0" smtClean="0"/>
              <a:t> de </a:t>
            </a:r>
            <a:r>
              <a:rPr lang="en-US" sz="2667" i="1" dirty="0" err="1" smtClean="0"/>
              <a:t>Saudade</a:t>
            </a:r>
            <a:r>
              <a:rPr lang="en-US" sz="2667" dirty="0" smtClean="0"/>
              <a:t> (1959)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56260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Bim</a:t>
            </a:r>
            <a:r>
              <a:rPr lang="en-US" i="1" dirty="0" smtClean="0"/>
              <a:t> </a:t>
            </a:r>
            <a:r>
              <a:rPr lang="en-US" i="1" dirty="0" err="1" smtClean="0"/>
              <a:t>bom</a:t>
            </a:r>
            <a:r>
              <a:rPr lang="en-US" i="1" dirty="0" smtClean="0"/>
              <a:t>  </a:t>
            </a:r>
            <a:r>
              <a:rPr lang="en-US" i="1" dirty="0" err="1" smtClean="0"/>
              <a:t>bim</a:t>
            </a:r>
            <a:r>
              <a:rPr lang="en-US" i="1" dirty="0" smtClean="0"/>
              <a:t> </a:t>
            </a:r>
            <a:r>
              <a:rPr lang="en-US" i="1" dirty="0" err="1" smtClean="0"/>
              <a:t>bim</a:t>
            </a:r>
            <a:r>
              <a:rPr lang="en-US" i="1" dirty="0" smtClean="0"/>
              <a:t> </a:t>
            </a:r>
            <a:r>
              <a:rPr lang="en-US" i="1" dirty="0" err="1" smtClean="0"/>
              <a:t>bim</a:t>
            </a:r>
            <a:r>
              <a:rPr lang="en-US" i="1" dirty="0" smtClean="0"/>
              <a:t> </a:t>
            </a:r>
            <a:r>
              <a:rPr lang="en-US" i="1" dirty="0" err="1" smtClean="0"/>
              <a:t>bom</a:t>
            </a:r>
            <a:r>
              <a:rPr lang="en-US" i="1" dirty="0" smtClean="0"/>
              <a:t>, </a:t>
            </a:r>
          </a:p>
          <a:p>
            <a:r>
              <a:rPr lang="en-US" i="1" dirty="0" err="1" smtClean="0"/>
              <a:t>bim</a:t>
            </a:r>
            <a:r>
              <a:rPr lang="en-US" i="1" dirty="0" smtClean="0"/>
              <a:t> </a:t>
            </a:r>
            <a:r>
              <a:rPr lang="en-US" i="1" dirty="0" err="1" smtClean="0"/>
              <a:t>bom</a:t>
            </a:r>
            <a:r>
              <a:rPr lang="en-US" i="1" dirty="0" smtClean="0"/>
              <a:t> </a:t>
            </a:r>
            <a:r>
              <a:rPr lang="en-US" i="1" dirty="0" err="1" smtClean="0"/>
              <a:t>bim</a:t>
            </a:r>
            <a:r>
              <a:rPr lang="en-US" i="1" dirty="0" smtClean="0"/>
              <a:t> </a:t>
            </a:r>
            <a:r>
              <a:rPr lang="en-US" i="1" dirty="0" err="1" smtClean="0"/>
              <a:t>bim</a:t>
            </a:r>
            <a:r>
              <a:rPr lang="en-US" i="1" dirty="0" smtClean="0"/>
              <a:t> </a:t>
            </a:r>
            <a:r>
              <a:rPr lang="en-US" i="1" dirty="0" err="1" smtClean="0"/>
              <a:t>bim</a:t>
            </a:r>
            <a:r>
              <a:rPr lang="en-US" i="1" dirty="0" smtClean="0"/>
              <a:t> </a:t>
            </a:r>
            <a:r>
              <a:rPr lang="en-US" i="1" dirty="0" err="1" smtClean="0"/>
              <a:t>bom</a:t>
            </a:r>
            <a:r>
              <a:rPr lang="en-US" i="1" dirty="0" smtClean="0"/>
              <a:t>, </a:t>
            </a:r>
            <a:r>
              <a:rPr lang="en-US" i="1" dirty="0" err="1" smtClean="0"/>
              <a:t>bim</a:t>
            </a:r>
            <a:r>
              <a:rPr lang="en-US" i="1" dirty="0" smtClean="0"/>
              <a:t> </a:t>
            </a:r>
            <a:r>
              <a:rPr lang="en-US" i="1" dirty="0" err="1" smtClean="0"/>
              <a:t>bom</a:t>
            </a:r>
            <a:r>
              <a:rPr lang="en-US" i="1" dirty="0" smtClean="0"/>
              <a:t>.</a:t>
            </a:r>
            <a:endParaRPr lang="en-US" dirty="0" smtClean="0"/>
          </a:p>
          <a:p>
            <a:r>
              <a:rPr lang="en-US" i="1" dirty="0" smtClean="0"/>
              <a:t>É </a:t>
            </a:r>
            <a:r>
              <a:rPr lang="en-US" i="1" dirty="0" err="1" smtClean="0"/>
              <a:t>só</a:t>
            </a:r>
            <a:r>
              <a:rPr lang="en-US" i="1" dirty="0" smtClean="0"/>
              <a:t> </a:t>
            </a:r>
            <a:r>
              <a:rPr lang="en-US" i="1" dirty="0" err="1" smtClean="0"/>
              <a:t>isso</a:t>
            </a:r>
            <a:r>
              <a:rPr lang="en-US" i="1" dirty="0" smtClean="0"/>
              <a:t> </a:t>
            </a:r>
            <a:r>
              <a:rPr lang="en-US" i="1" dirty="0" err="1" smtClean="0"/>
              <a:t>o</a:t>
            </a:r>
            <a:r>
              <a:rPr lang="en-US" i="1" dirty="0" smtClean="0"/>
              <a:t> </a:t>
            </a:r>
            <a:r>
              <a:rPr lang="en-US" i="1" dirty="0" err="1" smtClean="0"/>
              <a:t>meu</a:t>
            </a:r>
            <a:r>
              <a:rPr lang="en-US" i="1" dirty="0" smtClean="0"/>
              <a:t> </a:t>
            </a:r>
            <a:r>
              <a:rPr lang="en-US" i="1" dirty="0" err="1" smtClean="0"/>
              <a:t>baião</a:t>
            </a:r>
            <a:r>
              <a:rPr lang="en-US" i="1" dirty="0" smtClean="0"/>
              <a:t> </a:t>
            </a:r>
            <a:r>
              <a:rPr lang="en-US" i="1" dirty="0" err="1" smtClean="0"/>
              <a:t>e</a:t>
            </a:r>
            <a:r>
              <a:rPr lang="en-US" i="1" dirty="0" smtClean="0"/>
              <a:t> </a:t>
            </a:r>
            <a:r>
              <a:rPr lang="en-US" i="1" dirty="0" err="1" smtClean="0"/>
              <a:t>não</a:t>
            </a:r>
            <a:r>
              <a:rPr lang="en-US" i="1" dirty="0" smtClean="0"/>
              <a:t> tem </a:t>
            </a:r>
            <a:r>
              <a:rPr lang="en-US" i="1" dirty="0" err="1" smtClean="0"/>
              <a:t>mais</a:t>
            </a:r>
            <a:r>
              <a:rPr lang="en-US" i="1" dirty="0" smtClean="0"/>
              <a:t> nada </a:t>
            </a:r>
            <a:r>
              <a:rPr lang="en-US" i="1" dirty="0" err="1" smtClean="0"/>
              <a:t>não</a:t>
            </a:r>
            <a:r>
              <a:rPr lang="en-US" dirty="0" smtClean="0"/>
              <a:t>	</a:t>
            </a:r>
          </a:p>
          <a:p>
            <a:r>
              <a:rPr lang="en-US" i="1" dirty="0" smtClean="0"/>
              <a:t>O </a:t>
            </a:r>
            <a:r>
              <a:rPr lang="en-US" i="1" dirty="0" err="1" smtClean="0"/>
              <a:t>meu</a:t>
            </a:r>
            <a:r>
              <a:rPr lang="en-US" i="1" dirty="0" smtClean="0"/>
              <a:t> </a:t>
            </a:r>
            <a:r>
              <a:rPr lang="en-US" i="1" dirty="0" err="1" smtClean="0"/>
              <a:t>coração</a:t>
            </a:r>
            <a:r>
              <a:rPr lang="en-US" i="1" dirty="0" smtClean="0"/>
              <a:t> </a:t>
            </a:r>
            <a:r>
              <a:rPr lang="en-US" i="1" dirty="0" err="1" smtClean="0"/>
              <a:t>pediu</a:t>
            </a:r>
            <a:r>
              <a:rPr lang="en-US" i="1" dirty="0" smtClean="0"/>
              <a:t> </a:t>
            </a:r>
            <a:r>
              <a:rPr lang="en-US" i="1" dirty="0" err="1" smtClean="0"/>
              <a:t>assim</a:t>
            </a:r>
            <a:r>
              <a:rPr lang="en-US" i="1" dirty="0" smtClean="0"/>
              <a:t>, </a:t>
            </a:r>
            <a:r>
              <a:rPr lang="en-US" i="1" dirty="0" err="1" smtClean="0"/>
              <a:t>só</a:t>
            </a:r>
            <a:r>
              <a:rPr lang="en-US" i="1" dirty="0" smtClean="0"/>
              <a:t>…</a:t>
            </a:r>
          </a:p>
          <a:p>
            <a:r>
              <a:rPr lang="en-US" dirty="0" smtClean="0"/>
              <a:t>				</a:t>
            </a:r>
          </a:p>
          <a:p>
            <a:r>
              <a:rPr lang="en-US" dirty="0" smtClean="0"/>
              <a:t>Literal translation: 		</a:t>
            </a:r>
            <a:r>
              <a:rPr lang="en-US" sz="2400" dirty="0" smtClean="0"/>
              <a:t>(</a:t>
            </a:r>
            <a:r>
              <a:rPr lang="en-US" sz="2400" dirty="0" err="1" smtClean="0"/>
              <a:t>vocable</a:t>
            </a:r>
            <a:r>
              <a:rPr lang="en-US" sz="2400" dirty="0" smtClean="0"/>
              <a:t> ,  </a:t>
            </a:r>
            <a:r>
              <a:rPr lang="en-US" sz="2400" dirty="0" err="1" smtClean="0"/>
              <a:t>bom</a:t>
            </a:r>
            <a:r>
              <a:rPr lang="en-US" sz="2400" dirty="0" smtClean="0"/>
              <a:t>=good)</a:t>
            </a:r>
          </a:p>
          <a:p>
            <a:r>
              <a:rPr lang="en-US" dirty="0" smtClean="0"/>
              <a:t>That’s all there is to my </a:t>
            </a:r>
            <a:r>
              <a:rPr lang="en-US" i="1" dirty="0" err="1" smtClean="0"/>
              <a:t>baião</a:t>
            </a:r>
            <a:r>
              <a:rPr lang="en-US" dirty="0" smtClean="0"/>
              <a:t> </a:t>
            </a:r>
          </a:p>
          <a:p>
            <a:r>
              <a:rPr lang="en-US" dirty="0" smtClean="0"/>
              <a:t>and, no, there’s nothing else</a:t>
            </a:r>
          </a:p>
          <a:p>
            <a:r>
              <a:rPr lang="en-US" dirty="0" smtClean="0"/>
              <a:t>My heart so requested, alone/only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+mn-lt"/>
                <a:ea typeface="+mn-ea"/>
                <a:cs typeface="+mn-cs"/>
              </a:rPr>
              <a:t>Astrud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 Gilberto, </a:t>
            </a:r>
            <a:r>
              <a:rPr lang="en-US" sz="3200" i="1" dirty="0" smtClean="0">
                <a:latin typeface="+mn-lt"/>
                <a:ea typeface="+mn-ea"/>
                <a:cs typeface="+mn-cs"/>
              </a:rPr>
              <a:t>Look to the Rainbow 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(1965)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--cf. 1967 TV appearance (you tube):</a:t>
            </a:r>
          </a:p>
          <a:p>
            <a:endParaRPr lang="en-US" dirty="0" smtClean="0"/>
          </a:p>
          <a:p>
            <a:r>
              <a:rPr lang="en-US" dirty="0" smtClean="0"/>
              <a:t>Original followed by last time in English (credit?):</a:t>
            </a:r>
          </a:p>
          <a:p>
            <a:endParaRPr lang="en-US" i="1" dirty="0" smtClean="0"/>
          </a:p>
          <a:p>
            <a:r>
              <a:rPr lang="en-US" i="1" dirty="0" smtClean="0"/>
              <a:t>That’s the way I work my song, </a:t>
            </a:r>
          </a:p>
          <a:p>
            <a:pPr>
              <a:lnSpc>
                <a:spcPct val="200000"/>
              </a:lnSpc>
            </a:pPr>
            <a:r>
              <a:rPr lang="en-US" i="1" dirty="0" smtClean="0"/>
              <a:t>just the words that go </a:t>
            </a:r>
            <a:r>
              <a:rPr lang="en-US" i="1" dirty="0" err="1" smtClean="0"/>
              <a:t>bing</a:t>
            </a:r>
            <a:r>
              <a:rPr lang="en-US" i="1" dirty="0" smtClean="0"/>
              <a:t>-bong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i="1" dirty="0" smtClean="0"/>
              <a:t>Sorry but my heart has made it so, </a:t>
            </a:r>
            <a:r>
              <a:rPr lang="en-US" dirty="0" smtClean="0"/>
              <a:t>(last </a:t>
            </a:r>
            <a:r>
              <a:rPr lang="en-US" dirty="0" err="1" smtClean="0"/>
              <a:t>x</a:t>
            </a:r>
            <a:r>
              <a:rPr lang="en-US" dirty="0" smtClean="0"/>
              <a:t>: </a:t>
            </a:r>
            <a:r>
              <a:rPr lang="en-US" i="1" dirty="0" smtClean="0"/>
              <a:t>only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The LP!</a:t>
            </a:r>
            <a:endParaRPr lang="en-US" sz="2800" dirty="0"/>
          </a:p>
        </p:txBody>
      </p:sp>
      <p:pic>
        <p:nvPicPr>
          <p:cNvPr id="6" name="Content Placeholder 5" descr="Carnegi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1203" r="-21203"/>
          <a:stretch>
            <a:fillRect/>
          </a:stretch>
        </p:blipFill>
        <p:spPr>
          <a:xfrm>
            <a:off x="457200" y="838200"/>
            <a:ext cx="82296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+mn-lt"/>
                <a:ea typeface="+mn-ea"/>
                <a:cs typeface="+mn-cs"/>
              </a:rPr>
              <a:t>Sérgio</a:t>
            </a:r>
            <a:r>
              <a:rPr lang="en-US" sz="3200" dirty="0" smtClean="0">
                <a:latin typeface="+mn-lt"/>
                <a:ea typeface="+mn-ea"/>
                <a:cs typeface="+mn-cs"/>
              </a:rPr>
              <a:t> Mendes &amp; Brazil ’66, LP </a:t>
            </a:r>
            <a:r>
              <a:rPr lang="en-US" sz="3200" i="1" dirty="0" smtClean="0"/>
              <a:t>Equinox</a:t>
            </a:r>
            <a:r>
              <a:rPr lang="en-US" sz="3200" dirty="0" smtClean="0"/>
              <a:t> (1967) </a:t>
            </a:r>
            <a:endParaRPr lang="en-US" sz="32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(version credit?):</a:t>
            </a:r>
          </a:p>
          <a:p>
            <a:pPr marL="256032">
              <a:lnSpc>
                <a:spcPct val="200000"/>
              </a:lnSpc>
            </a:pPr>
            <a:r>
              <a:rPr lang="en-US" i="1" dirty="0" smtClean="0"/>
              <a:t>If the words sound slightly wrong, that’s the way they wrote the song</a:t>
            </a:r>
            <a:endParaRPr lang="en-US" dirty="0" smtClean="0"/>
          </a:p>
          <a:p>
            <a:pPr marL="256032">
              <a:lnSpc>
                <a:spcPct val="200000"/>
              </a:lnSpc>
            </a:pPr>
            <a:r>
              <a:rPr lang="en-US" i="1" dirty="0" smtClean="0"/>
              <a:t>Safe to say that that’s the way it goes, so</a:t>
            </a:r>
            <a:r>
              <a:rPr lang="en-US" dirty="0" smtClean="0"/>
              <a:t>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Sonnenberg</a:t>
            </a:r>
            <a:r>
              <a:rPr lang="en-US" dirty="0" smtClean="0"/>
              <a:t> (200?), on line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1- It’s a very simple song, that’s all there is it’s not too long  / But my heart tells me this is how it goes, so</a:t>
            </a:r>
          </a:p>
          <a:p>
            <a:pPr>
              <a:buNone/>
            </a:pPr>
            <a:r>
              <a:rPr lang="en-US" dirty="0" smtClean="0"/>
              <a:t>2-- That’s the song there’s nothing more, though you may think it’s just a bore / My heart insists that that this is how it goes, so</a:t>
            </a:r>
          </a:p>
          <a:p>
            <a:pPr>
              <a:buNone/>
            </a:pPr>
            <a:r>
              <a:rPr lang="en-US" dirty="0" smtClean="0"/>
              <a:t>3--- That’s all there is, yes that’s the song, </a:t>
            </a:r>
          </a:p>
          <a:p>
            <a:pPr>
              <a:buNone/>
            </a:pPr>
            <a:r>
              <a:rPr lang="en-US" dirty="0" smtClean="0"/>
              <a:t>	I played it through it wasn’t long</a:t>
            </a:r>
          </a:p>
          <a:p>
            <a:pPr>
              <a:buNone/>
            </a:pPr>
            <a:r>
              <a:rPr lang="en-US" dirty="0" smtClean="0"/>
              <a:t>	It’s really just as simple as it seems, so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C. </a:t>
            </a:r>
            <a:r>
              <a:rPr lang="en-US" sz="2800" dirty="0" err="1" smtClean="0"/>
              <a:t>Perrone</a:t>
            </a:r>
            <a:r>
              <a:rPr lang="en-US" sz="2800" dirty="0" smtClean="0"/>
              <a:t>, versions of “</a:t>
            </a:r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Bom</a:t>
            </a:r>
            <a:r>
              <a:rPr lang="en-US" sz="2800" dirty="0" smtClean="0"/>
              <a:t>” (2012)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638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Hear the beat upon the ground,</a:t>
            </a:r>
          </a:p>
          <a:p>
            <a:r>
              <a:rPr lang="en-US" dirty="0" smtClean="0"/>
              <a:t>it’s the hippest trip around</a:t>
            </a:r>
          </a:p>
          <a:p>
            <a:r>
              <a:rPr lang="en-US" dirty="0" smtClean="0"/>
              <a:t>Oh my heart does pound to seek a sign, so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It’s so mine, it’s my </a:t>
            </a:r>
            <a:r>
              <a:rPr lang="en-US" i="1" dirty="0" smtClean="0"/>
              <a:t>bye-</a:t>
            </a:r>
            <a:r>
              <a:rPr lang="en-US" i="1" dirty="0" err="1" smtClean="0"/>
              <a:t>owhn</a:t>
            </a:r>
            <a:r>
              <a:rPr lang="en-US" dirty="0" smtClean="0"/>
              <a:t>,</a:t>
            </a:r>
          </a:p>
          <a:p>
            <a:r>
              <a:rPr lang="en-US" dirty="0" smtClean="0"/>
              <a:t>it’s the best and it’s my sound</a:t>
            </a:r>
          </a:p>
          <a:p>
            <a:r>
              <a:rPr lang="en-US" dirty="0" smtClean="0"/>
              <a:t>At my core a tune resounds so clean, oh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It’s my beat and it’s my tone,</a:t>
            </a:r>
          </a:p>
          <a:p>
            <a:r>
              <a:rPr lang="en-US" dirty="0" smtClean="0"/>
              <a:t>it’s all mine it’s my </a:t>
            </a:r>
            <a:r>
              <a:rPr lang="en-US" i="1" dirty="0" err="1" smtClean="0"/>
              <a:t>baión</a:t>
            </a:r>
            <a:endParaRPr lang="en-US" dirty="0" smtClean="0"/>
          </a:p>
          <a:p>
            <a:r>
              <a:rPr lang="en-US" dirty="0" smtClean="0"/>
              <a:t>Yes my heart has grown it seems, so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S-O-U-N-D </a:t>
            </a:r>
            <a:r>
              <a:rPr lang="en-US" i="1" dirty="0" smtClean="0"/>
              <a:t>bye-</a:t>
            </a:r>
            <a:r>
              <a:rPr lang="en-US" i="1" dirty="0" err="1" smtClean="0"/>
              <a:t>owhn</a:t>
            </a:r>
            <a:r>
              <a:rPr lang="en-US" dirty="0" smtClean="0"/>
              <a:t>,</a:t>
            </a:r>
          </a:p>
          <a:p>
            <a:r>
              <a:rPr lang="en-US" dirty="0" smtClean="0"/>
              <a:t>it’s the all of what I’ve found</a:t>
            </a:r>
          </a:p>
          <a:p>
            <a:r>
              <a:rPr lang="en-US" dirty="0" smtClean="0"/>
              <a:t>In my soul a note rebounds so keen, oh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1972 PASQUIM</a:t>
            </a:r>
            <a:endParaRPr lang="en-US" dirty="0"/>
          </a:p>
        </p:txBody>
      </p:sp>
      <p:pic>
        <p:nvPicPr>
          <p:cNvPr id="4" name="Content Placeholder 3" descr="CoverDiscoBolsoACJ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1418" r="-41418"/>
          <a:stretch>
            <a:fillRect/>
          </a:stretch>
        </p:blipFill>
        <p:spPr>
          <a:xfrm>
            <a:off x="457200" y="1371600"/>
            <a:ext cx="8229600" cy="475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Águas</a:t>
            </a:r>
            <a:r>
              <a:rPr lang="en-US" dirty="0" smtClean="0"/>
              <a:t> de </a:t>
            </a:r>
            <a:r>
              <a:rPr lang="en-US" dirty="0" err="1" smtClean="0"/>
              <a:t>março</a:t>
            </a:r>
            <a:r>
              <a:rPr lang="en-US" dirty="0" smtClean="0"/>
              <a:t>” (1972) ACJ</a:t>
            </a:r>
            <a:endParaRPr lang="en-US" dirty="0"/>
          </a:p>
        </p:txBody>
      </p:sp>
      <p:pic>
        <p:nvPicPr>
          <p:cNvPr id="4" name="Content Placeholder 3" descr="AguasScore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38542" r="-38542"/>
          <a:stretch>
            <a:fillRect/>
          </a:stretch>
        </p:blipFill>
        <p:spPr>
          <a:xfrm>
            <a:off x="457200" y="1143000"/>
            <a:ext cx="8229600" cy="498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Portuguese (1972) / English “Waters of March” (1973)</a:t>
            </a:r>
            <a:endParaRPr lang="en-US" sz="2800" dirty="0"/>
          </a:p>
        </p:txBody>
      </p:sp>
      <p:pic>
        <p:nvPicPr>
          <p:cNvPr id="4" name="Content Placeholder 3" descr="Aguas Letras 1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6761" r="-86761"/>
          <a:stretch>
            <a:fillRect/>
          </a:stretch>
        </p:blipFill>
        <p:spPr>
          <a:xfrm>
            <a:off x="-1828800" y="990600"/>
            <a:ext cx="6629400" cy="5486400"/>
          </a:xfrm>
        </p:spPr>
      </p:pic>
      <p:pic>
        <p:nvPicPr>
          <p:cNvPr id="5" name="Picture 4" descr="Aguas Letras 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371600"/>
            <a:ext cx="2743200" cy="5105400"/>
          </a:xfrm>
          <a:prstGeom prst="rect">
            <a:avLst/>
          </a:prstGeom>
        </p:spPr>
      </p:pic>
      <p:pic>
        <p:nvPicPr>
          <p:cNvPr id="7" name="Picture 6" descr="Aguas Letras 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371600"/>
            <a:ext cx="3276599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Tom </a:t>
            </a:r>
            <a:r>
              <a:rPr lang="en-US" sz="3600" dirty="0" err="1" smtClean="0"/>
              <a:t>Jobim</a:t>
            </a:r>
            <a:r>
              <a:rPr lang="en-US" sz="3600" dirty="0" smtClean="0"/>
              <a:t> and Gal Costa in </a:t>
            </a:r>
            <a:r>
              <a:rPr lang="en-US" sz="3600" dirty="0" smtClean="0"/>
              <a:t>L.A</a:t>
            </a:r>
            <a:r>
              <a:rPr lang="en-US" sz="3600" dirty="0" smtClean="0"/>
              <a:t>. (</a:t>
            </a:r>
            <a:r>
              <a:rPr lang="en-US" sz="3600" dirty="0" err="1" smtClean="0"/>
              <a:t>c</a:t>
            </a:r>
            <a:r>
              <a:rPr lang="en-US" sz="3600" dirty="0" smtClean="0"/>
              <a:t>. 1978)</a:t>
            </a:r>
            <a:endParaRPr lang="en-US" sz="3600" dirty="0"/>
          </a:p>
        </p:txBody>
      </p:sp>
      <p:pic>
        <p:nvPicPr>
          <p:cNvPr id="4" name="Content Placeholder 3" descr="HollywoodTomGal.jpg"/>
          <p:cNvPicPr>
            <a:picLocks noGrp="1" noChangeAspect="1"/>
          </p:cNvPicPr>
          <p:nvPr>
            <p:ph idx="1"/>
          </p:nvPr>
        </p:nvPicPr>
        <p:blipFill>
          <a:blip r:embed="rId3"/>
          <a:srcRect l="-90886" r="-908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89B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 CAPO AL  FINE</a:t>
            </a:r>
            <a:endParaRPr lang="en-US" dirty="0"/>
          </a:p>
        </p:txBody>
      </p:sp>
      <p:pic>
        <p:nvPicPr>
          <p:cNvPr id="4" name="Content Placeholder 3" descr="AguasCritIT.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25313" r="-25313"/>
          <a:stretch>
            <a:fillRect/>
          </a:stretch>
        </p:blipFill>
        <p:spPr>
          <a:xfrm>
            <a:off x="457200" y="19050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8458200" cy="3505199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Bossa</a:t>
            </a:r>
            <a:r>
              <a:rPr lang="en-US" dirty="0" smtClean="0"/>
              <a:t> Nova On Balance:</a:t>
            </a:r>
            <a:br>
              <a:rPr lang="en-US" dirty="0" smtClean="0"/>
            </a:br>
            <a:r>
              <a:rPr lang="en-US" dirty="0" smtClean="0"/>
              <a:t>Vetting Versions and Values” </a:t>
            </a:r>
            <a:endParaRPr lang="en-US" dirty="0">
              <a:latin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N USA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88488" r="-88488"/>
          <a:stretch>
            <a:fillRect/>
          </a:stretch>
        </p:blipFill>
        <p:spPr>
          <a:xfrm>
            <a:off x="-304800" y="274638"/>
            <a:ext cx="9677400" cy="6202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Label Web Site</a:t>
            </a:r>
            <a:endParaRPr lang="en-US" sz="2800" dirty="0"/>
          </a:p>
        </p:txBody>
      </p:sp>
      <p:pic>
        <p:nvPicPr>
          <p:cNvPr id="4" name="Content Placeholder 3" descr="LynActon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5611" r="-5611"/>
          <a:stretch>
            <a:fillRect/>
          </a:stretch>
        </p:blipFill>
        <p:spPr>
          <a:xfrm>
            <a:off x="457200" y="846138"/>
            <a:ext cx="8229600" cy="5280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Peter 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5715000" cy="5334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Pentathalon</a:t>
            </a:r>
            <a:r>
              <a:rPr lang="en-US" sz="3600" dirty="0" smtClean="0"/>
              <a:t> Principle:</a:t>
            </a:r>
          </a:p>
          <a:p>
            <a:endParaRPr lang="en-US" sz="3600" dirty="0" smtClean="0"/>
          </a:p>
          <a:p>
            <a:pPr lvl="2"/>
            <a:r>
              <a:rPr lang="en-US" sz="3600" dirty="0" err="1" smtClean="0"/>
              <a:t>singability</a:t>
            </a:r>
            <a:endParaRPr lang="en-US" sz="3600" dirty="0" smtClean="0"/>
          </a:p>
          <a:p>
            <a:pPr lvl="2"/>
            <a:r>
              <a:rPr lang="en-US" sz="3600" dirty="0" smtClean="0"/>
              <a:t>sense</a:t>
            </a:r>
          </a:p>
          <a:p>
            <a:pPr lvl="2"/>
            <a:r>
              <a:rPr lang="en-US" sz="3600" dirty="0" smtClean="0"/>
              <a:t>naturalness</a:t>
            </a:r>
          </a:p>
          <a:p>
            <a:pPr lvl="2"/>
            <a:r>
              <a:rPr lang="en-US" sz="3600" dirty="0" smtClean="0"/>
              <a:t>rhythm</a:t>
            </a:r>
          </a:p>
          <a:p>
            <a:pPr lvl="2"/>
            <a:r>
              <a:rPr lang="en-US" sz="3600" dirty="0" smtClean="0"/>
              <a:t>rhyme.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i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143000"/>
            <a:ext cx="31242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838200"/>
          </a:xfrm>
        </p:spPr>
        <p:txBody>
          <a:bodyPr/>
          <a:lstStyle/>
          <a:p>
            <a:r>
              <a:rPr lang="en-US" dirty="0" smtClean="0"/>
              <a:t>Gene Lees (</a:t>
            </a:r>
            <a:r>
              <a:rPr lang="en-US" dirty="0" err="1" smtClean="0"/>
              <a:t>d</a:t>
            </a:r>
            <a:r>
              <a:rPr lang="en-US" dirty="0" smtClean="0"/>
              <a:t>. 2010)</a:t>
            </a:r>
            <a:endParaRPr lang="en-US" dirty="0"/>
          </a:p>
        </p:txBody>
      </p:sp>
      <p:pic>
        <p:nvPicPr>
          <p:cNvPr id="4" name="Content Placeholder 3" descr="Lees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2574" r="-32574"/>
          <a:stretch>
            <a:fillRect/>
          </a:stretch>
        </p:blipFill>
        <p:spPr>
          <a:xfrm>
            <a:off x="-1295400" y="1295401"/>
            <a:ext cx="7620000" cy="4614040"/>
          </a:xfrm>
        </p:spPr>
      </p:pic>
      <p:pic>
        <p:nvPicPr>
          <p:cNvPr id="5" name="Picture 4" descr="Lee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1778000" cy="2730500"/>
          </a:xfrm>
          <a:prstGeom prst="rect">
            <a:avLst/>
          </a:prstGeom>
        </p:spPr>
      </p:pic>
      <p:pic>
        <p:nvPicPr>
          <p:cNvPr id="6" name="Picture 5" descr="Lees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30500"/>
            <a:ext cx="254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Paul Winter Sextet, liner notes by Gene Lees</a:t>
            </a:r>
            <a:endParaRPr lang="en-US" sz="3600" dirty="0"/>
          </a:p>
        </p:txBody>
      </p:sp>
      <p:pic>
        <p:nvPicPr>
          <p:cNvPr id="4" name="Content Placeholder 3" descr="Paul Winter Rio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36247" r="-36247"/>
          <a:stretch>
            <a:fillRect/>
          </a:stretch>
        </p:blipFill>
        <p:spPr>
          <a:xfrm>
            <a:off x="152400" y="1066800"/>
            <a:ext cx="8991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mor Sorriso Flor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26183" r="-26183"/>
          <a:stretch>
            <a:fillRect/>
          </a:stretch>
        </p:blipFill>
        <p:spPr>
          <a:xfrm>
            <a:off x="457200" y="685800"/>
            <a:ext cx="8229600" cy="544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631</Words>
  <Application>Microsoft Macintosh PowerPoint</Application>
  <PresentationFormat>On-screen Show (4:3)</PresentationFormat>
  <Paragraphs>81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Bossa Nova On Balance:  Vetting Versions and Values </vt:lpstr>
      <vt:lpstr>The LP!</vt:lpstr>
      <vt:lpstr>Slide 3</vt:lpstr>
      <vt:lpstr>Label Web Site</vt:lpstr>
      <vt:lpstr>Peter Low</vt:lpstr>
      <vt:lpstr>Slide 6</vt:lpstr>
      <vt:lpstr>Gene Lees (d. 2010)</vt:lpstr>
      <vt:lpstr>Paul Winter Sextet, liner notes by Gene Lees</vt:lpstr>
      <vt:lpstr>Slide 9</vt:lpstr>
      <vt:lpstr>A.C. Jobim-Newton Mendonça</vt:lpstr>
      <vt:lpstr>João Gilberto</vt:lpstr>
      <vt:lpstr>Antônio Carlos Jobim, Tom</vt:lpstr>
      <vt:lpstr>Slide 13</vt:lpstr>
      <vt:lpstr>“Blame it on the bossa nova, that he did so well… Blame it on the bossa nova,  the dance of love”</vt:lpstr>
      <vt:lpstr>Slide 15</vt:lpstr>
      <vt:lpstr>USA translation</vt:lpstr>
      <vt:lpstr>A Tribute to the Master, 50 yrs. on</vt:lpstr>
      <vt:lpstr> “Bim Bom” (João Gilberto) (c. 1956) LP Chega de Saudade (1959) </vt:lpstr>
      <vt:lpstr>Astrud Gilberto, Look to the Rainbow (1965)</vt:lpstr>
      <vt:lpstr>Sérgio Mendes &amp; Brazil ’66, LP Equinox (1967) </vt:lpstr>
      <vt:lpstr>Paul Sonnenberg (200?), on line post</vt:lpstr>
      <vt:lpstr>C. Perrone, versions of “Bim Bom” (2012)</vt:lpstr>
      <vt:lpstr>1972 PASQUIM</vt:lpstr>
      <vt:lpstr>“Águas de março” (1972) ACJ</vt:lpstr>
      <vt:lpstr>Portuguese (1972) / English “Waters of March” (1973)</vt:lpstr>
      <vt:lpstr>Tom Jobim and Gal Costa in L.A. (c. 1978)</vt:lpstr>
      <vt:lpstr>DA CAPO AL  FINE</vt:lpstr>
      <vt:lpstr>“Bossa Nova On Balance: Vetting Versions and Values” </vt:lpstr>
    </vt:vector>
  </TitlesOfParts>
  <Company>Univ.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Bossa Nova on Balance:   AC Jobim, BRidges,   and BN-USA </dc:title>
  <dc:creator>Charles A. Perrone</dc:creator>
  <cp:lastModifiedBy>Charles A. Perrone</cp:lastModifiedBy>
  <cp:revision>52</cp:revision>
  <dcterms:created xsi:type="dcterms:W3CDTF">2013-01-26T19:32:57Z</dcterms:created>
  <dcterms:modified xsi:type="dcterms:W3CDTF">2013-01-26T22:10:18Z</dcterms:modified>
</cp:coreProperties>
</file>