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20" r:id="rId3"/>
    <p:sldId id="302" r:id="rId4"/>
    <p:sldId id="303" r:id="rId5"/>
    <p:sldId id="306" r:id="rId6"/>
    <p:sldId id="304" r:id="rId7"/>
    <p:sldId id="317" r:id="rId8"/>
    <p:sldId id="308" r:id="rId9"/>
    <p:sldId id="309" r:id="rId10"/>
    <p:sldId id="305" r:id="rId11"/>
    <p:sldId id="319" r:id="rId12"/>
    <p:sldId id="311" r:id="rId13"/>
    <p:sldId id="316" r:id="rId14"/>
    <p:sldId id="297" r:id="rId15"/>
    <p:sldId id="296" r:id="rId16"/>
    <p:sldId id="266" r:id="rId17"/>
    <p:sldId id="268" r:id="rId18"/>
  </p:sldIdLst>
  <p:sldSz cx="6858000" cy="9144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43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6600"/>
    <a:srgbClr val="FF33CC"/>
    <a:srgbClr val="FF9900"/>
    <a:srgbClr val="D3D3D3"/>
    <a:srgbClr val="FAF8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6" autoAdjust="0"/>
    <p:restoredTop sz="94665" autoAdjust="0"/>
  </p:normalViewPr>
  <p:slideViewPr>
    <p:cSldViewPr>
      <p:cViewPr varScale="1">
        <p:scale>
          <a:sx n="76" d="100"/>
          <a:sy n="76" d="100"/>
        </p:scale>
        <p:origin x="-150" y="-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96E415A-0719-4452-BE07-ADA1FF753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72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4A43D62-E32F-4B92-97EB-62B362FA0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95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A43D62-E32F-4B92-97EB-62B362FA0C7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77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A43D62-E32F-4B92-97EB-62B362FA0C7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77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A43D62-E32F-4B92-97EB-62B362FA0C7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77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A43D62-E32F-4B92-97EB-62B362FA0C7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77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1" y="284058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E949C-5A7B-4C73-83AD-6A5316E90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4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8876B-10B4-4535-9EF4-F17F57482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0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63" y="366206"/>
            <a:ext cx="1543051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14" y="366206"/>
            <a:ext cx="4514851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B4F92-86D1-4828-9254-134E9CE9A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5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2BF78-6B03-47A4-BFF8-D0953F659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2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31"/>
            <a:ext cx="5829300" cy="200024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D6F53-5805-409F-9825-A79EE1EF4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1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15" y="2133622"/>
            <a:ext cx="3028951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64" y="2133622"/>
            <a:ext cx="3028951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655AB-1824-442E-A9C2-ED16617BE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0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83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83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C9C4D-4507-47AE-9C2F-975D715D2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7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5A0C4-6F04-42CA-9EE8-2B8C9EE00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16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CC4B5-81AF-4CDB-AC02-6BDCE912E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8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15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301" y="36408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15" y="191348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42011-7E5B-436B-BD3F-9E8FFD104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08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5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6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7CE57-4C06-4457-834A-6013C7898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13"/>
            <a:ext cx="6172200" cy="603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967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967"/>
            <a:ext cx="2171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967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EFA8469-0D11-4201-BF8C-9C2C769B1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file:///\\ad.ufl.edu\clas\web\users\snod\19thCenturyLVA&amp;SPENL6256Beardsley&amp;PunchPart2Landscape.Spring2014Week13.pptx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76300"/>
            <a:ext cx="5829300" cy="7391400"/>
          </a:xfrm>
          <a:noFill/>
        </p:spPr>
        <p:txBody>
          <a:bodyPr/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Beardsley Caricatures and Pictures, and </a:t>
            </a:r>
            <a:r>
              <a:rPr lang="en-US" sz="6600" b="1" i="1" dirty="0" smtClean="0">
                <a:solidFill>
                  <a:schemeClr val="bg1"/>
                </a:solidFill>
              </a:rPr>
              <a:t>Punch Cartoons, Part 2</a:t>
            </a:r>
            <a:br>
              <a:rPr lang="en-US" sz="6600" b="1" i="1" dirty="0" smtClean="0">
                <a:solidFill>
                  <a:schemeClr val="bg1"/>
                </a:solidFill>
              </a:rPr>
            </a:br>
            <a:r>
              <a:rPr lang="en-US" sz="1800" b="1" i="1" dirty="0" smtClean="0">
                <a:solidFill>
                  <a:schemeClr val="bg1"/>
                </a:solidFill>
              </a:rPr>
              <a:t/>
            </a:r>
            <a:br>
              <a:rPr lang="en-US" sz="1800" b="1" i="1" dirty="0" smtClean="0">
                <a:solidFill>
                  <a:schemeClr val="bg1"/>
                </a:solidFill>
              </a:rPr>
            </a:br>
            <a:r>
              <a:rPr lang="en-US" sz="1800" b="1" i="1" dirty="0" smtClean="0">
                <a:solidFill>
                  <a:schemeClr val="bg1"/>
                </a:solidFill>
              </a:rPr>
              <a:t/>
            </a:r>
            <a:br>
              <a:rPr lang="en-US" sz="1800" b="1" i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Chris Snodgrass @ 2014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96200"/>
            <a:ext cx="4876800" cy="1219200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33CC"/>
                </a:solidFill>
              </a:rPr>
              <a:t>Aubrey </a:t>
            </a:r>
            <a:r>
              <a:rPr lang="en-US" sz="1800" dirty="0" smtClean="0">
                <a:solidFill>
                  <a:srgbClr val="FF33CC"/>
                </a:solidFill>
              </a:rPr>
              <a:t>[Vincent] </a:t>
            </a:r>
            <a:r>
              <a:rPr lang="en-US" sz="2200" dirty="0">
                <a:solidFill>
                  <a:srgbClr val="FF33CC"/>
                </a:solidFill>
              </a:rPr>
              <a:t>Beardsley</a:t>
            </a:r>
            <a:r>
              <a:rPr lang="en-US" sz="1800" dirty="0">
                <a:solidFill>
                  <a:srgbClr val="FF33CC"/>
                </a:solidFill>
              </a:rPr>
              <a:t> </a:t>
            </a:r>
            <a:r>
              <a:rPr lang="en-US" sz="1800" dirty="0" smtClean="0">
                <a:solidFill>
                  <a:srgbClr val="FF33CC"/>
                </a:solidFill>
              </a:rPr>
              <a:t>(1872–98)</a:t>
            </a:r>
            <a:br>
              <a:rPr lang="en-US" sz="1800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Design for a Poster Advertising 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The Spinster’s Scrip </a:t>
            </a:r>
            <a:r>
              <a:rPr lang="en-US" dirty="0" smtClean="0">
                <a:solidFill>
                  <a:srgbClr val="FF33CC"/>
                </a:solidFill>
              </a:rPr>
              <a:t>(1894)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" name="Picture Placeholder 4">
            <a:hlinkClick r:id="" action="ppaction://hlinkshowjump?jump=nextslide"/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5305594" cy="7680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348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229600"/>
            <a:ext cx="5334000" cy="755651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rgbClr val="FF33CC"/>
                </a:solidFill>
              </a:rPr>
              <a:t>Punch</a:t>
            </a:r>
            <a:r>
              <a:rPr lang="en-US" dirty="0" smtClean="0">
                <a:solidFill>
                  <a:srgbClr val="FF33CC"/>
                </a:solidFill>
              </a:rPr>
              <a:t> cartoon, Vol. 107, p. 47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“Quid </a:t>
            </a:r>
            <a:r>
              <a:rPr lang="en-US" dirty="0" err="1" smtClean="0">
                <a:solidFill>
                  <a:srgbClr val="FF33CC"/>
                </a:solidFill>
              </a:rPr>
              <a:t>Est</a:t>
            </a:r>
            <a:r>
              <a:rPr lang="en-US" dirty="0" smtClean="0">
                <a:solidFill>
                  <a:srgbClr val="FF33CC"/>
                </a:solidFill>
              </a:rPr>
              <a:t> </a:t>
            </a:r>
            <a:r>
              <a:rPr lang="en-US" dirty="0" err="1" smtClean="0">
                <a:solidFill>
                  <a:srgbClr val="FF33CC"/>
                </a:solidFill>
              </a:rPr>
              <a:t>Pictura</a:t>
            </a:r>
            <a:r>
              <a:rPr lang="en-US" dirty="0">
                <a:solidFill>
                  <a:srgbClr val="FF33CC"/>
                </a:solidFill>
              </a:rPr>
              <a:t>? — </a:t>
            </a:r>
            <a:r>
              <a:rPr lang="en-US" dirty="0" err="1">
                <a:solidFill>
                  <a:srgbClr val="FF33CC"/>
                </a:solidFill>
              </a:rPr>
              <a:t>Veritas</a:t>
            </a:r>
            <a:r>
              <a:rPr lang="en-US" dirty="0">
                <a:solidFill>
                  <a:srgbClr val="FF33CC"/>
                </a:solidFill>
              </a:rPr>
              <a:t> </a:t>
            </a:r>
            <a:r>
              <a:rPr lang="en-US" dirty="0" err="1">
                <a:solidFill>
                  <a:srgbClr val="FF33CC"/>
                </a:solidFill>
              </a:rPr>
              <a:t>Falsa</a:t>
            </a:r>
            <a:r>
              <a:rPr lang="en-US" dirty="0" smtClean="0">
                <a:solidFill>
                  <a:srgbClr val="FF33CC"/>
                </a:solidFill>
              </a:rPr>
              <a:t>” (1894)</a:t>
            </a:r>
            <a:endParaRPr lang="en-US" i="1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46" y="228600"/>
            <a:ext cx="5436108" cy="7955280"/>
          </a:xfrm>
        </p:spPr>
      </p:pic>
    </p:spTree>
    <p:extLst>
      <p:ext uri="{BB962C8B-B14F-4D97-AF65-F5344CB8AC3E}">
        <p14:creationId xmlns:p14="http://schemas.microsoft.com/office/powerpoint/2010/main" val="377835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229600"/>
            <a:ext cx="5486400" cy="755651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33CC"/>
                </a:solidFill>
              </a:rPr>
              <a:t>Aubrey [Vincent] </a:t>
            </a:r>
            <a:r>
              <a:rPr lang="en-US" sz="2200" dirty="0">
                <a:solidFill>
                  <a:srgbClr val="FF33CC"/>
                </a:solidFill>
              </a:rPr>
              <a:t>Beardsley</a:t>
            </a:r>
            <a:r>
              <a:rPr lang="en-US" sz="1800" dirty="0">
                <a:solidFill>
                  <a:srgbClr val="FF33CC"/>
                </a:solidFill>
              </a:rPr>
              <a:t> (1872–98)</a:t>
            </a:r>
            <a:br>
              <a:rPr lang="en-US" sz="1800" dirty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Portrait of Himself </a:t>
            </a:r>
            <a:r>
              <a:rPr lang="en-US" dirty="0" smtClean="0">
                <a:solidFill>
                  <a:srgbClr val="FF33CC"/>
                </a:solidFill>
              </a:rPr>
              <a:t>(1894)</a:t>
            </a:r>
            <a:endParaRPr lang="en-US" i="1" dirty="0">
              <a:solidFill>
                <a:srgbClr val="FF33CC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34" y="294823"/>
            <a:ext cx="5170932" cy="7822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65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700" y="8229600"/>
            <a:ext cx="4038600" cy="755651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rgbClr val="FF33CC"/>
                </a:solidFill>
              </a:rPr>
              <a:t>Punch</a:t>
            </a:r>
            <a:r>
              <a:rPr lang="en-US" dirty="0" smtClean="0">
                <a:solidFill>
                  <a:srgbClr val="FF33CC"/>
                </a:solidFill>
              </a:rPr>
              <a:t> cartoon, Vol. 107, p. 205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“</a:t>
            </a:r>
            <a:r>
              <a:rPr lang="en-US" dirty="0" err="1" smtClean="0">
                <a:solidFill>
                  <a:srgbClr val="FF33CC"/>
                </a:solidFill>
              </a:rPr>
              <a:t>Ars</a:t>
            </a:r>
            <a:r>
              <a:rPr lang="en-US" dirty="0" smtClean="0">
                <a:solidFill>
                  <a:srgbClr val="FF33CC"/>
                </a:solidFill>
              </a:rPr>
              <a:t> </a:t>
            </a:r>
            <a:r>
              <a:rPr lang="en-US" dirty="0" err="1" smtClean="0">
                <a:solidFill>
                  <a:srgbClr val="FF33CC"/>
                </a:solidFill>
              </a:rPr>
              <a:t>Presumptera</a:t>
            </a:r>
            <a:r>
              <a:rPr lang="en-US" dirty="0" smtClean="0">
                <a:solidFill>
                  <a:srgbClr val="FF33CC"/>
                </a:solidFill>
              </a:rPr>
              <a:t>” (1894)</a:t>
            </a:r>
            <a:endParaRPr lang="en-US" i="1" dirty="0">
              <a:solidFill>
                <a:srgbClr val="FF33CC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34" y="228600"/>
            <a:ext cx="5170932" cy="7955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316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7467601"/>
            <a:ext cx="4953000" cy="762000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33CC"/>
                </a:solidFill>
              </a:rPr>
              <a:t>Aubrey [Vincent] </a:t>
            </a:r>
            <a:r>
              <a:rPr lang="en-US" sz="2200" dirty="0">
                <a:solidFill>
                  <a:srgbClr val="FF33CC"/>
                </a:solidFill>
              </a:rPr>
              <a:t>Beardsley</a:t>
            </a:r>
            <a:r>
              <a:rPr lang="en-US" sz="1800" dirty="0">
                <a:solidFill>
                  <a:srgbClr val="FF33CC"/>
                </a:solidFill>
              </a:rPr>
              <a:t> </a:t>
            </a:r>
            <a:r>
              <a:rPr lang="en-US" sz="1800" dirty="0" smtClean="0">
                <a:solidFill>
                  <a:srgbClr val="FF33CC"/>
                </a:solidFill>
              </a:rPr>
              <a:t>(1872–98</a:t>
            </a:r>
            <a:r>
              <a:rPr lang="en-US" sz="1800" dirty="0">
                <a:solidFill>
                  <a:srgbClr val="FF33CC"/>
                </a:solidFill>
              </a:rPr>
              <a:t>)</a:t>
            </a:r>
            <a:br>
              <a:rPr lang="en-US" sz="1800" dirty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Frontispiece of </a:t>
            </a:r>
            <a:r>
              <a:rPr lang="en-US" i="1" dirty="0" smtClean="0">
                <a:solidFill>
                  <a:srgbClr val="FF33CC"/>
                </a:solidFill>
              </a:rPr>
              <a:t>Juvenal</a:t>
            </a:r>
            <a:r>
              <a:rPr lang="en-US" dirty="0" smtClean="0">
                <a:solidFill>
                  <a:srgbClr val="FF33CC"/>
                </a:solidFill>
              </a:rPr>
              <a:t> (1895)</a:t>
            </a:r>
            <a:endParaRPr lang="en-US" i="1" dirty="0">
              <a:solidFill>
                <a:srgbClr val="FF33CC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8" y="1828800"/>
            <a:ext cx="6688124" cy="4663440"/>
          </a:xfrm>
        </p:spPr>
      </p:pic>
    </p:spTree>
    <p:extLst>
      <p:ext uri="{BB962C8B-B14F-4D97-AF65-F5344CB8AC3E}">
        <p14:creationId xmlns:p14="http://schemas.microsoft.com/office/powerpoint/2010/main" val="80333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150" y="7924800"/>
            <a:ext cx="3695700" cy="755651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rgbClr val="FF33CC"/>
                </a:solidFill>
              </a:rPr>
              <a:t>Punch</a:t>
            </a:r>
            <a:r>
              <a:rPr lang="en-US" dirty="0" smtClean="0">
                <a:solidFill>
                  <a:srgbClr val="FF33CC"/>
                </a:solidFill>
              </a:rPr>
              <a:t> cartoon, Vol. 108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“Beardsley Pulling Carriage”</a:t>
            </a:r>
            <a:endParaRPr lang="en-US" i="1" dirty="0">
              <a:solidFill>
                <a:srgbClr val="FF33CC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1" y="1280160"/>
            <a:ext cx="6412378" cy="6126480"/>
          </a:xfrm>
        </p:spPr>
      </p:pic>
    </p:spTree>
    <p:extLst>
      <p:ext uri="{BB962C8B-B14F-4D97-AF65-F5344CB8AC3E}">
        <p14:creationId xmlns:p14="http://schemas.microsoft.com/office/powerpoint/2010/main" val="162552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229600"/>
            <a:ext cx="5105400" cy="755651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rgbClr val="FF33CC"/>
                </a:solidFill>
              </a:rPr>
              <a:t>Punch</a:t>
            </a:r>
            <a:r>
              <a:rPr lang="en-US" dirty="0" smtClean="0">
                <a:solidFill>
                  <a:srgbClr val="FF33CC"/>
                </a:solidFill>
              </a:rPr>
              <a:t> cartoon, Vol. 108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“Published at the Bodily Head” (1895)</a:t>
            </a:r>
            <a:endParaRPr lang="en-US" i="1" dirty="0">
              <a:solidFill>
                <a:srgbClr val="FF33CC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055" y="228600"/>
            <a:ext cx="2863890" cy="7955280"/>
          </a:xfrm>
        </p:spPr>
      </p:pic>
    </p:spTree>
    <p:extLst>
      <p:ext uri="{BB962C8B-B14F-4D97-AF65-F5344CB8AC3E}">
        <p14:creationId xmlns:p14="http://schemas.microsoft.com/office/powerpoint/2010/main" val="402621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275" y="8229600"/>
            <a:ext cx="3219450" cy="755651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rgbClr val="FF33CC"/>
                </a:solidFill>
              </a:rPr>
              <a:t>Punch</a:t>
            </a:r>
            <a:r>
              <a:rPr lang="en-US" dirty="0" smtClean="0">
                <a:solidFill>
                  <a:srgbClr val="FF33CC"/>
                </a:solidFill>
              </a:rPr>
              <a:t> cartoon, Vol. 108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“</a:t>
            </a:r>
            <a:r>
              <a:rPr lang="en-US" i="1" dirty="0" smtClean="0">
                <a:solidFill>
                  <a:srgbClr val="FF33CC"/>
                </a:solidFill>
              </a:rPr>
              <a:t>Le Yellow Book</a:t>
            </a:r>
            <a:r>
              <a:rPr lang="en-US" dirty="0" smtClean="0">
                <a:solidFill>
                  <a:srgbClr val="FF33CC"/>
                </a:solidFill>
              </a:rPr>
              <a:t>” (1895)</a:t>
            </a:r>
            <a:endParaRPr lang="en-US" i="1" dirty="0">
              <a:solidFill>
                <a:srgbClr val="FF33CC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" r="1193"/>
          <a:stretch>
            <a:fillRect/>
          </a:stretch>
        </p:blipFill>
        <p:spPr>
          <a:xfrm>
            <a:off x="445770" y="228600"/>
            <a:ext cx="5966460" cy="7955280"/>
          </a:xfrm>
        </p:spPr>
      </p:pic>
    </p:spTree>
    <p:extLst>
      <p:ext uri="{BB962C8B-B14F-4D97-AF65-F5344CB8AC3E}">
        <p14:creationId xmlns:p14="http://schemas.microsoft.com/office/powerpoint/2010/main" val="114519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229600"/>
            <a:ext cx="4572000" cy="755651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rgbClr val="FF33CC"/>
                </a:solidFill>
              </a:rPr>
              <a:t>Punch</a:t>
            </a:r>
            <a:r>
              <a:rPr lang="en-US" dirty="0" smtClean="0">
                <a:solidFill>
                  <a:srgbClr val="FF33CC"/>
                </a:solidFill>
              </a:rPr>
              <a:t> cartoon, Vol. 106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“</a:t>
            </a:r>
            <a:r>
              <a:rPr lang="en-US" dirty="0" err="1" smtClean="0">
                <a:solidFill>
                  <a:srgbClr val="FF33CC"/>
                </a:solidFill>
              </a:rPr>
              <a:t>SheNotes</a:t>
            </a:r>
            <a:r>
              <a:rPr lang="en-US" dirty="0" smtClean="0">
                <a:solidFill>
                  <a:srgbClr val="FF33CC"/>
                </a:solidFill>
              </a:rPr>
              <a:t>” [referencing Egerton]</a:t>
            </a:r>
            <a:endParaRPr lang="en-US" i="1" dirty="0">
              <a:solidFill>
                <a:srgbClr val="FF33CC"/>
              </a:solidFill>
            </a:endParaRPr>
          </a:p>
        </p:txBody>
      </p:sp>
      <p:pic>
        <p:nvPicPr>
          <p:cNvPr id="5" name="Picture Placeholder 4">
            <a:hlinkClick r:id="rId2" action="ppaction://hlinkpres?slideindex=2&amp;slidetitle=Punch cartoon, Vol. 106 “SheNotes Reclining” [referencing Egerton]"/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50" y="182880"/>
            <a:ext cx="4908499" cy="8046720"/>
          </a:xfrm>
        </p:spPr>
      </p:pic>
    </p:spTree>
    <p:extLst>
      <p:ext uri="{BB962C8B-B14F-4D97-AF65-F5344CB8AC3E}">
        <p14:creationId xmlns:p14="http://schemas.microsoft.com/office/powerpoint/2010/main" val="122928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001000"/>
            <a:ext cx="4724400" cy="914400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33CC"/>
                </a:solidFill>
              </a:rPr>
              <a:t>Aubrey </a:t>
            </a:r>
            <a:r>
              <a:rPr lang="en-US" sz="1800" dirty="0" smtClean="0">
                <a:solidFill>
                  <a:srgbClr val="FF33CC"/>
                </a:solidFill>
              </a:rPr>
              <a:t>[Vincent] </a:t>
            </a:r>
            <a:r>
              <a:rPr lang="en-US" sz="2200" dirty="0">
                <a:solidFill>
                  <a:srgbClr val="FF33CC"/>
                </a:solidFill>
              </a:rPr>
              <a:t>Beardsley</a:t>
            </a:r>
            <a:r>
              <a:rPr lang="en-US" sz="1800" dirty="0">
                <a:solidFill>
                  <a:srgbClr val="FF33CC"/>
                </a:solidFill>
              </a:rPr>
              <a:t> </a:t>
            </a:r>
            <a:r>
              <a:rPr lang="en-US" sz="1800" dirty="0" smtClean="0">
                <a:solidFill>
                  <a:srgbClr val="FF33CC"/>
                </a:solidFill>
              </a:rPr>
              <a:t>(1872–98)</a:t>
            </a:r>
            <a:br>
              <a:rPr lang="en-US" sz="1800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Poster for </a:t>
            </a:r>
            <a:r>
              <a:rPr lang="en-US" i="1" dirty="0" smtClean="0">
                <a:solidFill>
                  <a:srgbClr val="FF33CC"/>
                </a:solidFill>
              </a:rPr>
              <a:t>A Comedy of Sighs </a:t>
            </a:r>
            <a:r>
              <a:rPr lang="en-US" dirty="0" smtClean="0">
                <a:solidFill>
                  <a:srgbClr val="FF33CC"/>
                </a:solidFill>
              </a:rPr>
              <a:t>(1894)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600"/>
            <a:ext cx="5279889" cy="7863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8378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8229600"/>
            <a:ext cx="3086100" cy="755651"/>
          </a:xfrm>
        </p:spPr>
        <p:txBody>
          <a:bodyPr/>
          <a:lstStyle/>
          <a:p>
            <a:pPr algn="ctr"/>
            <a:r>
              <a:rPr lang="en-US" i="1" dirty="0" smtClean="0">
                <a:solidFill>
                  <a:srgbClr val="FF33CC"/>
                </a:solidFill>
              </a:rPr>
              <a:t>Punch</a:t>
            </a:r>
            <a:r>
              <a:rPr lang="en-US" dirty="0" smtClean="0">
                <a:solidFill>
                  <a:srgbClr val="FF33CC"/>
                </a:solidFill>
              </a:rPr>
              <a:t> cartoon, Vol. 106</a:t>
            </a:r>
            <a:br>
              <a:rPr lang="en-US" dirty="0" smtClean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“</a:t>
            </a:r>
            <a:r>
              <a:rPr lang="en-US" dirty="0" err="1" smtClean="0">
                <a:solidFill>
                  <a:srgbClr val="FF33CC"/>
                </a:solidFill>
              </a:rPr>
              <a:t>Ars</a:t>
            </a:r>
            <a:r>
              <a:rPr lang="en-US" dirty="0" smtClean="0">
                <a:solidFill>
                  <a:srgbClr val="FF33CC"/>
                </a:solidFill>
              </a:rPr>
              <a:t> </a:t>
            </a:r>
            <a:r>
              <a:rPr lang="en-US" dirty="0" err="1" smtClean="0">
                <a:solidFill>
                  <a:srgbClr val="FF33CC"/>
                </a:solidFill>
              </a:rPr>
              <a:t>Postera</a:t>
            </a:r>
            <a:r>
              <a:rPr lang="en-US" dirty="0" smtClean="0">
                <a:solidFill>
                  <a:srgbClr val="FF33CC"/>
                </a:solidFill>
              </a:rPr>
              <a:t>”</a:t>
            </a:r>
            <a:endParaRPr lang="en-US" i="1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5" y="228600"/>
            <a:ext cx="5886911" cy="7955280"/>
          </a:xfrm>
        </p:spPr>
      </p:pic>
    </p:spTree>
    <p:extLst>
      <p:ext uri="{BB962C8B-B14F-4D97-AF65-F5344CB8AC3E}">
        <p14:creationId xmlns:p14="http://schemas.microsoft.com/office/powerpoint/2010/main" val="153831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772401"/>
            <a:ext cx="5486400" cy="1143000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33CC"/>
                </a:solidFill>
              </a:rPr>
              <a:t>Aubrey [Vincent] </a:t>
            </a:r>
            <a:r>
              <a:rPr lang="en-US" sz="2200" dirty="0">
                <a:solidFill>
                  <a:srgbClr val="FF33CC"/>
                </a:solidFill>
              </a:rPr>
              <a:t>Beardsley</a:t>
            </a:r>
            <a:r>
              <a:rPr lang="en-US" sz="1800" dirty="0">
                <a:solidFill>
                  <a:srgbClr val="FF33CC"/>
                </a:solidFill>
              </a:rPr>
              <a:t> </a:t>
            </a:r>
            <a:r>
              <a:rPr lang="en-US" sz="1800" dirty="0" smtClean="0">
                <a:solidFill>
                  <a:srgbClr val="FF33CC"/>
                </a:solidFill>
              </a:rPr>
              <a:t>(1872–98</a:t>
            </a:r>
            <a:r>
              <a:rPr lang="en-US" sz="1800" dirty="0">
                <a:solidFill>
                  <a:srgbClr val="FF33CC"/>
                </a:solidFill>
              </a:rPr>
              <a:t>)</a:t>
            </a:r>
            <a:br>
              <a:rPr lang="en-US" sz="1800" dirty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Vignette for p. 44 in </a:t>
            </a:r>
            <a:r>
              <a:rPr lang="en-US" i="1" dirty="0" smtClean="0">
                <a:solidFill>
                  <a:srgbClr val="FF33CC"/>
                </a:solidFill>
              </a:rPr>
              <a:t>Bon-Mots</a:t>
            </a:r>
            <a:r>
              <a:rPr lang="en-US" dirty="0" smtClean="0">
                <a:solidFill>
                  <a:srgbClr val="FF33CC"/>
                </a:solidFill>
              </a:rPr>
              <a:t> </a:t>
            </a:r>
            <a:r>
              <a:rPr lang="en-US" dirty="0">
                <a:solidFill>
                  <a:srgbClr val="FF33CC"/>
                </a:solidFill>
              </a:rPr>
              <a:t>of Samuel Foote </a:t>
            </a:r>
            <a:r>
              <a:rPr lang="en-US" dirty="0" smtClean="0">
                <a:solidFill>
                  <a:srgbClr val="FF33CC"/>
                </a:solidFill>
              </a:rPr>
              <a:t>and Theodore Hook (1894</a:t>
            </a:r>
            <a:r>
              <a:rPr lang="en-US" dirty="0">
                <a:solidFill>
                  <a:srgbClr val="FF33CC"/>
                </a:solidFill>
              </a:rPr>
              <a:t>)</a:t>
            </a:r>
            <a:endParaRPr lang="en-US" i="1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55" y="228600"/>
            <a:ext cx="4964891" cy="7406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203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001000"/>
            <a:ext cx="4724400" cy="914400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33CC"/>
                </a:solidFill>
              </a:rPr>
              <a:t>Aubrey </a:t>
            </a:r>
            <a:r>
              <a:rPr lang="en-US" sz="1800" dirty="0" smtClean="0">
                <a:solidFill>
                  <a:srgbClr val="FF33CC"/>
                </a:solidFill>
              </a:rPr>
              <a:t>[Vincent] </a:t>
            </a:r>
            <a:r>
              <a:rPr lang="en-US" sz="2200" dirty="0">
                <a:solidFill>
                  <a:srgbClr val="FF33CC"/>
                </a:solidFill>
              </a:rPr>
              <a:t>Beardsley</a:t>
            </a:r>
            <a:r>
              <a:rPr lang="en-US" sz="1800" dirty="0">
                <a:solidFill>
                  <a:srgbClr val="FF33CC"/>
                </a:solidFill>
              </a:rPr>
              <a:t> </a:t>
            </a:r>
            <a:r>
              <a:rPr lang="en-US" sz="1800" dirty="0" smtClean="0">
                <a:solidFill>
                  <a:srgbClr val="FF33CC"/>
                </a:solidFill>
              </a:rPr>
              <a:t>(1872–98)</a:t>
            </a:r>
            <a:br>
              <a:rPr lang="en-US" sz="1800" dirty="0" smtClean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Mrs. Patrick Campbell </a:t>
            </a:r>
            <a:r>
              <a:rPr lang="en-US" dirty="0" smtClean="0">
                <a:solidFill>
                  <a:srgbClr val="FF33CC"/>
                </a:solidFill>
              </a:rPr>
              <a:t>(1894)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98" y="182880"/>
            <a:ext cx="4934560" cy="7863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476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001000"/>
            <a:ext cx="4800600" cy="914400"/>
          </a:xfrm>
        </p:spPr>
        <p:txBody>
          <a:bodyPr/>
          <a:lstStyle/>
          <a:p>
            <a:pPr algn="ctr"/>
            <a:r>
              <a:rPr lang="en-US" i="1" dirty="0">
                <a:solidFill>
                  <a:srgbClr val="FF33CC"/>
                </a:solidFill>
              </a:rPr>
              <a:t>Punch</a:t>
            </a:r>
            <a:r>
              <a:rPr lang="en-US" dirty="0">
                <a:solidFill>
                  <a:srgbClr val="FF33CC"/>
                </a:solidFill>
              </a:rPr>
              <a:t> cartoon, Vol. 106</a:t>
            </a:r>
            <a:br>
              <a:rPr lang="en-US" dirty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2</a:t>
            </a:r>
            <a:r>
              <a:rPr lang="en-US" i="1" baseline="30000" dirty="0" smtClean="0">
                <a:solidFill>
                  <a:srgbClr val="FF33CC"/>
                </a:solidFill>
              </a:rPr>
              <a:t>nd</a:t>
            </a:r>
            <a:r>
              <a:rPr lang="en-US" i="1" dirty="0" smtClean="0">
                <a:solidFill>
                  <a:srgbClr val="FF33CC"/>
                </a:solidFill>
              </a:rPr>
              <a:t> Mrs. Tanqueray Played Out </a:t>
            </a:r>
            <a:r>
              <a:rPr lang="en-US" dirty="0" smtClean="0">
                <a:solidFill>
                  <a:srgbClr val="FF33CC"/>
                </a:solidFill>
              </a:rPr>
              <a:t>(1894)</a:t>
            </a:r>
            <a:endParaRPr lang="en-US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31" y="182880"/>
            <a:ext cx="4055494" cy="7863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096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7848601"/>
            <a:ext cx="4953000" cy="914400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33CC"/>
                </a:solidFill>
              </a:rPr>
              <a:t>Aubrey [Vincent] </a:t>
            </a:r>
            <a:r>
              <a:rPr lang="en-US" sz="2200" dirty="0">
                <a:solidFill>
                  <a:srgbClr val="FF33CC"/>
                </a:solidFill>
              </a:rPr>
              <a:t>Beardsley</a:t>
            </a:r>
            <a:r>
              <a:rPr lang="en-US" sz="1800" dirty="0">
                <a:solidFill>
                  <a:srgbClr val="FF33CC"/>
                </a:solidFill>
              </a:rPr>
              <a:t> </a:t>
            </a:r>
            <a:r>
              <a:rPr lang="en-US" sz="1800" dirty="0" smtClean="0">
                <a:solidFill>
                  <a:srgbClr val="FF33CC"/>
                </a:solidFill>
              </a:rPr>
              <a:t>(1872–98</a:t>
            </a:r>
            <a:r>
              <a:rPr lang="en-US" sz="1800" dirty="0">
                <a:solidFill>
                  <a:srgbClr val="FF33CC"/>
                </a:solidFill>
              </a:rPr>
              <a:t>)</a:t>
            </a:r>
            <a:br>
              <a:rPr lang="en-US" sz="1800" dirty="0">
                <a:solidFill>
                  <a:srgbClr val="FF33CC"/>
                </a:solidFill>
              </a:rPr>
            </a:br>
            <a:r>
              <a:rPr lang="en-US" i="1" dirty="0" smtClean="0">
                <a:solidFill>
                  <a:srgbClr val="FF33CC"/>
                </a:solidFill>
              </a:rPr>
              <a:t>Pierrot Tickling a Demimondaine</a:t>
            </a:r>
            <a:r>
              <a:rPr lang="en-US" dirty="0" smtClean="0">
                <a:solidFill>
                  <a:srgbClr val="FF33CC"/>
                </a:solidFill>
              </a:rPr>
              <a:t> (1894</a:t>
            </a:r>
            <a:r>
              <a:rPr lang="en-US" dirty="0">
                <a:solidFill>
                  <a:srgbClr val="FF33CC"/>
                </a:solidFill>
              </a:rPr>
              <a:t>)</a:t>
            </a:r>
            <a:endParaRPr lang="en-US" i="1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6508243" cy="6675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542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96201"/>
            <a:ext cx="6248400" cy="1219200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rgbClr val="FF33CC"/>
                </a:solidFill>
              </a:rPr>
              <a:t>Aubrey [Vincent] </a:t>
            </a:r>
            <a:r>
              <a:rPr lang="en-US" sz="2200" dirty="0">
                <a:solidFill>
                  <a:srgbClr val="FF33CC"/>
                </a:solidFill>
              </a:rPr>
              <a:t>Beardsley</a:t>
            </a:r>
            <a:r>
              <a:rPr lang="en-US" sz="1800" dirty="0">
                <a:solidFill>
                  <a:srgbClr val="FF33CC"/>
                </a:solidFill>
              </a:rPr>
              <a:t> </a:t>
            </a:r>
            <a:r>
              <a:rPr lang="en-US" sz="1800" dirty="0" smtClean="0">
                <a:solidFill>
                  <a:srgbClr val="FF33CC"/>
                </a:solidFill>
              </a:rPr>
              <a:t>(1872–98</a:t>
            </a:r>
            <a:r>
              <a:rPr lang="en-US" sz="1800" dirty="0">
                <a:solidFill>
                  <a:srgbClr val="FF33CC"/>
                </a:solidFill>
              </a:rPr>
              <a:t>)</a:t>
            </a:r>
            <a:br>
              <a:rPr lang="en-US" sz="1800" dirty="0">
                <a:solidFill>
                  <a:srgbClr val="FF33CC"/>
                </a:solidFill>
              </a:rPr>
            </a:br>
            <a:r>
              <a:rPr lang="en-US" dirty="0" smtClean="0">
                <a:solidFill>
                  <a:srgbClr val="FF33CC"/>
                </a:solidFill>
              </a:rPr>
              <a:t>Drawing for full-page grotesque on p. 171 in </a:t>
            </a:r>
            <a:r>
              <a:rPr lang="en-US" i="1" dirty="0" smtClean="0">
                <a:solidFill>
                  <a:srgbClr val="FF33CC"/>
                </a:solidFill>
              </a:rPr>
              <a:t>Bon-Mots</a:t>
            </a:r>
            <a:r>
              <a:rPr lang="en-US" dirty="0" smtClean="0">
                <a:solidFill>
                  <a:srgbClr val="FF33CC"/>
                </a:solidFill>
              </a:rPr>
              <a:t> </a:t>
            </a:r>
            <a:r>
              <a:rPr lang="en-US" dirty="0">
                <a:solidFill>
                  <a:srgbClr val="FF33CC"/>
                </a:solidFill>
              </a:rPr>
              <a:t>of Samuel Foote </a:t>
            </a:r>
            <a:r>
              <a:rPr lang="en-US" dirty="0" smtClean="0">
                <a:solidFill>
                  <a:srgbClr val="FF33CC"/>
                </a:solidFill>
              </a:rPr>
              <a:t>and Theodore Hook (1894</a:t>
            </a:r>
            <a:r>
              <a:rPr lang="en-US" dirty="0">
                <a:solidFill>
                  <a:srgbClr val="FF33CC"/>
                </a:solidFill>
              </a:rPr>
              <a:t>)</a:t>
            </a:r>
            <a:endParaRPr lang="en-US" i="1" dirty="0">
              <a:solidFill>
                <a:srgbClr val="FF33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737" y="274320"/>
            <a:ext cx="3462527" cy="731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5633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135</Words>
  <Application>Microsoft Office PowerPoint</Application>
  <PresentationFormat>On-screen Show (4:3)</PresentationFormat>
  <Paragraphs>21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Beardsley Caricatures and Pictures, and Punch Cartoons, Part 2   Chris Snodgrass @ 2014</vt:lpstr>
      <vt:lpstr>Punch cartoon, Vol. 106 “SheNotes” [referencing Egerton]</vt:lpstr>
      <vt:lpstr>Aubrey [Vincent] Beardsley (1872–98) Poster for A Comedy of Sighs (1894)</vt:lpstr>
      <vt:lpstr>Punch cartoon, Vol. 106 “Ars Postera”</vt:lpstr>
      <vt:lpstr>Aubrey [Vincent] Beardsley (1872–98) Vignette for p. 44 in Bon-Mots of Samuel Foote and Theodore Hook (1894)</vt:lpstr>
      <vt:lpstr>Aubrey [Vincent] Beardsley (1872–98) Mrs. Patrick Campbell (1894)</vt:lpstr>
      <vt:lpstr>Punch cartoon, Vol. 106 2nd Mrs. Tanqueray Played Out (1894)</vt:lpstr>
      <vt:lpstr>Aubrey [Vincent] Beardsley (1872–98) Pierrot Tickling a Demimondaine (1894)</vt:lpstr>
      <vt:lpstr>Aubrey [Vincent] Beardsley (1872–98) Drawing for full-page grotesque on p. 171 in Bon-Mots of Samuel Foote and Theodore Hook (1894)</vt:lpstr>
      <vt:lpstr>Aubrey [Vincent] Beardsley (1872–98) Design for a Poster Advertising  The Spinster’s Scrip (1894)</vt:lpstr>
      <vt:lpstr>Punch cartoon, Vol. 107, p. 47 “Quid Est Pictura? — Veritas Falsa” (1894)</vt:lpstr>
      <vt:lpstr>Aubrey [Vincent] Beardsley (1872–98) Portrait of Himself (1894)</vt:lpstr>
      <vt:lpstr>Punch cartoon, Vol. 107, p. 205 “Ars Presumptera” (1894)</vt:lpstr>
      <vt:lpstr>Aubrey [Vincent] Beardsley (1872–98) Frontispiece of Juvenal (1895)</vt:lpstr>
      <vt:lpstr>Punch cartoon, Vol. 108 “Beardsley Pulling Carriage”</vt:lpstr>
      <vt:lpstr>Punch cartoon, Vol. 108 “Published at the Bodily Head” (1895)</vt:lpstr>
      <vt:lpstr>Punch cartoon, Vol. 108 “Le Yellow Book” (1895)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Permission to this presentation is  currently restricted. This presentation can  be opened by Microsoft Office 11 Beta  or a viewer. For more information,  go to http://office.microsoft.com/viewer.</dc:title>
  <dc:creator/>
  <cp:lastModifiedBy/>
  <cp:revision>81</cp:revision>
  <dcterms:created xsi:type="dcterms:W3CDTF">2004-11-02T00:56:25Z</dcterms:created>
  <dcterms:modified xsi:type="dcterms:W3CDTF">2015-05-02T20:07:24Z</dcterms:modified>
</cp:coreProperties>
</file>