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7" r:id="rId3"/>
    <p:sldId id="257" r:id="rId4"/>
    <p:sldId id="284" r:id="rId5"/>
    <p:sldId id="289" r:id="rId6"/>
    <p:sldId id="286" r:id="rId7"/>
    <p:sldId id="288" r:id="rId8"/>
    <p:sldId id="287" r:id="rId9"/>
    <p:sldId id="290" r:id="rId10"/>
    <p:sldId id="318" r:id="rId11"/>
    <p:sldId id="313" r:id="rId12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33CC"/>
    <a:srgbClr val="FF9900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94665" autoAdjust="0"/>
  </p:normalViewPr>
  <p:slideViewPr>
    <p:cSldViewPr>
      <p:cViewPr varScale="1">
        <p:scale>
          <a:sx n="56" d="100"/>
          <a:sy n="56" d="100"/>
        </p:scale>
        <p:origin x="-246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6E415A-0719-4452-BE07-ADA1FF753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A43D62-E32F-4B92-97EB-62B362FA0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43D62-E32F-4B92-97EB-62B362FA0C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84058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949C-5A7B-4C73-83AD-6A5316E9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876B-10B4-4535-9EF4-F17F5748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63" y="366206"/>
            <a:ext cx="1543051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4" y="366206"/>
            <a:ext cx="4514851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4F92-86D1-4828-9254-134E9CE9A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BF78-6B03-47A4-BFF8-D0953F659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2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31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6F53-5805-409F-9825-A79EE1EF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15" y="2133622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64" y="2133622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55AB-1824-442E-A9C2-ED16617B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8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8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9C4D-4507-47AE-9C2F-975D715D2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A0C4-6F04-42CA-9EE8-2B8C9EE00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CC4B5-81AF-4CDB-AC02-6BDCE912E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8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1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01" y="36408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15" y="191348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42011-7E5B-436B-BD3F-9E8FFD104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CE57-4C06-4457-834A-6013C7898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13"/>
            <a:ext cx="617220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FA8469-0D11-4201-BF8C-9C2C769B1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file:///\\ad.ufl.edu\clas\web\users\snod\19thCenturyPainting.ENL6256.Week12.S11\BeardsleyPunchLandscape.ENL6256.S11.pptx#-1,2,Punch cartoon, Vol. 108, p. 282 &#8220;The New Woman&#8221;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76300"/>
            <a:ext cx="5829300" cy="7391400"/>
          </a:xfrm>
          <a:noFill/>
        </p:spPr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Beardsley Caricatures and Pictures, and </a:t>
            </a:r>
            <a:r>
              <a:rPr lang="en-US" sz="6600" b="1" i="1" dirty="0" smtClean="0">
                <a:solidFill>
                  <a:schemeClr val="bg1"/>
                </a:solidFill>
              </a:rPr>
              <a:t>Punch </a:t>
            </a:r>
            <a:r>
              <a:rPr lang="en-US" sz="6600" b="1" i="1" dirty="0" smtClean="0">
                <a:solidFill>
                  <a:schemeClr val="bg1"/>
                </a:solidFill>
              </a:rPr>
              <a:t>Cartoons, Part 3</a:t>
            </a:r>
            <a:r>
              <a:rPr lang="en-US" sz="6600" b="1" i="1" dirty="0" smtClean="0">
                <a:solidFill>
                  <a:schemeClr val="bg1"/>
                </a:solidFill>
              </a:rPr>
              <a:t/>
            </a:r>
            <a:br>
              <a:rPr lang="en-US" sz="6600" b="1" i="1" dirty="0" smtClean="0">
                <a:solidFill>
                  <a:schemeClr val="bg1"/>
                </a:solidFill>
              </a:rPr>
            </a:br>
            <a:r>
              <a:rPr lang="en-US" sz="1800" b="1" i="1" dirty="0" smtClean="0">
                <a:solidFill>
                  <a:schemeClr val="bg1"/>
                </a:solidFill>
              </a:rPr>
              <a:t/>
            </a:r>
            <a:br>
              <a:rPr lang="en-US" sz="1800" b="1" i="1" dirty="0" smtClean="0">
                <a:solidFill>
                  <a:schemeClr val="bg1"/>
                </a:solidFill>
              </a:rPr>
            </a:br>
            <a:r>
              <a:rPr lang="en-US" sz="1800" b="1" i="1" dirty="0" smtClean="0">
                <a:solidFill>
                  <a:schemeClr val="bg1"/>
                </a:solidFill>
              </a:rPr>
              <a:t/>
            </a:r>
            <a:br>
              <a:rPr lang="en-US" sz="1800" b="1" i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Chris Snodgrass @ 2014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8229600"/>
            <a:ext cx="63246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106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“An Appropriate Illustration, by Danby  </a:t>
            </a:r>
            <a:r>
              <a:rPr lang="en-US" dirty="0" err="1" smtClean="0">
                <a:solidFill>
                  <a:srgbClr val="FF33CC"/>
                </a:solidFill>
              </a:rPr>
              <a:t>Weirdsley</a:t>
            </a:r>
            <a:r>
              <a:rPr lang="en-US" dirty="0" smtClean="0">
                <a:solidFill>
                  <a:srgbClr val="FF33CC"/>
                </a:solidFill>
              </a:rPr>
              <a:t>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51" y="228600"/>
            <a:ext cx="4795897" cy="7955280"/>
          </a:xfrm>
        </p:spPr>
      </p:pic>
    </p:spTree>
    <p:extLst>
      <p:ext uri="{BB962C8B-B14F-4D97-AF65-F5344CB8AC3E}">
        <p14:creationId xmlns:p14="http://schemas.microsoft.com/office/powerpoint/2010/main" val="3477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8229600"/>
            <a:ext cx="314325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108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“Sylvia Scarlet”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2&amp;slidetitle=Punch cartoon, Vol. 108, p. 282 “The New Woman”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4" y="228600"/>
            <a:ext cx="4720132" cy="7955280"/>
          </a:xfrm>
        </p:spPr>
      </p:pic>
    </p:spTree>
    <p:extLst>
      <p:ext uri="{BB962C8B-B14F-4D97-AF65-F5344CB8AC3E}">
        <p14:creationId xmlns:p14="http://schemas.microsoft.com/office/powerpoint/2010/main" val="115726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1"/>
            <a:ext cx="6019800" cy="9144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(1872–98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How King Arthur Saw the Questing Beast </a:t>
            </a:r>
            <a:r>
              <a:rPr lang="en-US" dirty="0" smtClean="0">
                <a:solidFill>
                  <a:srgbClr val="FF33CC"/>
                </a:solidFill>
              </a:rPr>
              <a:t>(1893)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5675070" cy="786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9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8305800"/>
            <a:ext cx="40386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Caricature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“Beardsley Admiring Himself”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6" y="228600"/>
            <a:ext cx="3849328" cy="7955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05800"/>
            <a:ext cx="3200400" cy="685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33CC"/>
                </a:solidFill>
              </a:rPr>
              <a:t>Caricature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“One and Only Aubrey”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" y="228600"/>
            <a:ext cx="5562066" cy="795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1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00"/>
            <a:ext cx="6477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33CC"/>
                </a:solidFill>
              </a:rPr>
              <a:t>Aubrey [Vincent] </a:t>
            </a:r>
            <a:r>
              <a:rPr lang="en-US" sz="2400" dirty="0">
                <a:solidFill>
                  <a:srgbClr val="FF33CC"/>
                </a:solidFill>
              </a:rPr>
              <a:t>Beardsley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33CC"/>
                </a:solidFill>
              </a:rPr>
              <a:t>(1872 –98</a:t>
            </a:r>
            <a:r>
              <a:rPr lang="en-US" dirty="0">
                <a:solidFill>
                  <a:srgbClr val="FF33CC"/>
                </a:solidFill>
              </a:rPr>
              <a:t>)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sz="2200" dirty="0" smtClean="0">
                <a:solidFill>
                  <a:srgbClr val="FF33CC"/>
                </a:solidFill>
              </a:rPr>
              <a:t>Vignette intended for the </a:t>
            </a:r>
            <a:r>
              <a:rPr lang="en-US" sz="2200" i="1" dirty="0" smtClean="0">
                <a:solidFill>
                  <a:srgbClr val="FF33CC"/>
                </a:solidFill>
              </a:rPr>
              <a:t>Bon-Mots</a:t>
            </a:r>
            <a:r>
              <a:rPr lang="en-US" sz="2200" dirty="0" smtClean="0">
                <a:solidFill>
                  <a:srgbClr val="FF33CC"/>
                </a:solidFill>
              </a:rPr>
              <a:t> series (1893–94)</a:t>
            </a:r>
            <a:r>
              <a:rPr lang="en-US" sz="2200" dirty="0">
                <a:solidFill>
                  <a:srgbClr val="FF33CC"/>
                </a:solidFill>
              </a:rPr>
              <a:t/>
            </a:r>
            <a:br>
              <a:rPr lang="en-US" sz="2200" dirty="0">
                <a:solidFill>
                  <a:srgbClr val="FF33CC"/>
                </a:solidFill>
              </a:rPr>
            </a:br>
            <a:r>
              <a:rPr lang="en-US" sz="2200" dirty="0">
                <a:solidFill>
                  <a:srgbClr val="FF33CC"/>
                </a:solidFill>
              </a:rPr>
              <a:t>[Reputed Caricature of </a:t>
            </a:r>
            <a:r>
              <a:rPr lang="en-US" sz="2200" dirty="0" smtClean="0">
                <a:solidFill>
                  <a:srgbClr val="FF33CC"/>
                </a:solidFill>
              </a:rPr>
              <a:t>Max </a:t>
            </a:r>
            <a:r>
              <a:rPr lang="en-US" sz="2200" dirty="0">
                <a:solidFill>
                  <a:srgbClr val="FF33CC"/>
                </a:solidFill>
              </a:rPr>
              <a:t>Beerbohm</a:t>
            </a:r>
            <a:r>
              <a:rPr lang="en-US" sz="2200" dirty="0" smtClean="0">
                <a:solidFill>
                  <a:srgbClr val="FF33CC"/>
                </a:solidFill>
              </a:rPr>
              <a:t>]</a:t>
            </a:r>
            <a:endParaRPr lang="en-US" sz="2200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0" y="228600"/>
            <a:ext cx="5564801" cy="73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77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01000"/>
            <a:ext cx="6248400" cy="8382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FF33CC"/>
                </a:solidFill>
              </a:rPr>
              <a:t>[Henry Maximilian] </a:t>
            </a:r>
            <a:r>
              <a:rPr lang="en-US" sz="1800" dirty="0">
                <a:solidFill>
                  <a:srgbClr val="FF33CC"/>
                </a:solidFill>
              </a:rPr>
              <a:t>"Max" </a:t>
            </a:r>
            <a:r>
              <a:rPr lang="en-US" sz="2200" dirty="0">
                <a:solidFill>
                  <a:srgbClr val="FF33CC"/>
                </a:solidFill>
              </a:rPr>
              <a:t>Beerbohm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(1872–1956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Caricature “</a:t>
            </a:r>
            <a:r>
              <a:rPr lang="en-US" dirty="0">
                <a:solidFill>
                  <a:srgbClr val="FF33CC"/>
                </a:solidFill>
              </a:rPr>
              <a:t>Aubrey </a:t>
            </a:r>
            <a:r>
              <a:rPr lang="en-US" dirty="0" smtClean="0">
                <a:solidFill>
                  <a:srgbClr val="FF33CC"/>
                </a:solidFill>
              </a:rPr>
              <a:t>Beardsley”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" y="182880"/>
            <a:ext cx="6269744" cy="777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2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0"/>
            <a:ext cx="5943600" cy="8382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FF33CC"/>
                </a:solidFill>
              </a:rPr>
              <a:t>[Henry Maximilian] "Max" </a:t>
            </a:r>
            <a:r>
              <a:rPr lang="en-US" sz="2200" dirty="0" smtClean="0">
                <a:solidFill>
                  <a:srgbClr val="FF33CC"/>
                </a:solidFill>
              </a:rPr>
              <a:t>Beerbohm</a:t>
            </a:r>
            <a:r>
              <a:rPr lang="en-US" sz="1800" dirty="0" smtClean="0">
                <a:solidFill>
                  <a:srgbClr val="FF33CC"/>
                </a:solidFill>
              </a:rPr>
              <a:t> (1872–1956)</a:t>
            </a:r>
            <a:br>
              <a:rPr lang="en-US" sz="1800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Caricature 2 “Aubrey Beardsley”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4" y="182880"/>
            <a:ext cx="4585352" cy="777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6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391400"/>
            <a:ext cx="6019800" cy="15240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 –98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Grotesque with half-title on p. 15 of </a:t>
            </a:r>
            <a:r>
              <a:rPr lang="en-US" i="1" dirty="0" smtClean="0">
                <a:solidFill>
                  <a:srgbClr val="FF33CC"/>
                </a:solidFill>
              </a:rPr>
              <a:t>Bon-Mots</a:t>
            </a:r>
            <a:r>
              <a:rPr lang="en-US" dirty="0" smtClean="0">
                <a:solidFill>
                  <a:srgbClr val="FF33CC"/>
                </a:solidFill>
              </a:rPr>
              <a:t> of Samuel Foote and Theodore Hook (1894) [</a:t>
            </a:r>
            <a:r>
              <a:rPr lang="en-US" dirty="0">
                <a:solidFill>
                  <a:srgbClr val="FF33CC"/>
                </a:solidFill>
              </a:rPr>
              <a:t>Reputed Caricature of Max Beerbohm]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3" y="228600"/>
            <a:ext cx="4924694" cy="7132320"/>
          </a:xfrm>
        </p:spPr>
      </p:pic>
    </p:spTree>
    <p:extLst>
      <p:ext uri="{BB962C8B-B14F-4D97-AF65-F5344CB8AC3E}">
        <p14:creationId xmlns:p14="http://schemas.microsoft.com/office/powerpoint/2010/main" val="23444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001000"/>
            <a:ext cx="5791200" cy="838200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rgbClr val="FF33CC"/>
                </a:solidFill>
              </a:rPr>
              <a:t>[Henry Maximilian] </a:t>
            </a:r>
            <a:r>
              <a:rPr lang="en-US" sz="1800" dirty="0">
                <a:solidFill>
                  <a:srgbClr val="FF33CC"/>
                </a:solidFill>
              </a:rPr>
              <a:t>"Max" </a:t>
            </a:r>
            <a:r>
              <a:rPr lang="en-US" sz="2200" dirty="0">
                <a:solidFill>
                  <a:srgbClr val="FF33CC"/>
                </a:solidFill>
              </a:rPr>
              <a:t>Beerbohm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(1872–1956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Caricature “</a:t>
            </a:r>
            <a:r>
              <a:rPr lang="en-US" dirty="0">
                <a:solidFill>
                  <a:srgbClr val="FF33CC"/>
                </a:solidFill>
              </a:rPr>
              <a:t>Aubrey </a:t>
            </a:r>
            <a:r>
              <a:rPr lang="en-US" dirty="0" smtClean="0">
                <a:solidFill>
                  <a:srgbClr val="FF33CC"/>
                </a:solidFill>
              </a:rPr>
              <a:t>Bear-</a:t>
            </a:r>
            <a:r>
              <a:rPr lang="en-US" dirty="0" err="1" smtClean="0">
                <a:solidFill>
                  <a:srgbClr val="FF33CC"/>
                </a:solidFill>
              </a:rPr>
              <a:t>dsley</a:t>
            </a:r>
            <a:r>
              <a:rPr lang="en-US" dirty="0" smtClean="0">
                <a:solidFill>
                  <a:srgbClr val="FF33CC"/>
                </a:solidFill>
              </a:rPr>
              <a:t>”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4" y="182880"/>
            <a:ext cx="4742993" cy="768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8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87</Words>
  <Application>Microsoft Office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Beardsley Caricatures and Pictures, and Punch Cartoons, Part 3   Chris Snodgrass @ 2014</vt:lpstr>
      <vt:lpstr>Aubrey [Vincent] Beardsley (1872–98) How King Arthur Saw the Questing Beast (1893)</vt:lpstr>
      <vt:lpstr>Caricature “Beardsley Admiring Himself”</vt:lpstr>
      <vt:lpstr>Caricature “One and Only Aubrey”</vt:lpstr>
      <vt:lpstr>Aubrey [Vincent] Beardsley (1872 –98) Vignette intended for the Bon-Mots series (1893–94) [Reputed Caricature of Max Beerbohm]</vt:lpstr>
      <vt:lpstr>[Henry Maximilian] "Max" Beerbohm (1872–1956) Caricature “Aubrey Beardsley”</vt:lpstr>
      <vt:lpstr>[Henry Maximilian] "Max" Beerbohm (1872–1956) Caricature 2 “Aubrey Beardsley”</vt:lpstr>
      <vt:lpstr>Aubrey [Vincent] Beardsley (1872 –98) Grotesque with half-title on p. 15 of Bon-Mots of Samuel Foote and Theodore Hook (1894) [Reputed Caricature of Max Beerbohm]</vt:lpstr>
      <vt:lpstr>[Henry Maximilian] "Max" Beerbohm (1872–1956) Caricature “Aubrey Bear-dsley”</vt:lpstr>
      <vt:lpstr>Punch cartoon, Vol. 106 “An Appropriate Illustration, by Danby  Weirdsley”</vt:lpstr>
      <vt:lpstr>Punch cartoon, Vol. 108 “Sylvia Scarlet”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2013-10-26T23:19:56Z</dcterms:modified>
</cp:coreProperties>
</file>