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09" r:id="rId2"/>
    <p:sldId id="340" r:id="rId3"/>
    <p:sldId id="341" r:id="rId4"/>
    <p:sldId id="342" r:id="rId5"/>
    <p:sldId id="339" r:id="rId6"/>
    <p:sldId id="330" r:id="rId7"/>
    <p:sldId id="333" r:id="rId8"/>
    <p:sldId id="343" r:id="rId9"/>
    <p:sldId id="337" r:id="rId10"/>
    <p:sldId id="310" r:id="rId11"/>
  </p:sldIdLst>
  <p:sldSz cx="6858000" cy="9144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4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D3D3D3"/>
    <a:srgbClr val="FAF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2" autoAdjust="0"/>
  </p:normalViewPr>
  <p:slideViewPr>
    <p:cSldViewPr>
      <p:cViewPr>
        <p:scale>
          <a:sx n="61" d="100"/>
          <a:sy n="61" d="100"/>
        </p:scale>
        <p:origin x="-552" y="-1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96E415A-0719-4452-BE07-ADA1FF753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72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4A43D62-E32F-4B92-97EB-62B362FA0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95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1" y="2840580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B783D-E632-484E-B8CE-CD6DC69DB60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3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A1DC8-199A-430F-A2CF-475F1849F73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8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7" y="366198"/>
            <a:ext cx="1543051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8" y="366198"/>
            <a:ext cx="4514851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EF439-687E-4513-8A15-3DD6705682C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A0B25-6B9C-4A4F-8027-0387D0DB412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6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30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B98EC-022D-49BF-ACCF-FEFFA3B7658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7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9" y="2133614"/>
            <a:ext cx="3028951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8" y="2133614"/>
            <a:ext cx="3028951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99238-05C3-4B9D-B9DB-25EBF4BFBC6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7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7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6D952-7489-4B67-8196-95EC710398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0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A9476-22E5-4694-AED7-A47256FD717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8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778C3-7453-4E5C-853A-087B7AC671B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0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9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5" y="36407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9" y="191347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A2F85-1DEF-42B6-A184-5121AA0A574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86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5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6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ADD53-14A2-40C0-83CA-B5CAB43CF76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3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14"/>
            <a:ext cx="6172200" cy="603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967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1" y="8326967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967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EE441B-4266-4E95-8D70-5A8531000A1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692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file:///C:\Users\Chris%20Snodgrass\Documents\Teaching\Graduate%20Program\Painting%20Slides\19thCenturyLVA&amp;SPENL6256.Homosexual.Spring14\19thCenturyLVA&amp;SPENL6256HomosexualLandscape.Spring2014%20%5bAutosaved%5d.pptx#-1,4,Simeon SOLOMON (1840&#8211;1905) Sappho and Erinna at Mytelene (1864)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file:///C:\Users\Chris%20Snodgrass\Documents\Teaching\Graduate%20Program\Painting%20Slides\19thCenturyLVA&amp;SPENL6256.Homosexual.Spring14\19thCenturyLVA&amp;SPENL6256HomosexualLandscape.Spring2014%20%5bAutosaved%5d.pptx#-1,5,Simeon SOLOMON (1840&#8211;1905) Sleepers, and the One that Watches (1870)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14400"/>
            <a:ext cx="6248400" cy="723900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19</a:t>
            </a:r>
            <a:r>
              <a:rPr lang="en-US" sz="66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6600" b="1" dirty="0" smtClean="0">
                <a:solidFill>
                  <a:srgbClr val="FF0000"/>
                </a:solidFill>
              </a:rPr>
              <a:t>-century Paintings: </a:t>
            </a:r>
            <a:r>
              <a:rPr lang="en-US" sz="6600" b="1" dirty="0" smtClean="0">
                <a:solidFill>
                  <a:srgbClr val="FF0000"/>
                </a:solidFill>
              </a:rPr>
              <a:t>Homosexuality</a:t>
            </a:r>
            <a:r>
              <a:rPr lang="en-US" sz="6600" b="1" dirty="0" smtClean="0">
                <a:solidFill>
                  <a:srgbClr val="FF0000"/>
                </a:solidFill>
              </a:rPr>
              <a:t/>
            </a:r>
            <a:br>
              <a:rPr lang="en-US" sz="6600" b="1" dirty="0" smtClean="0">
                <a:solidFill>
                  <a:srgbClr val="FF0000"/>
                </a:solidFill>
              </a:rPr>
            </a:br>
            <a:r>
              <a:rPr lang="en-US" sz="1800" b="1" dirty="0">
                <a:solidFill>
                  <a:srgbClr val="FF0000"/>
                </a:solidFill>
              </a:rPr>
              <a:t/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Chris Snodgrass @ 2014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3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153400"/>
            <a:ext cx="6248400" cy="685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Carlos SCHWABE (1866–1926)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Les </a:t>
            </a:r>
            <a:r>
              <a:rPr lang="en-US" i="1" dirty="0" err="1" smtClean="0">
                <a:solidFill>
                  <a:srgbClr val="FF33CC"/>
                </a:solidFill>
              </a:rPr>
              <a:t>noces</a:t>
            </a:r>
            <a:r>
              <a:rPr lang="en-US" i="1" dirty="0" smtClean="0">
                <a:solidFill>
                  <a:srgbClr val="FF33CC"/>
                </a:solidFill>
              </a:rPr>
              <a:t> du </a:t>
            </a:r>
            <a:r>
              <a:rPr lang="en-US" i="1" dirty="0" err="1" smtClean="0">
                <a:solidFill>
                  <a:srgbClr val="FF33CC"/>
                </a:solidFill>
              </a:rPr>
              <a:t>poete</a:t>
            </a:r>
            <a:r>
              <a:rPr lang="en-US" i="1" dirty="0" smtClean="0">
                <a:solidFill>
                  <a:srgbClr val="FF33CC"/>
                </a:solidFill>
              </a:rPr>
              <a:t> avec la muse </a:t>
            </a:r>
            <a:r>
              <a:rPr lang="en-US" i="1" dirty="0" err="1" smtClean="0">
                <a:solidFill>
                  <a:srgbClr val="FF33CC"/>
                </a:solidFill>
              </a:rPr>
              <a:t>ou</a:t>
            </a:r>
            <a:r>
              <a:rPr lang="en-US" i="1" dirty="0" smtClean="0">
                <a:solidFill>
                  <a:srgbClr val="FF33CC"/>
                </a:solidFill>
              </a:rPr>
              <a:t> </a:t>
            </a:r>
            <a:r>
              <a:rPr lang="en-US" i="1" dirty="0" err="1" smtClean="0">
                <a:solidFill>
                  <a:srgbClr val="FF33CC"/>
                </a:solidFill>
              </a:rPr>
              <a:t>l’ideal</a:t>
            </a:r>
            <a:r>
              <a:rPr lang="en-US" i="1" dirty="0" smtClean="0">
                <a:solidFill>
                  <a:srgbClr val="FF33CC"/>
                </a:solidFill>
              </a:rPr>
              <a:t> </a:t>
            </a:r>
            <a:r>
              <a:rPr lang="en-US" dirty="0" smtClean="0">
                <a:solidFill>
                  <a:srgbClr val="FF33CC"/>
                </a:solidFill>
              </a:rPr>
              <a:t>(1902) 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"/>
            <a:ext cx="4274820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309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26400"/>
            <a:ext cx="58674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DOURIS</a:t>
            </a:r>
            <a:r>
              <a:rPr lang="en-US" b="0" dirty="0" smtClean="0">
                <a:solidFill>
                  <a:srgbClr val="FF33CC"/>
                </a:solidFill>
              </a:rPr>
              <a:t> [</a:t>
            </a:r>
            <a:r>
              <a:rPr lang="en-US" b="0" dirty="0">
                <a:solidFill>
                  <a:srgbClr val="FF33CC"/>
                </a:solidFill>
              </a:rPr>
              <a:t>Greek Vase  Painter] (c. 500–460 BCE)</a:t>
            </a:r>
            <a:br>
              <a:rPr lang="en-US" b="0" dirty="0">
                <a:solidFill>
                  <a:srgbClr val="FF33CC"/>
                </a:solidFill>
              </a:rPr>
            </a:br>
            <a:r>
              <a:rPr lang="en-US" b="0" dirty="0" smtClean="0">
                <a:solidFill>
                  <a:srgbClr val="FF33CC"/>
                </a:solidFill>
              </a:rPr>
              <a:t>Male Tumbling Athletes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6193109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493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26400"/>
            <a:ext cx="5943600" cy="889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DOURIS</a:t>
            </a:r>
            <a:r>
              <a:rPr lang="en-US" b="0" dirty="0" smtClean="0">
                <a:solidFill>
                  <a:srgbClr val="FF33CC"/>
                </a:solidFill>
              </a:rPr>
              <a:t> </a:t>
            </a:r>
            <a:r>
              <a:rPr lang="en-US" b="0" dirty="0">
                <a:solidFill>
                  <a:srgbClr val="FF33CC"/>
                </a:solidFill>
              </a:rPr>
              <a:t>[Greek Vase  Painter] (c. 500–460 BCE)</a:t>
            </a:r>
            <a:br>
              <a:rPr lang="en-US" b="0" dirty="0">
                <a:solidFill>
                  <a:srgbClr val="FF33CC"/>
                </a:solidFill>
              </a:rPr>
            </a:br>
            <a:r>
              <a:rPr lang="en-US" b="0" dirty="0" smtClean="0">
                <a:solidFill>
                  <a:srgbClr val="FF33CC"/>
                </a:solidFill>
              </a:rPr>
              <a:t>Reveling Satyrs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390641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760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026400"/>
            <a:ext cx="5867400" cy="889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DOURIS </a:t>
            </a:r>
            <a:r>
              <a:rPr lang="en-US" b="0" dirty="0" smtClean="0">
                <a:solidFill>
                  <a:srgbClr val="FF33CC"/>
                </a:solidFill>
              </a:rPr>
              <a:t>[Greek </a:t>
            </a:r>
            <a:r>
              <a:rPr lang="en-US" b="0" dirty="0">
                <a:solidFill>
                  <a:srgbClr val="FF33CC"/>
                </a:solidFill>
              </a:rPr>
              <a:t>Vase  Painter] (c. 500–460 BCE)</a:t>
            </a:r>
            <a:br>
              <a:rPr lang="en-US" b="0" dirty="0">
                <a:solidFill>
                  <a:srgbClr val="FF33CC"/>
                </a:solidFill>
              </a:rPr>
            </a:br>
            <a:r>
              <a:rPr lang="en-US" b="0" dirty="0" smtClean="0">
                <a:solidFill>
                  <a:srgbClr val="FF33CC"/>
                </a:solidFill>
              </a:rPr>
              <a:t>Reveling Satyrs 2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418244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46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2400"/>
            <a:ext cx="58674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DOURIS</a:t>
            </a:r>
            <a:r>
              <a:rPr lang="en-US" b="0" dirty="0" smtClean="0">
                <a:solidFill>
                  <a:srgbClr val="FF33CC"/>
                </a:solidFill>
              </a:rPr>
              <a:t> [</a:t>
            </a:r>
            <a:r>
              <a:rPr lang="en-US" b="0" dirty="0">
                <a:solidFill>
                  <a:srgbClr val="FF33CC"/>
                </a:solidFill>
              </a:rPr>
              <a:t>Greek Vase  Painter] (c. 500–460 BCE)</a:t>
            </a:r>
            <a:br>
              <a:rPr lang="en-US" b="0" dirty="0">
                <a:solidFill>
                  <a:srgbClr val="FF33CC"/>
                </a:solidFill>
              </a:rPr>
            </a:br>
            <a:r>
              <a:rPr lang="en-US" b="0" dirty="0" smtClean="0">
                <a:solidFill>
                  <a:srgbClr val="FF33CC"/>
                </a:solidFill>
              </a:rPr>
              <a:t>Reveling Satyrs/Balancing Act, </a:t>
            </a:r>
            <a:r>
              <a:rPr lang="en-US" b="0" dirty="0" smtClean="0">
                <a:solidFill>
                  <a:srgbClr val="FF33CC"/>
                </a:solidFill>
              </a:rPr>
              <a:t>Detail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>
            <a:hlinkClick r:id="rId2" action="ppaction://hlinkpres?slideindex=4&amp;slidetitle=Simeon SOLOMON (1840–1905) Sappho and Erinna at Mytelene (1864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648967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571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8077201"/>
            <a:ext cx="4419600" cy="76199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Simeon </a:t>
            </a:r>
            <a:r>
              <a:rPr lang="en-US" dirty="0" smtClean="0">
                <a:solidFill>
                  <a:srgbClr val="FF33CC"/>
                </a:solidFill>
              </a:rPr>
              <a:t>SOLOMON (</a:t>
            </a:r>
            <a:r>
              <a:rPr lang="en-US" dirty="0">
                <a:solidFill>
                  <a:srgbClr val="FF33CC"/>
                </a:solidFill>
              </a:rPr>
              <a:t>1840–1905)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Bacchus</a:t>
            </a:r>
            <a:r>
              <a:rPr lang="en-US" dirty="0" smtClean="0">
                <a:solidFill>
                  <a:srgbClr val="FF33CC"/>
                </a:solidFill>
              </a:rPr>
              <a:t> </a:t>
            </a:r>
            <a:r>
              <a:rPr lang="en-US" dirty="0">
                <a:solidFill>
                  <a:srgbClr val="FF33CC"/>
                </a:solidFill>
              </a:rPr>
              <a:t>(</a:t>
            </a:r>
            <a:r>
              <a:rPr lang="en-US" dirty="0" smtClean="0">
                <a:solidFill>
                  <a:srgbClr val="FF33CC"/>
                </a:solidFill>
              </a:rPr>
              <a:t>1867)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>
            <a:hlinkClick r:id="rId2" action="ppaction://hlinkpres?slideindex=5&amp;slidetitle=Simeon SOLOMON (1840–1905) Sleepers, and the One that Watches (1870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419987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11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1"/>
            <a:ext cx="5638800" cy="75565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 Pierre-</a:t>
            </a:r>
            <a:r>
              <a:rPr lang="en-US" dirty="0" err="1" smtClean="0">
                <a:solidFill>
                  <a:srgbClr val="FF33CC"/>
                </a:solidFill>
              </a:rPr>
              <a:t>Auguste</a:t>
            </a:r>
            <a:r>
              <a:rPr lang="en-US" dirty="0" smtClean="0">
                <a:solidFill>
                  <a:srgbClr val="FF33CC"/>
                </a:solidFill>
              </a:rPr>
              <a:t> RENOIR (1841–1919)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Young Boy with a Cat </a:t>
            </a:r>
            <a:r>
              <a:rPr lang="en-US" dirty="0" smtClean="0">
                <a:solidFill>
                  <a:srgbClr val="FF33CC"/>
                </a:solidFill>
              </a:rPr>
              <a:t>(1868–69)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4178013" cy="7955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84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29601"/>
            <a:ext cx="5334000" cy="75565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Fredric </a:t>
            </a:r>
            <a:r>
              <a:rPr lang="en-US" dirty="0" smtClean="0">
                <a:solidFill>
                  <a:srgbClr val="FF33CC"/>
                </a:solidFill>
              </a:rPr>
              <a:t>LEIGHTON (1830–96)</a:t>
            </a:r>
            <a:r>
              <a:rPr lang="en-US" dirty="0">
                <a:solidFill>
                  <a:srgbClr val="FF33CC"/>
                </a:solidFill>
              </a:rPr>
              <a:t/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i="1" dirty="0">
                <a:solidFill>
                  <a:srgbClr val="FF33CC"/>
                </a:solidFill>
              </a:rPr>
              <a:t>Athlete Struggling with a Python</a:t>
            </a:r>
            <a:r>
              <a:rPr lang="en-US" dirty="0">
                <a:solidFill>
                  <a:srgbClr val="FF33CC"/>
                </a:solidFill>
              </a:rPr>
              <a:t> (1874-77)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5932362" cy="7955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576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229601"/>
            <a:ext cx="5486400" cy="75565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William </a:t>
            </a:r>
            <a:r>
              <a:rPr lang="en-US" dirty="0" smtClean="0">
                <a:solidFill>
                  <a:srgbClr val="FF33CC"/>
                </a:solidFill>
              </a:rPr>
              <a:t>BOUGUEREAU (1825–1905)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 </a:t>
            </a:r>
            <a:r>
              <a:rPr lang="en-US" i="1" dirty="0" err="1" smtClean="0">
                <a:solidFill>
                  <a:srgbClr val="FF33CC"/>
                </a:solidFill>
              </a:rPr>
              <a:t>Cupidon</a:t>
            </a:r>
            <a:r>
              <a:rPr lang="en-US" dirty="0" smtClean="0">
                <a:solidFill>
                  <a:srgbClr val="FF33CC"/>
                </a:solidFill>
              </a:rPr>
              <a:t> </a:t>
            </a:r>
            <a:r>
              <a:rPr lang="en-US" dirty="0">
                <a:solidFill>
                  <a:srgbClr val="FF33CC"/>
                </a:solidFill>
              </a:rPr>
              <a:t>(</a:t>
            </a:r>
            <a:r>
              <a:rPr lang="en-US" dirty="0" smtClean="0">
                <a:solidFill>
                  <a:srgbClr val="FF33CC"/>
                </a:solidFill>
              </a:rPr>
              <a:t>1875)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91" y="182880"/>
            <a:ext cx="4319818" cy="8046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60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78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1_Default Design</vt:lpstr>
      <vt:lpstr>19th-century Paintings: Homosexuality  Chris Snodgrass @ 2014</vt:lpstr>
      <vt:lpstr>DOURIS [Greek Vase  Painter] (c. 500–460 BCE) Male Tumbling Athletes</vt:lpstr>
      <vt:lpstr>DOURIS [Greek Vase  Painter] (c. 500–460 BCE) Reveling Satyrs</vt:lpstr>
      <vt:lpstr>DOURIS [Greek Vase  Painter] (c. 500–460 BCE) Reveling Satyrs 2</vt:lpstr>
      <vt:lpstr>DOURIS [Greek Vase  Painter] (c. 500–460 BCE) Reveling Satyrs/Balancing Act, Detail</vt:lpstr>
      <vt:lpstr>Simeon SOLOMON (1840–1905) Bacchus (1867)</vt:lpstr>
      <vt:lpstr> Pierre-Auguste RENOIR (1841–1919) Young Boy with a Cat (1868–69)</vt:lpstr>
      <vt:lpstr>Fredric LEIGHTON (1830–96) Athlete Struggling with a Python (1874-77)</vt:lpstr>
      <vt:lpstr>William BOUGUEREAU (1825–1905)  Cupidon (1875)</vt:lpstr>
      <vt:lpstr>Carlos SCHWABE (1866–1926) Les noces du poete avec la muse ou l’ideal (1902)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Permission to this presentation is  currently restricted. This presentation can  be opened by Microsoft Office 11 Beta  or a viewer. For more information,  go to http://office.microsoft.com/viewer.</dc:title>
  <dc:creator/>
  <cp:lastModifiedBy/>
  <cp:revision>81</cp:revision>
  <dcterms:created xsi:type="dcterms:W3CDTF">2004-11-02T00:56:25Z</dcterms:created>
  <dcterms:modified xsi:type="dcterms:W3CDTF">2013-10-26T15:03:26Z</dcterms:modified>
</cp:coreProperties>
</file>