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8" r:id="rId3"/>
    <p:sldId id="270" r:id="rId4"/>
    <p:sldId id="261" r:id="rId5"/>
    <p:sldId id="271" r:id="rId6"/>
    <p:sldId id="259" r:id="rId7"/>
    <p:sldId id="262" r:id="rId8"/>
    <p:sldId id="272" r:id="rId9"/>
    <p:sldId id="268" r:id="rId10"/>
    <p:sldId id="267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509" autoAdjust="0"/>
  </p:normalViewPr>
  <p:slideViewPr>
    <p:cSldViewPr>
      <p:cViewPr varScale="1">
        <p:scale>
          <a:sx n="70" d="100"/>
          <a:sy n="70" d="100"/>
        </p:scale>
        <p:origin x="-10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2E5F00-2D3C-4A09-BB17-D0AC96180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1C20D-D433-477B-B174-6BA4C616F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C20D-D433-477B-B174-6BA4C616FB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4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783D-E632-484E-B8CE-CD6DC69DB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1DC8-199A-430F-A2CF-475F1849F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274645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45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F439-687E-4513-8A15-3DD670568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0B25-6B9C-4A4F-8027-0387D0DB4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98EC-022D-49BF-ACCF-FEFFA3B76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9238-05C3-4B9D-B9DB-25EBF4BFB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952-7489-4B67-8196-95EC71039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9476-22E5-4694-AED7-A47256FD7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78C3-7453-4E5C-853A-087B7AC6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F85-1DEF-42B6-A184-5121AA0A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D53-14A2-40C0-83CA-B5CAB43CF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E441B-4266-4E95-8D70-5A8531000A1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file:///C:\Users\Chris%20Snodgrass\Documents\Webpages\19thCenturyLVA&amp;SPENL6256IntroductionPortrait.Spring2014Week1.pptx#-1,25,John William GODWARD (1861&#8211;1922) The Mirror, or Contemplation (1899)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Portrait.Spring2014.pptx#-1,5,Frederick SANDYS (1829&#8211;1904) Mary Magdalene (1858&#8211;60)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Portrait.Spring2014.pptx#-1,6,Dante Gabriel ROSSETTI (1828&#8211;82) Ecce Ancilla Domini (1850)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Portrait.Spring2014.pptx#-1,16,Herbert DRAPER (1860&#8211;1920) A Water Baby (1900)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ris%20Snodgrass\Documents\Teaching\Graduate%20Program\Painting%20Slides\19thCenturyLVA&amp;SPENL6256.Introduction.Spring2014\19thCenturyLVA&amp;SPENL6256IntroductionPortrait.Spring2014.pptx#-1,20,Fredric LEIGHTON (1830&#8211;96) Bath of Psyche (c. 189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Portrait.Spring2014.pptx#-1,23,Albert MOORE (1841&#8211;93) Silver (1886)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file:///C:\Users\Chris%20Snodgrass\Documents\Teaching\Graduate%20Program\Painting%20Slides\19thCenturyLVA&amp;SPENL6256.Introduction.Spring2014\19thCenturyLVA&amp;SPENL6256IntroductionPortrait.Spring2014.pptx#-1,24,Edward POYNTER (1836&#8211;1919) On the Temple Steps (1889)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7467600"/>
          </a:xfrm>
          <a:solidFill>
            <a:schemeClr val="bg1"/>
          </a:solidFill>
          <a:effectLst/>
        </p:spPr>
        <p:txBody>
          <a:bodyPr anchor="t"/>
          <a:lstStyle/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19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</a:rPr>
              <a:t>-Century </a:t>
            </a:r>
            <a:r>
              <a:rPr lang="en-US" sz="6000" b="1" dirty="0">
                <a:solidFill>
                  <a:srgbClr val="FF0000"/>
                </a:solidFill>
              </a:rPr>
              <a:t>Paintings: Late-Victorian Aestheticism, Decadence, &amp;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Sexual Politics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Chris Snodgrass @ 2014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91200"/>
            <a:ext cx="6781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John [William] WATERHOUSE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 err="1">
                <a:solidFill>
                  <a:srgbClr val="FF33CC"/>
                </a:solidFill>
              </a:rPr>
              <a:t>baptised</a:t>
            </a:r>
            <a:r>
              <a:rPr lang="en-US" dirty="0">
                <a:solidFill>
                  <a:srgbClr val="FF33CC"/>
                </a:solidFill>
              </a:rPr>
              <a:t>, 6 April 1849 — died, 10 February 1917)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err="1" smtClean="0">
                <a:solidFill>
                  <a:srgbClr val="FF33CC"/>
                </a:solidFill>
              </a:rPr>
              <a:t>Hylas</a:t>
            </a:r>
            <a:r>
              <a:rPr lang="en-US" i="1" dirty="0" smtClean="0">
                <a:solidFill>
                  <a:srgbClr val="FF33CC"/>
                </a:solidFill>
              </a:rPr>
              <a:t> </a:t>
            </a:r>
            <a:r>
              <a:rPr lang="en-US" i="1" dirty="0" smtClean="0">
                <a:solidFill>
                  <a:srgbClr val="FF33CC"/>
                </a:solidFill>
              </a:rPr>
              <a:t>and the Nymphs</a:t>
            </a:r>
            <a:r>
              <a:rPr lang="en-US" dirty="0" smtClean="0">
                <a:solidFill>
                  <a:srgbClr val="FF33CC"/>
                </a:solidFill>
              </a:rPr>
              <a:t> (1896)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53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59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65760"/>
            <a:ext cx="8832284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152400" y="6096000"/>
            <a:ext cx="8839200" cy="6429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John William </a:t>
            </a:r>
            <a:r>
              <a:rPr lang="en-US" dirty="0" smtClean="0">
                <a:solidFill>
                  <a:srgbClr val="FF33CC"/>
                </a:solidFill>
              </a:rPr>
              <a:t>GODWARD </a:t>
            </a:r>
            <a:r>
              <a:rPr lang="en-US" dirty="0">
                <a:solidFill>
                  <a:srgbClr val="FF33CC"/>
                </a:solidFill>
              </a:rPr>
              <a:t>(English; </a:t>
            </a:r>
            <a:r>
              <a:rPr lang="en-US" dirty="0" smtClean="0">
                <a:solidFill>
                  <a:srgbClr val="FF33CC"/>
                </a:solidFill>
              </a:rPr>
              <a:t>9 </a:t>
            </a:r>
            <a:r>
              <a:rPr lang="en-US" dirty="0">
                <a:solidFill>
                  <a:srgbClr val="FF33CC"/>
                </a:solidFill>
              </a:rPr>
              <a:t>August 1861 – 13 December 1922)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The Betrothed</a:t>
            </a:r>
            <a:r>
              <a:rPr lang="en-US" dirty="0">
                <a:solidFill>
                  <a:srgbClr val="FF33CC"/>
                </a:solidFill>
              </a:rPr>
              <a:t> (1892)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hlinkClick r:id="rId2" action="ppaction://hlinkpres?slideindex=25&amp;slidetitle=John William GODWARD (1861–1922) The Mirror, or Contemplation (1899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9" y="1097280"/>
            <a:ext cx="8798702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628650" y="5562600"/>
            <a:ext cx="78867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John William </a:t>
            </a:r>
            <a:r>
              <a:rPr lang="en-US" dirty="0" smtClean="0">
                <a:solidFill>
                  <a:srgbClr val="FF33CC"/>
                </a:solidFill>
              </a:rPr>
              <a:t>GODWARD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(</a:t>
            </a:r>
            <a:r>
              <a:rPr lang="en-US" dirty="0">
                <a:solidFill>
                  <a:srgbClr val="FF33CC"/>
                </a:solidFill>
              </a:rPr>
              <a:t>English; </a:t>
            </a:r>
            <a:r>
              <a:rPr lang="en-US" dirty="0" smtClean="0">
                <a:solidFill>
                  <a:srgbClr val="FF33CC"/>
                </a:solidFill>
              </a:rPr>
              <a:t>9 </a:t>
            </a:r>
            <a:r>
              <a:rPr lang="en-US" dirty="0">
                <a:solidFill>
                  <a:srgbClr val="FF33CC"/>
                </a:solidFill>
              </a:rPr>
              <a:t>August 1861 – 13 December 1922)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Mischief and Repose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1895)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91200"/>
            <a:ext cx="6705600" cy="914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William Shakespeare </a:t>
            </a:r>
            <a:r>
              <a:rPr lang="en-US" dirty="0" smtClean="0">
                <a:solidFill>
                  <a:srgbClr val="FF33CC"/>
                </a:solidFill>
              </a:rPr>
              <a:t>BURTON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(English:; 1 </a:t>
            </a:r>
            <a:r>
              <a:rPr lang="en-US" dirty="0">
                <a:solidFill>
                  <a:srgbClr val="FF33CC"/>
                </a:solidFill>
              </a:rPr>
              <a:t>June 1824 – 26 January 1916)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Wounded Cavalier </a:t>
            </a:r>
            <a:r>
              <a:rPr lang="en-US" dirty="0" smtClean="0">
                <a:solidFill>
                  <a:srgbClr val="FF33CC"/>
                </a:solidFill>
              </a:rPr>
              <a:t>(1855)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5&amp;slidetitle=Frederick SANDYS (1829–1904) Mary Magdalene (1858–6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54578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35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305800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Augustus </a:t>
            </a:r>
            <a:r>
              <a:rPr lang="en-US" dirty="0" smtClean="0">
                <a:solidFill>
                  <a:srgbClr val="FF33CC"/>
                </a:solidFill>
              </a:rPr>
              <a:t>[Leopold] </a:t>
            </a:r>
            <a:r>
              <a:rPr lang="en-US" dirty="0">
                <a:solidFill>
                  <a:srgbClr val="FF33CC"/>
                </a:solidFill>
              </a:rPr>
              <a:t>Egg </a:t>
            </a:r>
            <a:r>
              <a:rPr lang="en-US" dirty="0" smtClean="0">
                <a:solidFill>
                  <a:srgbClr val="FF33CC"/>
                </a:solidFill>
              </a:rPr>
              <a:t>(English; 2 </a:t>
            </a:r>
            <a:r>
              <a:rPr lang="en-US" dirty="0">
                <a:solidFill>
                  <a:srgbClr val="FF33CC"/>
                </a:solidFill>
              </a:rPr>
              <a:t>May </a:t>
            </a:r>
            <a:r>
              <a:rPr lang="en-US" dirty="0" smtClean="0">
                <a:solidFill>
                  <a:srgbClr val="FF33CC"/>
                </a:solidFill>
              </a:rPr>
              <a:t>1816 – </a:t>
            </a:r>
            <a:r>
              <a:rPr lang="en-US" dirty="0">
                <a:solidFill>
                  <a:srgbClr val="FF33CC"/>
                </a:solidFill>
              </a:rPr>
              <a:t>26 March 1863</a:t>
            </a:r>
            <a:r>
              <a:rPr lang="en-US" dirty="0" smtClean="0">
                <a:solidFill>
                  <a:srgbClr val="FF33CC"/>
                </a:solidFill>
              </a:rPr>
              <a:t>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Travelling </a:t>
            </a:r>
            <a:r>
              <a:rPr lang="en-US" i="1" dirty="0" smtClean="0">
                <a:solidFill>
                  <a:srgbClr val="FF33CC"/>
                </a:solidFill>
              </a:rPr>
              <a:t>Companions</a:t>
            </a:r>
            <a:r>
              <a:rPr lang="en-US" dirty="0" smtClean="0">
                <a:solidFill>
                  <a:srgbClr val="FF33CC"/>
                </a:solidFill>
              </a:rPr>
              <a:t> (1862)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6&amp;slidetitle=Dante Gabriel ROSSETTI (1828–82) Ecce Ancilla Domini (185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>
            <a:fillRect/>
          </a:stretch>
        </p:blipFill>
        <p:spPr>
          <a:xfrm>
            <a:off x="838200" y="228600"/>
            <a:ext cx="7559040" cy="56692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315198"/>
            <a:ext cx="5486400" cy="457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15000"/>
            <a:ext cx="54864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Edwin </a:t>
            </a:r>
            <a:r>
              <a:rPr lang="en-US" dirty="0" smtClean="0">
                <a:solidFill>
                  <a:srgbClr val="FF33CC"/>
                </a:solidFill>
              </a:rPr>
              <a:t>[</a:t>
            </a:r>
            <a:r>
              <a:rPr lang="en-US" dirty="0" err="1" smtClean="0">
                <a:solidFill>
                  <a:srgbClr val="FF33CC"/>
                </a:solidFill>
              </a:rPr>
              <a:t>Longsden</a:t>
            </a:r>
            <a:r>
              <a:rPr lang="en-US" dirty="0" smtClean="0">
                <a:solidFill>
                  <a:srgbClr val="FF33CC"/>
                </a:solidFill>
              </a:rPr>
              <a:t> ] LONG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(English; 12 </a:t>
            </a:r>
            <a:r>
              <a:rPr lang="en-US" dirty="0">
                <a:solidFill>
                  <a:srgbClr val="FF33CC"/>
                </a:solidFill>
              </a:rPr>
              <a:t>July 1829 – 15 May 1891</a:t>
            </a:r>
            <a:r>
              <a:rPr lang="en-US" dirty="0" smtClean="0">
                <a:solidFill>
                  <a:srgbClr val="FF33CC"/>
                </a:solidFill>
              </a:rPr>
              <a:t>)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Babylonian Marriage Market</a:t>
            </a:r>
            <a:r>
              <a:rPr lang="en-US" dirty="0" smtClean="0">
                <a:solidFill>
                  <a:srgbClr val="FF33CC"/>
                </a:solidFill>
              </a:rPr>
              <a:t> (1875)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9" y="640080"/>
            <a:ext cx="8715302" cy="484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85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15000"/>
            <a:ext cx="54864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Edwin [</a:t>
            </a:r>
            <a:r>
              <a:rPr lang="en-US" dirty="0" err="1">
                <a:solidFill>
                  <a:srgbClr val="FF33CC"/>
                </a:solidFill>
              </a:rPr>
              <a:t>Longsden</a:t>
            </a:r>
            <a:r>
              <a:rPr lang="en-US" dirty="0">
                <a:solidFill>
                  <a:srgbClr val="FF33CC"/>
                </a:solidFill>
              </a:rPr>
              <a:t> ] LONG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12 July 1829 – 15 May 1891)</a:t>
            </a: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 smtClean="0">
                <a:solidFill>
                  <a:srgbClr val="FF33CC"/>
                </a:solidFill>
              </a:rPr>
              <a:t>Chosen Five </a:t>
            </a:r>
            <a:r>
              <a:rPr lang="en-US" dirty="0" smtClean="0">
                <a:solidFill>
                  <a:srgbClr val="FF33CC"/>
                </a:solidFill>
              </a:rPr>
              <a:t>(1885)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16&amp;slidetitle=Herbert DRAPER (1860–1920) A Water Baby (190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78240" cy="543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2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562600"/>
            <a:ext cx="54864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Frederic LEIGHTON (English;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3 December 1830 – 25 January 1896)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Idyll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(1880–81)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3" action="ppaction://hlinkpres?slideindex=20&amp;slidetitle=Fredric LEIGHTON (1830–96) Bath of Psyche (c. 1890)"/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4575045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409679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83155"/>
            <a:ext cx="7620000" cy="102244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Albert Joseph </a:t>
            </a:r>
            <a:r>
              <a:rPr lang="en-US" dirty="0" smtClean="0">
                <a:solidFill>
                  <a:srgbClr val="FF33CC"/>
                </a:solidFill>
              </a:rPr>
              <a:t>MOORE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English</a:t>
            </a:r>
            <a:r>
              <a:rPr lang="en-US" dirty="0">
                <a:solidFill>
                  <a:srgbClr val="FF33CC"/>
                </a:solidFill>
              </a:rPr>
              <a:t>; </a:t>
            </a:r>
            <a:r>
              <a:rPr lang="en-US" dirty="0" smtClean="0">
                <a:solidFill>
                  <a:srgbClr val="FF33CC"/>
                </a:solidFill>
              </a:rPr>
              <a:t>4 </a:t>
            </a:r>
            <a:r>
              <a:rPr lang="en-US" dirty="0">
                <a:solidFill>
                  <a:srgbClr val="FF33CC"/>
                </a:solidFill>
              </a:rPr>
              <a:t>September 1841 – 25 September 1893)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Dreamers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(1879–82)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23&amp;slidetitle=Albert MOORE (1841–93) Silver (1886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483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94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772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Albert Joseph MOORE 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dirty="0">
                <a:solidFill>
                  <a:srgbClr val="FF33CC"/>
                </a:solidFill>
              </a:rPr>
              <a:t>(English; 4 September 1841 – 25 September 1893)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A </a:t>
            </a:r>
            <a:r>
              <a:rPr lang="en-US" i="1" dirty="0" smtClean="0">
                <a:solidFill>
                  <a:srgbClr val="FF33CC"/>
                </a:solidFill>
              </a:rPr>
              <a:t>Summer Night</a:t>
            </a:r>
            <a:r>
              <a:rPr lang="en-US" dirty="0" smtClean="0">
                <a:solidFill>
                  <a:srgbClr val="FF33CC"/>
                </a:solidFill>
              </a:rPr>
              <a:t> (1887–90)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24&amp;slidetitle=Edward POYNTER (1836–1919) On the Temple Steps (1889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4955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0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John [William] WATERHOUSE 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(</a:t>
            </a:r>
            <a:r>
              <a:rPr lang="en-US" dirty="0">
                <a:solidFill>
                  <a:srgbClr val="FF33CC"/>
                </a:solidFill>
              </a:rPr>
              <a:t>English; </a:t>
            </a:r>
            <a:r>
              <a:rPr lang="en-US" dirty="0" err="1" smtClean="0">
                <a:solidFill>
                  <a:srgbClr val="FF33CC"/>
                </a:solidFill>
              </a:rPr>
              <a:t>baptised</a:t>
            </a:r>
            <a:r>
              <a:rPr lang="en-US" dirty="0">
                <a:solidFill>
                  <a:srgbClr val="FF33CC"/>
                </a:solidFill>
              </a:rPr>
              <a:t>, 6 April 1849 — died, 10 February 1917)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</a:t>
            </a:r>
            <a:r>
              <a:rPr lang="en-US" i="1" dirty="0">
                <a:solidFill>
                  <a:srgbClr val="FF33CC"/>
                </a:solidFill>
              </a:rPr>
              <a:t>Lady of </a:t>
            </a:r>
            <a:r>
              <a:rPr lang="en-US" i="1" dirty="0" err="1">
                <a:solidFill>
                  <a:srgbClr val="FF33CC"/>
                </a:solidFill>
              </a:rPr>
              <a:t>Shalott</a:t>
            </a:r>
            <a:r>
              <a:rPr lang="en-US" i="1" dirty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(1888))</a:t>
            </a:r>
          </a:p>
        </p:txBody>
      </p:sp>
      <p:pic>
        <p:nvPicPr>
          <p:cNvPr id="5" name="Picture Placeholder 4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52400"/>
            <a:ext cx="7074151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95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81</Words>
  <Application>Microsoft Office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William Shakespeare BURTON  (English:; 1 June 1824 – 26 January 1916) The Wounded Cavalier (1855)</vt:lpstr>
      <vt:lpstr>Augustus [Leopold] Egg (English; 2 May 1816 – 26 March 1863) Travelling Companions (1862)</vt:lpstr>
      <vt:lpstr>Edwin [Longsden ] LONG  (English; 12 July 1829 – 15 May 1891) The Babylonian Marriage Market (1875)</vt:lpstr>
      <vt:lpstr>Edwin [Longsden ] LONG  (English; 12 July 1829 – 15 May 1891)The Chosen Five (1885)</vt:lpstr>
      <vt:lpstr>Frederic LEIGHTON (English;  3 December 1830 – 25 January 1896) Idyll (1880–81)</vt:lpstr>
      <vt:lpstr>Albert Joseph MOORE  (English; 4 September 1841 – 25 September 1893) Dreamers (1879–82)</vt:lpstr>
      <vt:lpstr>Albert Joseph MOORE  (English; 4 September 1841 – 25 September 1893) A Summer Night (1887–90)</vt:lpstr>
      <vt:lpstr>John [William] WATERHOUSE  (English; baptised, 6 April 1849 — died, 10 February 1917) The Lady of Shalott (1888))</vt:lpstr>
      <vt:lpstr>John [William] WATERHOUSE (English;  baptised, 6 April 1849 — died, 10 February 1917) Hylas and the Nymphs (1896)</vt:lpstr>
      <vt:lpstr>John William GODWARD (English; 9 August 1861 – 13 December 1922) The Betrothed (1892)</vt:lpstr>
      <vt:lpstr>John William GODWARD  (English; 9 August 1861 – 13 December 1922) Mischief and Repose (1895)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2013-12-30T03:03:29Z</dcterms:modified>
</cp:coreProperties>
</file>