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344" r:id="rId2"/>
    <p:sldId id="307" r:id="rId3"/>
    <p:sldId id="339" r:id="rId4"/>
    <p:sldId id="317" r:id="rId5"/>
    <p:sldId id="318" r:id="rId6"/>
    <p:sldId id="267" r:id="rId7"/>
    <p:sldId id="319" r:id="rId8"/>
    <p:sldId id="320" r:id="rId9"/>
    <p:sldId id="269" r:id="rId10"/>
    <p:sldId id="321" r:id="rId11"/>
    <p:sldId id="322" r:id="rId12"/>
    <p:sldId id="323" r:id="rId13"/>
    <p:sldId id="324" r:id="rId14"/>
    <p:sldId id="326" r:id="rId15"/>
    <p:sldId id="325" r:id="rId16"/>
    <p:sldId id="311" r:id="rId17"/>
    <p:sldId id="328" r:id="rId18"/>
    <p:sldId id="329" r:id="rId19"/>
    <p:sldId id="332" r:id="rId20"/>
    <p:sldId id="330" r:id="rId21"/>
    <p:sldId id="341" r:id="rId22"/>
    <p:sldId id="334" r:id="rId23"/>
    <p:sldId id="335" r:id="rId24"/>
    <p:sldId id="342" r:id="rId25"/>
    <p:sldId id="336" r:id="rId26"/>
    <p:sldId id="327" r:id="rId27"/>
    <p:sldId id="343" r:id="rId28"/>
    <p:sldId id="337" r:id="rId29"/>
    <p:sldId id="338" r:id="rId30"/>
  </p:sldIdLst>
  <p:sldSz cx="6858000" cy="9144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4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D3D3D3"/>
    <a:srgbClr val="FAF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0" autoAdjust="0"/>
    <p:restoredTop sz="94612" autoAdjust="0"/>
  </p:normalViewPr>
  <p:slideViewPr>
    <p:cSldViewPr>
      <p:cViewPr>
        <p:scale>
          <a:sx n="61" d="100"/>
          <a:sy n="61" d="100"/>
        </p:scale>
        <p:origin x="-786" y="-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96E415A-0719-4452-BE07-ADA1FF753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72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4A43D62-E32F-4B92-97EB-62B362FA0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95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1" y="2840580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B783D-E632-484E-B8CE-CD6DC69DB60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3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A1DC8-199A-430F-A2CF-475F1849F73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8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7" y="366198"/>
            <a:ext cx="1543051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8" y="366198"/>
            <a:ext cx="4514851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EF439-687E-4513-8A15-3DD6705682C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8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A0B25-6B9C-4A4F-8027-0387D0DB412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86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30"/>
            <a:ext cx="5829300" cy="200024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B98EC-022D-49BF-ACCF-FEFFA3B7658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7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9" y="2133614"/>
            <a:ext cx="3028951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8" y="2133614"/>
            <a:ext cx="3028951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99238-05C3-4B9D-B9DB-25EBF4BFBC6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7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7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7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6D952-7489-4B67-8196-95EC710398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0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A9476-22E5-4694-AED7-A47256FD717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98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778C3-7453-4E5C-853A-087B7AC671B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70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9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95" y="36407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9" y="191347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A2F85-1DEF-42B6-A184-5121AA0A574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86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5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6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ADD53-14A2-40C0-83CA-B5CAB43CF76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3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14"/>
            <a:ext cx="6172200" cy="603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967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1" y="8326967"/>
            <a:ext cx="2171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967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9EE441B-4266-4E95-8D70-5A8531000A1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692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file:///C:\Users\Chris%20Snodgrass\Documents\Teaching\Graduate%20Program\Painting%20Slides\19thCenturyLVA&amp;SPENL6256.Introduction.Spring2014\19thCenturyLVA&amp;SPENL6256IntroductionLandscape.Spring2014.pptx#-1,4,Edwin Long (1829&#8211;91) The Babylonian Marriage Market (1875)" TargetMode="Externa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file:///C:\Users\Chris%20Snodgrass\Documents\Teaching\Graduate%20Program\Painting%20Slides\19thCenturyLVA&amp;SPENL6256.Introduction.Spring2014\19thCenturyLVA&amp;SPENL6256IntroductionLandscape.Spring2014.pptx#-1,6,Frederick LEIGHTON (1830&#8211;96) Idyll (1880&#8211;81)" TargetMode="Externa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file:///\\ad.ufl.edu\clas\web\users\snod\19thCenturyLVA&amp;SPENL6256IntroductionLandscape.Spring2014Week1.pptx#-1,7,Albert Moore (1841&#8211;93) Dreamers (1879&#8211;82)" TargetMode="Externa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file:///C:\Users\Chris%20Snodgrass\Documents\Teaching\Graduate%20Program\Painting%20Slides\19thCenturyLVA&amp;SPENL6256.Introduction.Spring2014\19thCenturyLVA&amp;SPENL6256IntroductionLandscape.Spring2014.pptx#-1,8,Albert Moore (1841&#8211;93) A Summer Night (1887&#8211;90)" TargetMode="Externa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file:///C:\Users\Chris%20Snodgrass\Documents\Teaching\Graduate%20Program\Painting%20Slides\19thCenturyLVA&amp;SPENL6256.Introduction.Spring2014\19thCenturyLVA&amp;SPENL6256IntroductionLandscape.Spring2014.pptx#-1,9,John WATERHOUSE (1849&#8211;1917) The Lady of Shalott (1888))" TargetMode="Externa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file:///C:\Users\Chris%20Snodgrass\Documents\Webpages\19thCenturyLVA&amp;SPENL6256IntroductionLandscape.Spring2014Week1.pptx#-1,11,John William GODWARD (English; 9 August 1861 &#8211; 13 December 1922) The Betrothed (1892)" TargetMode="Externa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file:///C:\Users\Chris%20Snodgrass\Documents\Teaching\Graduate%20Program\Painting%20Slides\19thCenturyLVA&amp;SPENL6256.Introduction.Spring2014\19thCenturyLVA&amp;SPENL6256IntroductionLandscape.Spring2014.pptx#-1,13,Jean Auguste Dominique INGRES (1780&#8211;1867) La Grande Odalisque (1814)" TargetMode="Externa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file:///\\ad.ufl.edu\clas\web\users\snod\19thCenturyPainting.ENL6256.Week12.S11\19thCenturyPaintingLandscape.ENL6256.S11.pptx#-1,13,Frank Dicksee La Belle Dame Sans Merci (1902)" TargetMode="Externa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file:///C:\Users\Chris%20Snodgrass\Documents\Teaching\Graduate%20Program\Painting%20Slides\19thCenturyLVA&amp;SPENL6256.Introduction.Spring2014\19thCenturyLVA&amp;SPENL6256IntroductionLandscape.Spring2014.pptx#-1,2,William Shakespeare Burton (1824&#8211;1916) The Wounded Cavalier (1855)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file:///C:\Users\Chris%20Snodgrass\Documents\Teaching\Graduate%20Program\Painting%20Slides\19thCenturyLVA&amp;SPENL6256.Introduction.Spring2014\19thCenturyLVA&amp;SPENL6256IntroductionLandscape.Spring2014.pptx#-1,3,Augustus EGG (1816&#8211;63) Travelling Companions (1862)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14400"/>
            <a:ext cx="6248400" cy="7467600"/>
          </a:xfrm>
        </p:spPr>
        <p:txBody>
          <a:bodyPr/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19</a:t>
            </a:r>
            <a:r>
              <a:rPr lang="en-US" sz="66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6600" b="1" dirty="0" smtClean="0">
                <a:solidFill>
                  <a:srgbClr val="FF0000"/>
                </a:solidFill>
              </a:rPr>
              <a:t>-Century </a:t>
            </a:r>
            <a:r>
              <a:rPr lang="en-US" sz="6600" b="1" dirty="0" smtClean="0">
                <a:solidFill>
                  <a:srgbClr val="FF0000"/>
                </a:solidFill>
              </a:rPr>
              <a:t>Paintings: Late-Victorian Aestheticism, Decadence, &amp;</a:t>
            </a:r>
            <a:br>
              <a:rPr lang="en-US" sz="6600" b="1" dirty="0" smtClean="0">
                <a:solidFill>
                  <a:srgbClr val="FF0000"/>
                </a:solidFill>
              </a:rPr>
            </a:br>
            <a:r>
              <a:rPr lang="en-US" sz="6600" b="1" dirty="0" smtClean="0">
                <a:solidFill>
                  <a:srgbClr val="FF0000"/>
                </a:solidFill>
              </a:rPr>
              <a:t>Sexual Politics</a:t>
            </a:r>
            <a:br>
              <a:rPr lang="en-US" sz="6600" b="1" dirty="0" smtClean="0">
                <a:solidFill>
                  <a:srgbClr val="FF0000"/>
                </a:solidFill>
              </a:rPr>
            </a:br>
            <a:r>
              <a:rPr lang="en-US" sz="1800" b="1" dirty="0">
                <a:solidFill>
                  <a:srgbClr val="FF0000"/>
                </a:solidFill>
              </a:rPr>
              <a:t/>
            </a:r>
            <a:br>
              <a:rPr lang="en-US" sz="1800" b="1" dirty="0">
                <a:solidFill>
                  <a:srgbClr val="FF0000"/>
                </a:solidFill>
              </a:rPr>
            </a:br>
            <a:r>
              <a:rPr lang="en-US" sz="1800" b="1" dirty="0" smtClean="0">
                <a:solidFill>
                  <a:srgbClr val="FF0000"/>
                </a:solidFill>
              </a:rPr>
              <a:t>Chris Snodgrass @ 2014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9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90231"/>
            <a:ext cx="5702800" cy="7589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 Placeholder 3"/>
          <p:cNvSpPr>
            <a:spLocks noGrp="1"/>
          </p:cNvSpPr>
          <p:nvPr>
            <p:ph type="title"/>
          </p:nvPr>
        </p:nvSpPr>
        <p:spPr>
          <a:xfrm>
            <a:off x="457200" y="8229600"/>
            <a:ext cx="6019800" cy="88696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Edward Coley BURNE-JONES 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dirty="0">
                <a:solidFill>
                  <a:srgbClr val="FF33CC"/>
                </a:solidFill>
              </a:rPr>
              <a:t>(English; 28 August 1833 – 17 June 1898)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Pygmalion </a:t>
            </a:r>
            <a:r>
              <a:rPr lang="en-US" i="1" dirty="0">
                <a:solidFill>
                  <a:srgbClr val="FF33CC"/>
                </a:solidFill>
              </a:rPr>
              <a:t>&amp; the Image: </a:t>
            </a:r>
            <a:r>
              <a:rPr lang="en-US" i="1" dirty="0" smtClean="0">
                <a:solidFill>
                  <a:srgbClr val="FF33CC"/>
                </a:solidFill>
              </a:rPr>
              <a:t/>
            </a:r>
            <a:br>
              <a:rPr lang="en-US" i="1" dirty="0" smtClean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The </a:t>
            </a:r>
            <a:r>
              <a:rPr lang="en-US" i="1" dirty="0">
                <a:solidFill>
                  <a:srgbClr val="FF33CC"/>
                </a:solidFill>
              </a:rPr>
              <a:t>Heart Desires</a:t>
            </a:r>
            <a:r>
              <a:rPr lang="en-US" dirty="0">
                <a:solidFill>
                  <a:srgbClr val="FF33CC"/>
                </a:solidFill>
              </a:rPr>
              <a:t> (1868-78)</a:t>
            </a:r>
          </a:p>
        </p:txBody>
      </p:sp>
    </p:spTree>
    <p:extLst>
      <p:ext uri="{BB962C8B-B14F-4D97-AF65-F5344CB8AC3E}">
        <p14:creationId xmlns:p14="http://schemas.microsoft.com/office/powerpoint/2010/main" val="192113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772400"/>
            <a:ext cx="5334000" cy="129539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Edward Coley BURNE-JONES 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dirty="0">
                <a:solidFill>
                  <a:srgbClr val="FF33CC"/>
                </a:solidFill>
              </a:rPr>
              <a:t>(English; 28 August 1833 – 17 June 1898)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Pygmalion </a:t>
            </a:r>
            <a:r>
              <a:rPr lang="en-US" i="1" dirty="0">
                <a:solidFill>
                  <a:srgbClr val="FF33CC"/>
                </a:solidFill>
              </a:rPr>
              <a:t>&amp; the </a:t>
            </a:r>
            <a:r>
              <a:rPr lang="en-US" i="1" dirty="0" smtClean="0">
                <a:solidFill>
                  <a:srgbClr val="FF33CC"/>
                </a:solidFill>
              </a:rPr>
              <a:t>Image:</a:t>
            </a:r>
            <a:br>
              <a:rPr lang="en-US" i="1" dirty="0" smtClean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The </a:t>
            </a:r>
            <a:r>
              <a:rPr lang="en-US" i="1" dirty="0">
                <a:solidFill>
                  <a:srgbClr val="FF33CC"/>
                </a:solidFill>
              </a:rPr>
              <a:t>Hand Refrains</a:t>
            </a:r>
            <a:r>
              <a:rPr lang="en-US" dirty="0">
                <a:solidFill>
                  <a:srgbClr val="FF33CC"/>
                </a:solidFill>
              </a:rPr>
              <a:t> (1868–78)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5735075" cy="7498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3940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772400"/>
            <a:ext cx="5410200" cy="1295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Edward Coley BURNE-JONES 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dirty="0">
                <a:solidFill>
                  <a:srgbClr val="FF33CC"/>
                </a:solidFill>
              </a:rPr>
              <a:t>(English; 28 August 1833 – 17 June 1898)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Pygmalion </a:t>
            </a:r>
            <a:r>
              <a:rPr lang="en-US" i="1" dirty="0">
                <a:solidFill>
                  <a:srgbClr val="FF33CC"/>
                </a:solidFill>
              </a:rPr>
              <a:t>&amp; the </a:t>
            </a:r>
            <a:r>
              <a:rPr lang="en-US" i="1" dirty="0" smtClean="0">
                <a:solidFill>
                  <a:srgbClr val="FF33CC"/>
                </a:solidFill>
              </a:rPr>
              <a:t>Image:</a:t>
            </a:r>
            <a:br>
              <a:rPr lang="en-US" i="1" dirty="0" smtClean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The Soul Attains</a:t>
            </a:r>
            <a:r>
              <a:rPr lang="en-US" dirty="0" smtClean="0">
                <a:solidFill>
                  <a:srgbClr val="FF33CC"/>
                </a:solidFill>
              </a:rPr>
              <a:t> </a:t>
            </a:r>
            <a:r>
              <a:rPr lang="en-US" dirty="0">
                <a:solidFill>
                  <a:srgbClr val="FF33CC"/>
                </a:solidFill>
              </a:rPr>
              <a:t>(1868–78)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"/>
            <a:ext cx="5658124" cy="7498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289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0"/>
            <a:ext cx="5334000" cy="144779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Edward Coley BURNE-JONES 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dirty="0">
                <a:solidFill>
                  <a:srgbClr val="FF33CC"/>
                </a:solidFill>
              </a:rPr>
              <a:t>(English; 28 August 1833 – 17 June 1898)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Pygmalion </a:t>
            </a:r>
            <a:r>
              <a:rPr lang="en-US" i="1" dirty="0">
                <a:solidFill>
                  <a:srgbClr val="FF33CC"/>
                </a:solidFill>
              </a:rPr>
              <a:t>&amp; the </a:t>
            </a:r>
            <a:r>
              <a:rPr lang="en-US" i="1" dirty="0" smtClean="0">
                <a:solidFill>
                  <a:srgbClr val="FF33CC"/>
                </a:solidFill>
              </a:rPr>
              <a:t>Image:</a:t>
            </a:r>
            <a:br>
              <a:rPr lang="en-US" i="1" dirty="0" smtClean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The Godhead Fires</a:t>
            </a:r>
            <a:r>
              <a:rPr lang="en-US" dirty="0" smtClean="0">
                <a:solidFill>
                  <a:srgbClr val="FF33CC"/>
                </a:solidFill>
              </a:rPr>
              <a:t> </a:t>
            </a:r>
            <a:r>
              <a:rPr lang="en-US" dirty="0">
                <a:solidFill>
                  <a:srgbClr val="FF33CC"/>
                </a:solidFill>
              </a:rPr>
              <a:t>(1868–78)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"/>
            <a:ext cx="5700669" cy="7498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2296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077200"/>
            <a:ext cx="5715000" cy="990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Edward Coley BURNE-JONES 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dirty="0">
                <a:solidFill>
                  <a:srgbClr val="FF33CC"/>
                </a:solidFill>
              </a:rPr>
              <a:t>(English; 28 August 1833 – 17 June 1898)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The </a:t>
            </a:r>
            <a:r>
              <a:rPr lang="en-US" i="1" dirty="0" smtClean="0">
                <a:solidFill>
                  <a:srgbClr val="FF33CC"/>
                </a:solidFill>
              </a:rPr>
              <a:t>Annunciation</a:t>
            </a:r>
            <a:r>
              <a:rPr lang="en-US" dirty="0" smtClean="0">
                <a:solidFill>
                  <a:srgbClr val="FF33CC"/>
                </a:solidFill>
              </a:rPr>
              <a:t> </a:t>
            </a:r>
            <a:r>
              <a:rPr lang="en-US" dirty="0">
                <a:solidFill>
                  <a:srgbClr val="FF33CC"/>
                </a:solidFill>
              </a:rPr>
              <a:t>(</a:t>
            </a:r>
            <a:r>
              <a:rPr lang="en-US" dirty="0" smtClean="0">
                <a:solidFill>
                  <a:srgbClr val="FF33CC"/>
                </a:solidFill>
              </a:rPr>
              <a:t>1879)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8600"/>
            <a:ext cx="3487553" cy="7680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6965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001000"/>
            <a:ext cx="5715000" cy="10668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Edward Coley BURNE-JONES 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dirty="0">
                <a:solidFill>
                  <a:srgbClr val="FF33CC"/>
                </a:solidFill>
              </a:rPr>
              <a:t>(English; 28 August 1833 – 17 June 1898)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King </a:t>
            </a:r>
            <a:r>
              <a:rPr lang="en-US" i="1" dirty="0">
                <a:solidFill>
                  <a:srgbClr val="FF33CC"/>
                </a:solidFill>
              </a:rPr>
              <a:t>Cophetua and the Beggar Maid</a:t>
            </a:r>
            <a:r>
              <a:rPr lang="en-US" dirty="0">
                <a:solidFill>
                  <a:srgbClr val="FF33CC"/>
                </a:solidFill>
              </a:rPr>
              <a:t> (1884)</a:t>
            </a:r>
          </a:p>
        </p:txBody>
      </p:sp>
      <p:pic>
        <p:nvPicPr>
          <p:cNvPr id="5" name="Picture Placeholder 4">
            <a:hlinkClick r:id="rId2" action="ppaction://hlinkpres?slideindex=4&amp;slidetitle=Edwin Long (1829–91) The Babylonian Marriage Market (1875)"/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49" y="182880"/>
            <a:ext cx="3414562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9474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229600"/>
            <a:ext cx="6324600" cy="762000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Frank [Bernard] </a:t>
            </a:r>
            <a:r>
              <a:rPr lang="en-US" dirty="0" err="1">
                <a:solidFill>
                  <a:srgbClr val="FF33CC"/>
                </a:solidFill>
              </a:rPr>
              <a:t>Dicksee</a:t>
            </a:r>
            <a:r>
              <a:rPr lang="en-US" dirty="0">
                <a:solidFill>
                  <a:srgbClr val="FF33CC"/>
                </a:solidFill>
              </a:rPr>
              <a:t> (English; 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dirty="0">
                <a:solidFill>
                  <a:srgbClr val="FF33CC"/>
                </a:solidFill>
              </a:rPr>
              <a:t>b. London, 27 November 1853 – 17 October 1928)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Harmony</a:t>
            </a:r>
            <a:r>
              <a:rPr lang="en-US" dirty="0" smtClean="0">
                <a:solidFill>
                  <a:srgbClr val="FF33CC"/>
                </a:solidFill>
              </a:rPr>
              <a:t> </a:t>
            </a:r>
            <a:r>
              <a:rPr lang="en-US" dirty="0" smtClean="0">
                <a:solidFill>
                  <a:srgbClr val="FF33CC"/>
                </a:solidFill>
              </a:rPr>
              <a:t>(1877)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"/>
            <a:ext cx="4619014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7445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153400"/>
            <a:ext cx="6477000" cy="838200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Frank [Bernard] </a:t>
            </a:r>
            <a:r>
              <a:rPr lang="en-US" dirty="0" err="1">
                <a:solidFill>
                  <a:srgbClr val="FF33CC"/>
                </a:solidFill>
              </a:rPr>
              <a:t>Dicksee</a:t>
            </a:r>
            <a:r>
              <a:rPr lang="en-US" dirty="0">
                <a:solidFill>
                  <a:srgbClr val="FF33CC"/>
                </a:solidFill>
              </a:rPr>
              <a:t> (English; 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dirty="0">
                <a:solidFill>
                  <a:srgbClr val="FF33CC"/>
                </a:solidFill>
              </a:rPr>
              <a:t>b. London, 27 November 1853 – 17 October 1928)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Chivalry</a:t>
            </a:r>
            <a:r>
              <a:rPr lang="en-US" dirty="0" smtClean="0">
                <a:solidFill>
                  <a:srgbClr val="FF33CC"/>
                </a:solidFill>
              </a:rPr>
              <a:t> </a:t>
            </a:r>
            <a:r>
              <a:rPr lang="en-US" dirty="0" smtClean="0">
                <a:solidFill>
                  <a:srgbClr val="FF33CC"/>
                </a:solidFill>
              </a:rPr>
              <a:t>(1885)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"/>
            <a:ext cx="5807098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446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153400"/>
            <a:ext cx="6248400" cy="838200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Frank [Bernard] </a:t>
            </a:r>
            <a:r>
              <a:rPr lang="en-US" dirty="0" err="1">
                <a:solidFill>
                  <a:srgbClr val="FF33CC"/>
                </a:solidFill>
              </a:rPr>
              <a:t>Dicksee</a:t>
            </a:r>
            <a:r>
              <a:rPr lang="en-US" dirty="0">
                <a:solidFill>
                  <a:srgbClr val="FF33CC"/>
                </a:solidFill>
              </a:rPr>
              <a:t> (English; 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dirty="0">
                <a:solidFill>
                  <a:srgbClr val="FF33CC"/>
                </a:solidFill>
              </a:rPr>
              <a:t>b. London, 27 November 1853 – 17 October 1928)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The </a:t>
            </a:r>
            <a:r>
              <a:rPr lang="en-US" i="1" dirty="0" smtClean="0">
                <a:solidFill>
                  <a:srgbClr val="FF33CC"/>
                </a:solidFill>
              </a:rPr>
              <a:t>End of the Quest</a:t>
            </a:r>
            <a:r>
              <a:rPr lang="en-US" dirty="0" smtClean="0">
                <a:solidFill>
                  <a:srgbClr val="FF33CC"/>
                </a:solidFill>
              </a:rPr>
              <a:t> (1921)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" name="Picture Placeholder 4">
            <a:hlinkClick r:id="rId2" action="ppaction://hlinkpres?slideindex=6&amp;slidetitle=Frederick LEIGHTON (1830–96) Idyll (1880–81)"/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5496196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446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229601"/>
            <a:ext cx="4800600" cy="75565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Fredric </a:t>
            </a:r>
            <a:r>
              <a:rPr lang="en-US" dirty="0">
                <a:solidFill>
                  <a:srgbClr val="FF33CC"/>
                </a:solidFill>
              </a:rPr>
              <a:t>LEIGHTON (English; 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dirty="0">
                <a:solidFill>
                  <a:srgbClr val="FF33CC"/>
                </a:solidFill>
              </a:rPr>
              <a:t>3 December 1830 – 25 January 1896)</a:t>
            </a:r>
            <a:r>
              <a:rPr lang="en-US" dirty="0" smtClean="0">
                <a:solidFill>
                  <a:srgbClr val="FF33CC"/>
                </a:solidFill>
              </a:rPr>
              <a:t/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Bath of Psyche </a:t>
            </a:r>
            <a:r>
              <a:rPr lang="en-US" dirty="0" smtClean="0">
                <a:solidFill>
                  <a:srgbClr val="FF33CC"/>
                </a:solidFill>
              </a:rPr>
              <a:t>(c. 1890)</a:t>
            </a:r>
            <a:endParaRPr lang="en-US" i="1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903" y="182880"/>
            <a:ext cx="2485830" cy="7680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59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077200"/>
            <a:ext cx="5105400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Ford Madox </a:t>
            </a:r>
            <a:r>
              <a:rPr lang="en-US" dirty="0" smtClean="0">
                <a:solidFill>
                  <a:srgbClr val="FF33CC"/>
                </a:solidFill>
              </a:rPr>
              <a:t>BROWN 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(English; 16 </a:t>
            </a:r>
            <a:r>
              <a:rPr lang="en-US" dirty="0">
                <a:solidFill>
                  <a:srgbClr val="FF33CC"/>
                </a:solidFill>
              </a:rPr>
              <a:t>April 1821 – 6 October </a:t>
            </a:r>
            <a:r>
              <a:rPr lang="en-US" dirty="0" smtClean="0">
                <a:solidFill>
                  <a:srgbClr val="FF33CC"/>
                </a:solidFill>
              </a:rPr>
              <a:t>1893)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“Take Your Son, Sir!”  </a:t>
            </a:r>
            <a:r>
              <a:rPr lang="en-US" dirty="0" smtClean="0">
                <a:solidFill>
                  <a:srgbClr val="FF33CC"/>
                </a:solidFill>
              </a:rPr>
              <a:t>(1851–92) 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4180625" cy="7680960"/>
          </a:xfrm>
        </p:spPr>
      </p:pic>
    </p:spTree>
    <p:extLst>
      <p:ext uri="{BB962C8B-B14F-4D97-AF65-F5344CB8AC3E}">
        <p14:creationId xmlns:p14="http://schemas.microsoft.com/office/powerpoint/2010/main" val="30317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77201"/>
            <a:ext cx="4800600" cy="91439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Frederic </a:t>
            </a:r>
            <a:r>
              <a:rPr lang="en-US" dirty="0" smtClean="0">
                <a:solidFill>
                  <a:srgbClr val="FF33CC"/>
                </a:solidFill>
              </a:rPr>
              <a:t>LEIGHTON </a:t>
            </a:r>
            <a:r>
              <a:rPr lang="en-US" dirty="0">
                <a:solidFill>
                  <a:srgbClr val="FF33CC"/>
                </a:solidFill>
              </a:rPr>
              <a:t>(English; 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dirty="0">
                <a:solidFill>
                  <a:srgbClr val="FF33CC"/>
                </a:solidFill>
              </a:rPr>
              <a:t>3 December 1830 – 25 January 1896) </a:t>
            </a:r>
            <a:r>
              <a:rPr lang="en-US" i="1" dirty="0" smtClean="0">
                <a:solidFill>
                  <a:srgbClr val="FF33CC"/>
                </a:solidFill>
              </a:rPr>
              <a:t>Perseus </a:t>
            </a:r>
            <a:r>
              <a:rPr lang="en-US" i="1" dirty="0">
                <a:solidFill>
                  <a:srgbClr val="FF33CC"/>
                </a:solidFill>
              </a:rPr>
              <a:t>and Andromeda</a:t>
            </a:r>
            <a:r>
              <a:rPr lang="en-US" dirty="0">
                <a:solidFill>
                  <a:srgbClr val="FF33CC"/>
                </a:solidFill>
              </a:rPr>
              <a:t> (1891-94</a:t>
            </a:r>
            <a:r>
              <a:rPr lang="en-US" dirty="0" smtClean="0">
                <a:solidFill>
                  <a:srgbClr val="FF33CC"/>
                </a:solidFill>
              </a:rPr>
              <a:t>)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228600"/>
            <a:ext cx="4401917" cy="7589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6111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077201"/>
            <a:ext cx="5334000" cy="90805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Frederic </a:t>
            </a:r>
            <a:r>
              <a:rPr lang="en-US" dirty="0" smtClean="0">
                <a:solidFill>
                  <a:srgbClr val="FF33CC"/>
                </a:solidFill>
              </a:rPr>
              <a:t>LEIGHTON </a:t>
            </a:r>
            <a:r>
              <a:rPr lang="en-US" dirty="0">
                <a:solidFill>
                  <a:srgbClr val="FF33CC"/>
                </a:solidFill>
              </a:rPr>
              <a:t>(English; 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dirty="0">
                <a:solidFill>
                  <a:srgbClr val="FF33CC"/>
                </a:solidFill>
              </a:rPr>
              <a:t>3 December 1830 – 25 January 1896)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Flaming </a:t>
            </a:r>
            <a:r>
              <a:rPr lang="en-US" i="1" dirty="0">
                <a:solidFill>
                  <a:srgbClr val="FF33CC"/>
                </a:solidFill>
              </a:rPr>
              <a:t>June</a:t>
            </a:r>
            <a:r>
              <a:rPr lang="en-US" dirty="0">
                <a:solidFill>
                  <a:srgbClr val="FF33CC"/>
                </a:solidFill>
              </a:rPr>
              <a:t> (1895)</a:t>
            </a:r>
          </a:p>
        </p:txBody>
      </p:sp>
      <p:pic>
        <p:nvPicPr>
          <p:cNvPr id="5" name="Picture Placeholder 4">
            <a:hlinkClick r:id="rId2" action="ppaction://hlinkpres?slideindex=7&amp;slidetitle=Albert Moore (1841–93) Dreamers (1879–82)"/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7" r="5997"/>
          <a:stretch>
            <a:fillRect/>
          </a:stretch>
        </p:blipFill>
        <p:spPr>
          <a:xfrm>
            <a:off x="548640" y="228600"/>
            <a:ext cx="5760720" cy="7680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8960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001000"/>
            <a:ext cx="52578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Albert Joseph </a:t>
            </a:r>
            <a:r>
              <a:rPr lang="en-US" dirty="0" smtClean="0">
                <a:solidFill>
                  <a:srgbClr val="FF33CC"/>
                </a:solidFill>
              </a:rPr>
              <a:t>MOORE (</a:t>
            </a:r>
            <a:r>
              <a:rPr lang="en-US" dirty="0">
                <a:solidFill>
                  <a:srgbClr val="FF33CC"/>
                </a:solidFill>
              </a:rPr>
              <a:t>English; 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dirty="0">
                <a:solidFill>
                  <a:srgbClr val="FF33CC"/>
                </a:solidFill>
              </a:rPr>
              <a:t>4 September 1841 – 25 September 1893)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Silver </a:t>
            </a:r>
            <a:r>
              <a:rPr lang="en-US" dirty="0" smtClean="0">
                <a:solidFill>
                  <a:srgbClr val="FF33CC"/>
                </a:solidFill>
              </a:rPr>
              <a:t>(1886)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" name="Picture Placeholder 4">
            <a:hlinkClick r:id="rId2" action="ppaction://hlinkpres?slideindex=8&amp;slidetitle=Albert Moore (1841–93) A Summer Night (1887–90)"/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28" y="228600"/>
            <a:ext cx="4041647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7464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001001"/>
            <a:ext cx="5029200" cy="990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Edward John </a:t>
            </a:r>
            <a:r>
              <a:rPr lang="en-US" dirty="0" smtClean="0">
                <a:solidFill>
                  <a:srgbClr val="FF33CC"/>
                </a:solidFill>
              </a:rPr>
              <a:t>POYNTER (</a:t>
            </a:r>
            <a:r>
              <a:rPr lang="en-US" dirty="0">
                <a:solidFill>
                  <a:srgbClr val="FF33CC"/>
                </a:solidFill>
              </a:rPr>
              <a:t>English; 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dirty="0">
                <a:solidFill>
                  <a:srgbClr val="FF33CC"/>
                </a:solidFill>
              </a:rPr>
              <a:t>20 March 1836 – 26 July 1919)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On </a:t>
            </a:r>
            <a:r>
              <a:rPr lang="en-US" i="1" dirty="0" smtClean="0">
                <a:solidFill>
                  <a:srgbClr val="FF33CC"/>
                </a:solidFill>
              </a:rPr>
              <a:t>the Temple Steps </a:t>
            </a:r>
            <a:r>
              <a:rPr lang="en-US" dirty="0" smtClean="0">
                <a:solidFill>
                  <a:srgbClr val="FF33CC"/>
                </a:solidFill>
              </a:rPr>
              <a:t>(1889)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" name="Picture Placeholder 4">
            <a:hlinkClick r:id="rId2" action="ppaction://hlinkpres?slideindex=9&amp;slidetitle=John WATERHOUSE (1849–1917) The Lady of Shalott (1888))"/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"/>
            <a:ext cx="5135268" cy="7680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045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77201"/>
            <a:ext cx="6096000" cy="90805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John </a:t>
            </a:r>
            <a:r>
              <a:rPr lang="en-US" dirty="0" smtClean="0">
                <a:solidFill>
                  <a:srgbClr val="FF33CC"/>
                </a:solidFill>
              </a:rPr>
              <a:t>[William] WATERHOUSE (English; 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err="1" smtClean="0">
                <a:solidFill>
                  <a:srgbClr val="FF33CC"/>
                </a:solidFill>
              </a:rPr>
              <a:t>baptised</a:t>
            </a:r>
            <a:r>
              <a:rPr lang="en-US" dirty="0" smtClean="0">
                <a:solidFill>
                  <a:srgbClr val="FF33CC"/>
                </a:solidFill>
              </a:rPr>
              <a:t>, 6 </a:t>
            </a:r>
            <a:r>
              <a:rPr lang="en-US" dirty="0">
                <a:solidFill>
                  <a:srgbClr val="FF33CC"/>
                </a:solidFill>
              </a:rPr>
              <a:t>April 1849 — died, 10 February 1917)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i="1" dirty="0">
                <a:solidFill>
                  <a:srgbClr val="FF33CC"/>
                </a:solidFill>
              </a:rPr>
              <a:t>Pandora</a:t>
            </a:r>
            <a:r>
              <a:rPr lang="en-US" dirty="0">
                <a:solidFill>
                  <a:srgbClr val="FF33CC"/>
                </a:solidFill>
              </a:rPr>
              <a:t> (1896)</a:t>
            </a:r>
          </a:p>
        </p:txBody>
      </p:sp>
      <p:pic>
        <p:nvPicPr>
          <p:cNvPr id="5" name="Picture Placeholder 4">
            <a:hlinkClick r:id="rId2" action="ppaction://hlinkpres?slideindex=11&amp;slidetitle=John William GODWARD (English; 9 August 1861 – 13 December 1922) The Betrothed (1892)"/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07" y="228600"/>
            <a:ext cx="4362787" cy="7680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214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077201"/>
            <a:ext cx="4800600" cy="91439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John William GODWARD (English; 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dirty="0">
                <a:solidFill>
                  <a:srgbClr val="FF33CC"/>
                </a:solidFill>
              </a:rPr>
              <a:t>9 August 1861 – 13 December 1922) </a:t>
            </a:r>
            <a:r>
              <a:rPr lang="en-US" i="1" dirty="0" smtClean="0">
                <a:solidFill>
                  <a:srgbClr val="FF33CC"/>
                </a:solidFill>
              </a:rPr>
              <a:t>The </a:t>
            </a:r>
            <a:r>
              <a:rPr lang="en-US" i="1" dirty="0" smtClean="0">
                <a:solidFill>
                  <a:srgbClr val="FF33CC"/>
                </a:solidFill>
              </a:rPr>
              <a:t>Mirror</a:t>
            </a:r>
            <a:r>
              <a:rPr lang="en-US" dirty="0" smtClean="0">
                <a:solidFill>
                  <a:srgbClr val="FF33CC"/>
                </a:solidFill>
              </a:rPr>
              <a:t>, or </a:t>
            </a:r>
            <a:r>
              <a:rPr lang="en-US" i="1" dirty="0" smtClean="0">
                <a:solidFill>
                  <a:srgbClr val="FF33CC"/>
                </a:solidFill>
              </a:rPr>
              <a:t>Contemplation </a:t>
            </a:r>
            <a:r>
              <a:rPr lang="en-US" dirty="0" smtClean="0">
                <a:solidFill>
                  <a:srgbClr val="FF33CC"/>
                </a:solidFill>
              </a:rPr>
              <a:t>(1899)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" name="Picture Placeholder 4">
            <a:hlinkClick r:id="rId2" action="ppaction://hlinkpres?slideindex=13&amp;slidetitle=Jean Auguste Dominique INGRES (1780–1867) La Grande Odalisque (1814)"/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8600"/>
            <a:ext cx="3397925" cy="7680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4850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96200"/>
            <a:ext cx="4724400" cy="1142999"/>
          </a:xfrm>
        </p:spPr>
        <p:txBody>
          <a:bodyPr/>
          <a:lstStyle/>
          <a:p>
            <a:pPr algn="ctr"/>
            <a:r>
              <a:rPr lang="nb-NO" dirty="0">
                <a:solidFill>
                  <a:srgbClr val="FF33CC"/>
                </a:solidFill>
              </a:rPr>
              <a:t>Herbert [James] DRAPER (English; 1863 – 22 September 1920)</a:t>
            </a:r>
            <a:r>
              <a:rPr lang="en-US" dirty="0">
                <a:solidFill>
                  <a:srgbClr val="FF33CC"/>
                </a:solidFill>
              </a:rPr>
              <a:t/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A </a:t>
            </a:r>
            <a:r>
              <a:rPr lang="en-US" i="1" dirty="0" smtClean="0">
                <a:solidFill>
                  <a:srgbClr val="FF33CC"/>
                </a:solidFill>
              </a:rPr>
              <a:t>Water Baby</a:t>
            </a:r>
            <a:r>
              <a:rPr lang="en-US" dirty="0" smtClean="0">
                <a:solidFill>
                  <a:srgbClr val="FF33CC"/>
                </a:solidFill>
              </a:rPr>
              <a:t> </a:t>
            </a:r>
            <a:r>
              <a:rPr lang="en-US" dirty="0">
                <a:solidFill>
                  <a:srgbClr val="FF33CC"/>
                </a:solidFill>
              </a:rPr>
              <a:t>(</a:t>
            </a:r>
            <a:r>
              <a:rPr lang="en-US" dirty="0" smtClean="0">
                <a:solidFill>
                  <a:srgbClr val="FF33CC"/>
                </a:solidFill>
              </a:rPr>
              <a:t>1900)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6490039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0054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077201"/>
            <a:ext cx="4800600" cy="908052"/>
          </a:xfrm>
        </p:spPr>
        <p:txBody>
          <a:bodyPr/>
          <a:lstStyle/>
          <a:p>
            <a:pPr algn="ctr"/>
            <a:r>
              <a:rPr lang="nb-NO" dirty="0">
                <a:solidFill>
                  <a:srgbClr val="FF33CC"/>
                </a:solidFill>
              </a:rPr>
              <a:t>Herbert </a:t>
            </a:r>
            <a:r>
              <a:rPr lang="nb-NO" dirty="0" smtClean="0">
                <a:solidFill>
                  <a:srgbClr val="FF33CC"/>
                </a:solidFill>
              </a:rPr>
              <a:t>[James] DRAPER (English; 1863 </a:t>
            </a:r>
            <a:r>
              <a:rPr lang="nb-NO" dirty="0">
                <a:solidFill>
                  <a:srgbClr val="FF33CC"/>
                </a:solidFill>
              </a:rPr>
              <a:t>– 22 September 1920)</a:t>
            </a:r>
            <a:r>
              <a:rPr lang="en-US" dirty="0" smtClean="0">
                <a:solidFill>
                  <a:srgbClr val="FF33CC"/>
                </a:solidFill>
              </a:rPr>
              <a:t/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i="1" dirty="0" err="1">
                <a:solidFill>
                  <a:srgbClr val="FF33CC"/>
                </a:solidFill>
              </a:rPr>
              <a:t>Clyties</a:t>
            </a:r>
            <a:r>
              <a:rPr lang="en-US" i="1" dirty="0">
                <a:solidFill>
                  <a:srgbClr val="FF33CC"/>
                </a:solidFill>
              </a:rPr>
              <a:t> of the Mist (1912)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" name="Picture Placeholder 4">
            <a:hlinkClick r:id="rId2" action="ppaction://hlinkpres?slideindex=13&amp;slidetitle=Frank Dicksee La Belle Dame Sans Merci (1902)"/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546" y="182880"/>
            <a:ext cx="4070908" cy="7680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123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077200"/>
            <a:ext cx="5486400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William-</a:t>
            </a:r>
            <a:r>
              <a:rPr lang="en-US" dirty="0" err="1">
                <a:solidFill>
                  <a:srgbClr val="FF33CC"/>
                </a:solidFill>
              </a:rPr>
              <a:t>Adolphe</a:t>
            </a:r>
            <a:r>
              <a:rPr lang="en-US" dirty="0">
                <a:solidFill>
                  <a:srgbClr val="FF33CC"/>
                </a:solidFill>
              </a:rPr>
              <a:t> </a:t>
            </a:r>
            <a:r>
              <a:rPr lang="en-US" dirty="0" smtClean="0">
                <a:solidFill>
                  <a:srgbClr val="FF33CC"/>
                </a:solidFill>
              </a:rPr>
              <a:t>BOUGUEREAU </a:t>
            </a:r>
            <a:r>
              <a:rPr lang="en-US" dirty="0">
                <a:solidFill>
                  <a:srgbClr val="FF33CC"/>
                </a:solidFill>
              </a:rPr>
              <a:t>(French: November 30, 1825 – August 19, 1905)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 </a:t>
            </a:r>
            <a:r>
              <a:rPr lang="en-US" i="1" dirty="0">
                <a:solidFill>
                  <a:srgbClr val="FF33CC"/>
                </a:solidFill>
              </a:rPr>
              <a:t>Le </a:t>
            </a:r>
            <a:r>
              <a:rPr lang="en-US" i="1" dirty="0" err="1">
                <a:solidFill>
                  <a:srgbClr val="FF33CC"/>
                </a:solidFill>
              </a:rPr>
              <a:t>Printemps</a:t>
            </a:r>
            <a:r>
              <a:rPr lang="en-US" dirty="0">
                <a:solidFill>
                  <a:srgbClr val="FF33CC"/>
                </a:solidFill>
              </a:rPr>
              <a:t> [The Return of Spring] (1866)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99" y="182880"/>
            <a:ext cx="4511571" cy="7680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609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077201"/>
            <a:ext cx="5486400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William-</a:t>
            </a:r>
            <a:r>
              <a:rPr lang="en-US" dirty="0" err="1">
                <a:solidFill>
                  <a:srgbClr val="FF33CC"/>
                </a:solidFill>
              </a:rPr>
              <a:t>Adolphe</a:t>
            </a:r>
            <a:r>
              <a:rPr lang="en-US" dirty="0">
                <a:solidFill>
                  <a:srgbClr val="FF33CC"/>
                </a:solidFill>
              </a:rPr>
              <a:t> BOUGUEREAU (French: November 30, 1825 – August 19, 1905)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 </a:t>
            </a:r>
            <a:r>
              <a:rPr lang="en-US" i="1" dirty="0" smtClean="0">
                <a:solidFill>
                  <a:srgbClr val="FF33CC"/>
                </a:solidFill>
              </a:rPr>
              <a:t>The Abduction of Psyche</a:t>
            </a:r>
            <a:r>
              <a:rPr lang="en-US" dirty="0" smtClean="0">
                <a:solidFill>
                  <a:srgbClr val="FF33CC"/>
                </a:solidFill>
              </a:rPr>
              <a:t> </a:t>
            </a:r>
            <a:r>
              <a:rPr lang="en-US" dirty="0">
                <a:solidFill>
                  <a:srgbClr val="FF33CC"/>
                </a:solidFill>
              </a:rPr>
              <a:t>(</a:t>
            </a:r>
            <a:r>
              <a:rPr lang="en-US" dirty="0" smtClean="0">
                <a:solidFill>
                  <a:srgbClr val="FF33CC"/>
                </a:solidFill>
              </a:rPr>
              <a:t>1895)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"/>
            <a:ext cx="4276704" cy="7680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349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8153400"/>
            <a:ext cx="4419600" cy="83819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John </a:t>
            </a:r>
            <a:r>
              <a:rPr lang="en-US" dirty="0">
                <a:solidFill>
                  <a:srgbClr val="FF33CC"/>
                </a:solidFill>
              </a:rPr>
              <a:t>Everett  MILLAIS (English; 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dirty="0">
                <a:solidFill>
                  <a:srgbClr val="FF33CC"/>
                </a:solidFill>
              </a:rPr>
              <a:t>8 June 1829 – 13 August 1896)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The </a:t>
            </a:r>
            <a:r>
              <a:rPr lang="en-US" i="1" dirty="0" smtClean="0">
                <a:solidFill>
                  <a:srgbClr val="FF33CC"/>
                </a:solidFill>
              </a:rPr>
              <a:t>Woodman’s Daughter</a:t>
            </a:r>
            <a:r>
              <a:rPr lang="en-US" dirty="0" smtClean="0">
                <a:solidFill>
                  <a:srgbClr val="FF33CC"/>
                </a:solidFill>
              </a:rPr>
              <a:t> (1851)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14" y="182880"/>
            <a:ext cx="5142497" cy="7680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5444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8153400"/>
            <a:ext cx="4370784" cy="838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William Holman HUNT (English; 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dirty="0">
                <a:solidFill>
                  <a:srgbClr val="FF33CC"/>
                </a:solidFill>
              </a:rPr>
              <a:t>2 April 1827 – 7 September 1910</a:t>
            </a:r>
            <a:r>
              <a:rPr lang="en-US" sz="1800" dirty="0">
                <a:solidFill>
                  <a:srgbClr val="FF33CC"/>
                </a:solidFill>
              </a:rPr>
              <a:t>) </a:t>
            </a:r>
            <a:r>
              <a:rPr lang="en-US" i="1" dirty="0" smtClean="0">
                <a:solidFill>
                  <a:srgbClr val="FF33CC"/>
                </a:solidFill>
              </a:rPr>
              <a:t>The </a:t>
            </a:r>
            <a:r>
              <a:rPr lang="en-US" i="1" dirty="0" smtClean="0">
                <a:solidFill>
                  <a:srgbClr val="FF33CC"/>
                </a:solidFill>
              </a:rPr>
              <a:t>Awakening Conscience</a:t>
            </a:r>
            <a:r>
              <a:rPr lang="en-US" dirty="0" smtClean="0">
                <a:solidFill>
                  <a:srgbClr val="FF33CC"/>
                </a:solidFill>
              </a:rPr>
              <a:t> (1853)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" name="Picture Placeholder 4">
            <a:hlinkClick r:id="rId2" action="ppaction://hlinkpres?slideindex=2&amp;slidetitle=William Shakespeare Burton (1824–1916) The Wounded Cavalier (1855)"/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"/>
            <a:ext cx="5303511" cy="7772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9023" y="9551328"/>
            <a:ext cx="4122909" cy="4571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87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0"/>
            <a:ext cx="5715000" cy="1143000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33CC"/>
                </a:solidFill>
              </a:rPr>
              <a:t>[Anthony] Frederick [Augustus] </a:t>
            </a:r>
            <a:r>
              <a:rPr lang="en-US" dirty="0">
                <a:solidFill>
                  <a:srgbClr val="FF33CC"/>
                </a:solidFill>
              </a:rPr>
              <a:t>SANDYS 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sz="1800" dirty="0">
                <a:solidFill>
                  <a:srgbClr val="FF33CC"/>
                </a:solidFill>
              </a:rPr>
              <a:t>(born </a:t>
            </a:r>
            <a:r>
              <a:rPr lang="en-US" sz="1800" i="1" dirty="0">
                <a:solidFill>
                  <a:srgbClr val="FF33CC"/>
                </a:solidFill>
              </a:rPr>
              <a:t>Antonio Frederic Augustus Sands</a:t>
            </a:r>
            <a:r>
              <a:rPr lang="en-US" sz="1800" dirty="0">
                <a:solidFill>
                  <a:srgbClr val="FF33CC"/>
                </a:solidFill>
              </a:rPr>
              <a:t>)</a:t>
            </a:r>
            <a:br>
              <a:rPr lang="en-US" sz="1800" dirty="0">
                <a:solidFill>
                  <a:srgbClr val="FF33CC"/>
                </a:solidFill>
              </a:rPr>
            </a:br>
            <a:r>
              <a:rPr lang="en-US" sz="1800" dirty="0">
                <a:solidFill>
                  <a:srgbClr val="FF33CC"/>
                </a:solidFill>
              </a:rPr>
              <a:t>(English; 1 May 1829–25 June 1904)</a:t>
            </a:r>
            <a:br>
              <a:rPr lang="en-US" sz="1800" dirty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Mary </a:t>
            </a:r>
            <a:r>
              <a:rPr lang="en-US" i="1" dirty="0" smtClean="0">
                <a:solidFill>
                  <a:srgbClr val="FF33CC"/>
                </a:solidFill>
              </a:rPr>
              <a:t>Magdalene </a:t>
            </a:r>
            <a:r>
              <a:rPr lang="en-US" dirty="0" smtClean="0">
                <a:solidFill>
                  <a:srgbClr val="FF33CC"/>
                </a:solidFill>
              </a:rPr>
              <a:t>(1858–60)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" name="Picture Placeholder 4">
            <a:hlinkClick r:id="rId2" action="ppaction://hlinkpres?slideindex=3&amp;slidetitle=Augustus EGG (1816–63) Travelling Companions (1862)"/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r="1923"/>
          <a:stretch>
            <a:fillRect/>
          </a:stretch>
        </p:blipFill>
        <p:spPr>
          <a:xfrm>
            <a:off x="533400" y="228600"/>
            <a:ext cx="5692140" cy="758952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V="1">
            <a:off x="1344216" y="9372600"/>
            <a:ext cx="4114800" cy="152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89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8153401"/>
            <a:ext cx="4495800" cy="831852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Dante Gabriel ROSSETTI (English; 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dirty="0">
                <a:solidFill>
                  <a:srgbClr val="FF33CC"/>
                </a:solidFill>
              </a:rPr>
              <a:t>12 May 1828 – 9 April 1882)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Ecce </a:t>
            </a:r>
            <a:r>
              <a:rPr lang="en-US" i="1" dirty="0" smtClean="0">
                <a:solidFill>
                  <a:srgbClr val="FF33CC"/>
                </a:solidFill>
              </a:rPr>
              <a:t>Ancilla Domini</a:t>
            </a:r>
            <a:r>
              <a:rPr lang="en-US" dirty="0" smtClean="0">
                <a:solidFill>
                  <a:srgbClr val="FF33CC"/>
                </a:solidFill>
              </a:rPr>
              <a:t> (1850)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"/>
            <a:ext cx="4473450" cy="7772400"/>
          </a:xfrm>
        </p:spPr>
      </p:pic>
    </p:spTree>
    <p:extLst>
      <p:ext uri="{BB962C8B-B14F-4D97-AF65-F5344CB8AC3E}">
        <p14:creationId xmlns:p14="http://schemas.microsoft.com/office/powerpoint/2010/main" val="411213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305800"/>
            <a:ext cx="4495800" cy="685800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Dante Gabriel ROSSETTI (English; 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dirty="0">
                <a:solidFill>
                  <a:srgbClr val="FF33CC"/>
                </a:solidFill>
              </a:rPr>
              <a:t>12 May 1828 – 9 April 1882)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i="1" dirty="0" err="1" smtClean="0">
                <a:solidFill>
                  <a:srgbClr val="FF33CC"/>
                </a:solidFill>
              </a:rPr>
              <a:t>Beata</a:t>
            </a:r>
            <a:r>
              <a:rPr lang="en-US" i="1" dirty="0" smtClean="0">
                <a:solidFill>
                  <a:srgbClr val="FF33CC"/>
                </a:solidFill>
              </a:rPr>
              <a:t> </a:t>
            </a:r>
            <a:r>
              <a:rPr lang="en-US" i="1" dirty="0" smtClean="0">
                <a:solidFill>
                  <a:srgbClr val="FF33CC"/>
                </a:solidFill>
              </a:rPr>
              <a:t>Beatrix </a:t>
            </a:r>
            <a:r>
              <a:rPr lang="en-US" dirty="0" smtClean="0">
                <a:solidFill>
                  <a:srgbClr val="FF33CC"/>
                </a:solidFill>
              </a:rPr>
              <a:t>(1864–70)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" b="1185"/>
          <a:stretch>
            <a:fillRect/>
          </a:stretch>
        </p:blipFill>
        <p:spPr>
          <a:xfrm>
            <a:off x="609600" y="304800"/>
            <a:ext cx="5829300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9384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8229601"/>
            <a:ext cx="4419600" cy="75565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Dante Gabriel ROSSETTI (English; 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dirty="0">
                <a:solidFill>
                  <a:srgbClr val="FF33CC"/>
                </a:solidFill>
              </a:rPr>
              <a:t>12 May 1828 – 9 April 1882)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The </a:t>
            </a:r>
            <a:r>
              <a:rPr lang="en-US" i="1" dirty="0" smtClean="0">
                <a:solidFill>
                  <a:srgbClr val="FF33CC"/>
                </a:solidFill>
              </a:rPr>
              <a:t>Blessed Damozel</a:t>
            </a:r>
            <a:r>
              <a:rPr lang="en-US" dirty="0" smtClean="0">
                <a:solidFill>
                  <a:srgbClr val="FF33CC"/>
                </a:solidFill>
              </a:rPr>
              <a:t> (1875–78)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73" y="182880"/>
            <a:ext cx="4454957" cy="7680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589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229601"/>
            <a:ext cx="4572000" cy="83819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Dante Gabriel ROSSETTI (English; 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dirty="0">
                <a:solidFill>
                  <a:srgbClr val="FF33CC"/>
                </a:solidFill>
              </a:rPr>
              <a:t>12 May 1828 – 9 April 1882) </a:t>
            </a:r>
            <a:r>
              <a:rPr lang="en-US" dirty="0" smtClean="0">
                <a:solidFill>
                  <a:srgbClr val="FF33CC"/>
                </a:solidFill>
              </a:rPr>
              <a:t/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Astarte </a:t>
            </a:r>
            <a:r>
              <a:rPr lang="en-US" i="1" dirty="0" smtClean="0">
                <a:solidFill>
                  <a:srgbClr val="FF33CC"/>
                </a:solidFill>
              </a:rPr>
              <a:t>Syriaca</a:t>
            </a:r>
            <a:r>
              <a:rPr lang="en-US" dirty="0" smtClean="0">
                <a:solidFill>
                  <a:srgbClr val="FF33CC"/>
                </a:solidFill>
              </a:rPr>
              <a:t> (1877)</a:t>
            </a:r>
            <a:endParaRPr lang="en-US" i="1" dirty="0">
              <a:solidFill>
                <a:srgbClr val="FF33CC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2" b="9822"/>
          <a:stretch>
            <a:fillRect/>
          </a:stretch>
        </p:blipFill>
        <p:spPr>
          <a:xfrm>
            <a:off x="533400" y="228600"/>
            <a:ext cx="5760720" cy="7680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371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197</Words>
  <Application>Microsoft Office PowerPoint</Application>
  <PresentationFormat>On-screen Show (4:3)</PresentationFormat>
  <Paragraphs>29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1_Default Design</vt:lpstr>
      <vt:lpstr>19th-Century Paintings: Late-Victorian Aestheticism, Decadence, &amp; Sexual Politics  Chris Snodgrass @ 2014</vt:lpstr>
      <vt:lpstr>Ford Madox BROWN  (English; 16 April 1821 – 6 October 1893) “Take Your Son, Sir!”  (1851–92) </vt:lpstr>
      <vt:lpstr>John Everett  MILLAIS (English;  8 June 1829 – 13 August 1896) The Woodman’s Daughter (1851)</vt:lpstr>
      <vt:lpstr>William Holman HUNT (English;  2 April 1827 – 7 September 1910) The Awakening Conscience (1853)</vt:lpstr>
      <vt:lpstr>[Anthony] Frederick [Augustus] SANDYS  (born Antonio Frederic Augustus Sands) (English; 1 May 1829–25 June 1904) Mary Magdalene (1858–60)</vt:lpstr>
      <vt:lpstr>Dante Gabriel ROSSETTI (English;  12 May 1828 – 9 April 1882) Ecce Ancilla Domini (1850)</vt:lpstr>
      <vt:lpstr>Dante Gabriel ROSSETTI (English;  12 May 1828 – 9 April 1882) Beata Beatrix (1864–70)</vt:lpstr>
      <vt:lpstr>Dante Gabriel ROSSETTI (English;  12 May 1828 – 9 April 1882) The Blessed Damozel (1875–78)</vt:lpstr>
      <vt:lpstr>Dante Gabriel ROSSETTI (English;  12 May 1828 – 9 April 1882)  Astarte Syriaca (1877)</vt:lpstr>
      <vt:lpstr>Edward Coley BURNE-JONES  (English; 28 August 1833 – 17 June 1898) Pygmalion &amp; the Image:  The Heart Desires (1868-78)</vt:lpstr>
      <vt:lpstr>Edward Coley BURNE-JONES  (English; 28 August 1833 – 17 June 1898) Pygmalion &amp; the Image: The Hand Refrains (1868–78)</vt:lpstr>
      <vt:lpstr>Edward Coley BURNE-JONES  (English; 28 August 1833 – 17 June 1898) Pygmalion &amp; the Image: The Soul Attains (1868–78)</vt:lpstr>
      <vt:lpstr>Edward Coley BURNE-JONES  (English; 28 August 1833 – 17 June 1898) Pygmalion &amp; the Image: The Godhead Fires (1868–78)</vt:lpstr>
      <vt:lpstr>Edward Coley BURNE-JONES  (English; 28 August 1833 – 17 June 1898) The Annunciation (1879)</vt:lpstr>
      <vt:lpstr>Edward Coley BURNE-JONES  (English; 28 August 1833 – 17 June 1898) King Cophetua and the Beggar Maid (1884)</vt:lpstr>
      <vt:lpstr>Frank [Bernard] Dicksee (English;  b. London, 27 November 1853 – 17 October 1928) Harmony (1877)</vt:lpstr>
      <vt:lpstr>Frank [Bernard] Dicksee (English;  b. London, 27 November 1853 – 17 October 1928) Chivalry (1885)</vt:lpstr>
      <vt:lpstr>Frank [Bernard] Dicksee (English;  b. London, 27 November 1853 – 17 October 1928) The End of the Quest (1921)</vt:lpstr>
      <vt:lpstr>Fredric LEIGHTON (English;  3 December 1830 – 25 January 1896) Bath of Psyche (c. 1890)</vt:lpstr>
      <vt:lpstr>Frederic LEIGHTON (English;  3 December 1830 – 25 January 1896) Perseus and Andromeda (1891-94)</vt:lpstr>
      <vt:lpstr>Frederic LEIGHTON (English;  3 December 1830 – 25 January 1896) Flaming June (1895)</vt:lpstr>
      <vt:lpstr>Albert Joseph MOORE (English;  4 September 1841 – 25 September 1893) Silver (1886)</vt:lpstr>
      <vt:lpstr>Edward John POYNTER (English;  20 March 1836 – 26 July 1919) On the Temple Steps (1889)</vt:lpstr>
      <vt:lpstr>John [William] WATERHOUSE (English;  baptised, 6 April 1849 — died, 10 February 1917) Pandora (1896)</vt:lpstr>
      <vt:lpstr>John William GODWARD (English;  9 August 1861 – 13 December 1922) The Mirror, or Contemplation (1899)</vt:lpstr>
      <vt:lpstr>Herbert [James] DRAPER (English; 1863 – 22 September 1920) A Water Baby (1900)</vt:lpstr>
      <vt:lpstr>Herbert [James] DRAPER (English; 1863 – 22 September 1920) Clyties of the Mist (1912)</vt:lpstr>
      <vt:lpstr>William-Adolphe BOUGUEREAU (French: November 30, 1825 – August 19, 1905)  Le Printemps [The Return of Spring] (1866)</vt:lpstr>
      <vt:lpstr>William-Adolphe BOUGUEREAU (French: November 30, 1825 – August 19, 1905)  The Abduction of Psyche (1895)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Permission to this presentation is  currently restricted. This presentation can  be opened by Microsoft Office 11 Beta  or a viewer. For more information,  go to http://office.microsoft.com/viewer.</dc:title>
  <dc:creator/>
  <cp:lastModifiedBy/>
  <cp:revision>81</cp:revision>
  <dcterms:created xsi:type="dcterms:W3CDTF">2004-11-02T00:56:25Z</dcterms:created>
  <dcterms:modified xsi:type="dcterms:W3CDTF">2013-12-30T03:09:11Z</dcterms:modified>
</cp:coreProperties>
</file>