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60" r:id="rId6"/>
    <p:sldId id="276" r:id="rId7"/>
    <p:sldId id="261" r:id="rId8"/>
    <p:sldId id="277" r:id="rId9"/>
    <p:sldId id="263" r:id="rId10"/>
    <p:sldId id="292" r:id="rId11"/>
    <p:sldId id="290" r:id="rId12"/>
    <p:sldId id="291" r:id="rId13"/>
    <p:sldId id="293" r:id="rId14"/>
    <p:sldId id="268" r:id="rId15"/>
    <p:sldId id="269" r:id="rId16"/>
    <p:sldId id="270" r:id="rId17"/>
    <p:sldId id="267" r:id="rId18"/>
    <p:sldId id="272" r:id="rId19"/>
    <p:sldId id="286" r:id="rId20"/>
    <p:sldId id="289" r:id="rId21"/>
    <p:sldId id="287" r:id="rId22"/>
    <p:sldId id="273" r:id="rId23"/>
    <p:sldId id="274" r:id="rId24"/>
    <p:sldId id="288" r:id="rId2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9" autoAdjust="0"/>
    <p:restoredTop sz="94660"/>
  </p:normalViewPr>
  <p:slideViewPr>
    <p:cSldViewPr>
      <p:cViewPr>
        <p:scale>
          <a:sx n="60" d="100"/>
          <a:sy n="60" d="100"/>
        </p:scale>
        <p:origin x="-480" y="-5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file:///\\ad.ufl.edu\clas\web\users\snod\19thCenturySalome-likeThemesLandscape.Fall2015.pptx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file:///\\ad.ufl.edu\clas\web\users\snod\19thCenturyLVA&amp;SPENL6256SalomeJudithLandscape.Spring2014Week8.pptx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file:///\\ad.ufl.edu\clas\web\users\snod\19thCenturyLVA&amp;SPENL6256SalomeJudithLandscape.Spring2014Week8.pptx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file:///\\ad.ufl.edu\clas\web\users\snod\19thCenturySalome-likeThemesLandscape.Fall2015.pptx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file:///\\ad.ufl.edu\clas\web\users\snod\19thCenturySalome-likeThemesLandscape.Fall2015.pptx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14350" y="1320803"/>
            <a:ext cx="5829300" cy="629919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Paintings with </a:t>
            </a:r>
            <a:r>
              <a:rPr lang="en-US" sz="7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7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sz="7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Salome-Like Themes</a:t>
            </a:r>
            <a:r>
              <a:rPr lang="en-US" sz="7200" b="1" dirty="0" smtClean="0">
                <a:solidFill>
                  <a:srgbClr val="FF33CC"/>
                </a:solidFill>
              </a:rPr>
              <a:t/>
            </a:r>
            <a:br>
              <a:rPr lang="en-US" sz="7200" b="1" dirty="0" smtClean="0">
                <a:solidFill>
                  <a:srgbClr val="FF33CC"/>
                </a:solidFill>
              </a:rPr>
            </a:br>
            <a:r>
              <a:rPr lang="en-US" sz="1800" b="1" dirty="0" smtClean="0">
                <a:solidFill>
                  <a:srgbClr val="FF33CC"/>
                </a:solidFill>
              </a:rPr>
              <a:t/>
            </a:r>
            <a:br>
              <a:rPr lang="en-US" sz="1800" b="1" dirty="0" smtClean="0">
                <a:solidFill>
                  <a:srgbClr val="FF33CC"/>
                </a:solidFill>
              </a:rPr>
            </a:br>
            <a:r>
              <a:rPr lang="en-US" sz="1800" b="1" dirty="0" smtClean="0">
                <a:solidFill>
                  <a:srgbClr val="FF33CC"/>
                </a:solidFill>
              </a:rPr>
              <a:t/>
            </a:r>
            <a:br>
              <a:rPr lang="en-US" sz="1800" b="1" dirty="0" smtClean="0">
                <a:solidFill>
                  <a:srgbClr val="FF33CC"/>
                </a:solidFill>
              </a:rPr>
            </a:br>
            <a:r>
              <a:rPr lang="en-US" sz="1800" b="1" dirty="0">
                <a:solidFill>
                  <a:srgbClr val="FF33CC"/>
                </a:solidFill>
              </a:rPr>
              <a:t/>
            </a:r>
            <a:br>
              <a:rPr lang="en-US" sz="1800" b="1" dirty="0">
                <a:solidFill>
                  <a:srgbClr val="FF33CC"/>
                </a:solidFill>
              </a:rPr>
            </a:br>
            <a:r>
              <a:rPr lang="en-US" sz="2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Chris Snodgrass @ 2014</a:t>
            </a:r>
            <a:endParaRPr lang="en-US" sz="20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8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229600"/>
            <a:ext cx="6248400" cy="762000"/>
          </a:xfrm>
        </p:spPr>
        <p:txBody>
          <a:bodyPr>
            <a:noAutofit/>
          </a:bodyPr>
          <a:lstStyle/>
          <a:p>
            <a:pPr algn="ctr"/>
            <a:r>
              <a:rPr lang="en-US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Gustave</a:t>
            </a:r>
            <a:r>
              <a:rPr lang="en-US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MOREAU </a:t>
            </a:r>
            <a:b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(French; 6 </a:t>
            </a:r>
            <a:r>
              <a:rPr lang="en-US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1826 – 18 April 1898</a:t>
            </a:r>
            <a: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Poet and the Siren </a:t>
            </a:r>
            <a: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(1894) </a:t>
            </a:r>
            <a:endParaRPr lang="en-US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Placeholder 3">
            <a:hlinkClick r:id="" action="ppaction://hlinkshowjump?jump=nextslide"/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4800"/>
            <a:ext cx="4641917" cy="7589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372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01000"/>
            <a:ext cx="5181600" cy="984253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Edward </a:t>
            </a:r>
            <a:r>
              <a:rPr lang="en-US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Coley </a:t>
            </a:r>
            <a: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BURNE-JONES </a:t>
            </a:r>
            <a:b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(British; 28 </a:t>
            </a:r>
            <a:r>
              <a:rPr lang="en-US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1833 – 17 June 1898)</a:t>
            </a:r>
            <a: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Beguiling of Merlin</a:t>
            </a:r>
            <a: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(1874</a:t>
            </a:r>
            <a:r>
              <a:rPr lang="en-US" dirty="0" smtClean="0">
                <a:solidFill>
                  <a:srgbClr val="FF33CC"/>
                </a:solidFill>
              </a:rPr>
              <a:t>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"/>
            <a:ext cx="4361077" cy="7680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94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077200"/>
            <a:ext cx="5562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22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Edward Coley Burne-Jones </a:t>
            </a:r>
            <a:br>
              <a:rPr lang="en-US" sz="22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(British; 28 August 1833 – 17 June 1898)</a:t>
            </a:r>
            <a:br>
              <a:rPr lang="en-US" sz="22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i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i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Depths of the Sea</a:t>
            </a:r>
            <a:r>
              <a:rPr lang="en-US" sz="22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1887)</a:t>
            </a:r>
            <a:endParaRPr lang="en-US" sz="2200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182880"/>
            <a:ext cx="2880360" cy="7680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955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8001001"/>
            <a:ext cx="4267200" cy="984252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Maler</a:t>
            </a:r>
            <a: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] COLLIER (English; </a:t>
            </a:r>
            <a:b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en-US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1850 – 11 April 1934)</a:t>
            </a:r>
            <a: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Lilith </a:t>
            </a:r>
            <a:r>
              <a:rPr lang="en-US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(1887)</a:t>
            </a:r>
            <a:endParaRPr lang="en-US" i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85" y="228600"/>
            <a:ext cx="3980277" cy="7589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981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077200"/>
            <a:ext cx="4114800" cy="9080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Franz von STUCK (1863–1928)</a:t>
            </a:r>
            <a:b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Kiss of the Sphinx </a:t>
            </a:r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1895)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" r="7440"/>
          <a:stretch>
            <a:fillRect/>
          </a:stretch>
        </p:blipFill>
        <p:spPr>
          <a:xfrm>
            <a:off x="533400" y="304800"/>
            <a:ext cx="5829300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51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77200"/>
            <a:ext cx="5943600" cy="908051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Franz von STUCK (1863–1928</a:t>
            </a:r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Sin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(1893)</a:t>
            </a:r>
            <a:endParaRPr lang="en-US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7778"/>
          <a:stretch>
            <a:fillRect/>
          </a:stretch>
        </p:blipFill>
        <p:spPr>
          <a:xfrm>
            <a:off x="533400" y="304800"/>
            <a:ext cx="5829300" cy="777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30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77200"/>
            <a:ext cx="5943600" cy="9080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Franz von STUCK (1863–1928)</a:t>
            </a:r>
            <a:b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Sin</a:t>
            </a:r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(1893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), 2</a:t>
            </a:r>
            <a:r>
              <a:rPr lang="en-US" baseline="300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version</a:t>
            </a:r>
            <a:endParaRPr lang="en-US" sz="2200" dirty="0">
              <a:solidFill>
                <a:srgbClr val="FF33CC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4" b="10444"/>
          <a:stretch>
            <a:fillRect/>
          </a:stretch>
        </p:blipFill>
        <p:spPr>
          <a:xfrm>
            <a:off x="533400" y="304800"/>
            <a:ext cx="5829300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90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077200"/>
            <a:ext cx="4114800" cy="9080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Franz von STUCK (1863–1928)</a:t>
            </a:r>
            <a:b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Sin</a:t>
            </a:r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1900)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4" b="9064"/>
          <a:stretch>
            <a:fillRect/>
          </a:stretch>
        </p:blipFill>
        <p:spPr>
          <a:xfrm>
            <a:off x="533400" y="304800"/>
            <a:ext cx="5829300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87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077200"/>
            <a:ext cx="4114800" cy="9080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Franz von STUCK (1863–1928)</a:t>
            </a:r>
            <a:b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Salome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1906)</a:t>
            </a:r>
            <a:endParaRPr lang="en-US" dirty="0"/>
          </a:p>
        </p:txBody>
      </p:sp>
      <p:pic>
        <p:nvPicPr>
          <p:cNvPr id="4" name="Picture Placeholder 3">
            <a:hlinkClick r:id="" action="ppaction://hlinkshowjump?jump=nextslide"/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r="2863"/>
          <a:stretch>
            <a:fillRect/>
          </a:stretch>
        </p:blipFill>
        <p:spPr>
          <a:xfrm>
            <a:off x="533400" y="304800"/>
            <a:ext cx="5829300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516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077200"/>
            <a:ext cx="4114800" cy="9080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Franz von STUCK (1863–1928)</a:t>
            </a:r>
            <a:b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Judith and </a:t>
            </a:r>
            <a:r>
              <a:rPr lang="en-US" i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Holofernes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1926)</a:t>
            </a:r>
            <a:endParaRPr lang="en-US" dirty="0"/>
          </a:p>
        </p:txBody>
      </p:sp>
      <p:pic>
        <p:nvPicPr>
          <p:cNvPr id="4" name="Picture Placeholder 3">
            <a:hlinkClick r:id="rId2" action="ppaction://hlinkpres?slideindex=6&amp;slidetitle=Fernand KHNOPFF (1858–1921) The Caress (1896)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304800"/>
            <a:ext cx="4015739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485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53400"/>
            <a:ext cx="5943600" cy="736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Andrea MANTEGNA  (c</a:t>
            </a:r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1431–1506</a:t>
            </a:r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))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Judith and Holofernes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(1495)</a:t>
            </a:r>
            <a:endParaRPr lang="en-US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Placeholder 3"/>
          <p:cNvPicPr preferRelativeResize="0"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0667"/>
          <a:stretch>
            <a:fillRect/>
          </a:stretch>
        </p:blipFill>
        <p:spPr>
          <a:xfrm>
            <a:off x="533400" y="228600"/>
            <a:ext cx="5829300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94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924801"/>
            <a:ext cx="4267200" cy="914399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Carlos Schwabe 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(Swiss-German; </a:t>
            </a:r>
            <a:b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July </a:t>
            </a:r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21, 1866 – 1926)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Medusa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(1895)</a:t>
            </a:r>
            <a:endParaRPr lang="en-US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914400"/>
            <a:ext cx="6583680" cy="6583680"/>
          </a:xfrm>
        </p:spPr>
      </p:pic>
    </p:spTree>
    <p:extLst>
      <p:ext uri="{BB962C8B-B14F-4D97-AF65-F5344CB8AC3E}">
        <p14:creationId xmlns:p14="http://schemas.microsoft.com/office/powerpoint/2010/main" val="22220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077200"/>
            <a:ext cx="5867400" cy="908051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Lucien LÉVY-DHURMER (1865–1953)</a:t>
            </a:r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Medusa 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(1897)</a:t>
            </a:r>
            <a:endParaRPr lang="en-US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Placeholder 3">
            <a:hlinkClick r:id="rId2" action="ppaction://hlinkpres?slideindex=8&amp;slidetitle=Alexandre CABANEL (1823–89) Cleopatra Testing Poisons on Condemned Prisoners (1897)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"/>
            <a:ext cx="5034791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365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0"/>
            <a:ext cx="5638800" cy="755651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Gustav KLIMT (1862–1918)</a:t>
            </a:r>
            <a:br>
              <a:rPr lang="en-US" sz="18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i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Judith I</a:t>
            </a:r>
            <a:r>
              <a:rPr lang="en-US" sz="18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(Czech 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1901)</a:t>
            </a:r>
            <a:endParaRPr lang="en-US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69" y="381000"/>
            <a:ext cx="3620561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38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0"/>
            <a:ext cx="5638800" cy="755651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Gustav 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KLIMT (1862–1918)</a:t>
            </a:r>
            <a:b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Judith II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 (Vienna 1909)</a:t>
            </a:r>
            <a:endParaRPr lang="en-US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Placeholder 3">
            <a:hlinkClick r:id="" action="ppaction://hlinkshowjump?jump=nextslide"/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58" y="304800"/>
            <a:ext cx="3591184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33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0"/>
            <a:ext cx="5638800" cy="755651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Carlos SCHWABE (1877–1926)</a:t>
            </a:r>
            <a:b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Spleen and Ideal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(c. 1907–08)</a:t>
            </a:r>
            <a:endParaRPr lang="en-US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Placeholder 3">
            <a:hlinkClick r:id="rId2" action="ppaction://hlinkpres?slideindex=10&amp;slidetitle=Carlos SCHWABE (1866–1926) The Faun (1923)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"/>
            <a:ext cx="5073249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7576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53400"/>
            <a:ext cx="6858000" cy="838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GIORGIONE </a:t>
            </a:r>
            <a:r>
              <a:rPr lang="it-IT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[b. </a:t>
            </a:r>
            <a:r>
              <a:rPr lang="it-IT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Giorgio Barbarelli da </a:t>
            </a:r>
            <a:r>
              <a:rPr lang="it-IT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Castelfranco]</a:t>
            </a:r>
            <a:br>
              <a:rPr lang="it-IT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it-IT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1477/8–1510</a:t>
            </a:r>
            <a:r>
              <a:rPr lang="it-IT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it-IT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Judith</a:t>
            </a:r>
            <a:r>
              <a:rPr lang="it-IT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(1504)</a:t>
            </a:r>
            <a:endParaRPr lang="en-US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Placeholder 4">
            <a:hlinkClick r:id="rId2" action="ppaction://hlinkpres?slideindex=2&amp;slidetitle=Michelangelo Merisi da CARAVAGGIO (1571–1610) Judith Beheading Holofernes (c. 1598)"/>
          </p:cNvPr>
          <p:cNvPicPr preferRelativeResize="0"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4800"/>
            <a:ext cx="3555745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0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29600"/>
            <a:ext cx="5334000" cy="755651"/>
          </a:xfrm>
        </p:spPr>
        <p:txBody>
          <a:bodyPr>
            <a:noAutofit/>
          </a:bodyPr>
          <a:lstStyle/>
          <a:p>
            <a:pPr algn="ctr"/>
            <a:r>
              <a:rPr lang="it-IT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Artemisia </a:t>
            </a:r>
            <a:r>
              <a:rPr lang="it-IT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GENTILESCHI  (1593–1652)</a:t>
            </a:r>
            <a:br>
              <a:rPr lang="it-IT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it-IT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Judith beheading Holofernes</a:t>
            </a:r>
            <a:r>
              <a:rPr lang="it-IT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(c. 1611–12)</a:t>
            </a:r>
            <a:endParaRPr lang="en-US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Placeholder 2"/>
          <p:cNvPicPr preferRelativeResize="0"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" r="3576"/>
          <a:stretch>
            <a:fillRect/>
          </a:stretch>
        </p:blipFill>
        <p:spPr>
          <a:xfrm>
            <a:off x="533400" y="304800"/>
            <a:ext cx="5829300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43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229600"/>
            <a:ext cx="5029200" cy="755651"/>
          </a:xfrm>
        </p:spPr>
        <p:txBody>
          <a:bodyPr>
            <a:noAutofit/>
          </a:bodyPr>
          <a:lstStyle/>
          <a:p>
            <a:pPr algn="ctr"/>
            <a:r>
              <a:rPr lang="it-IT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Artemisia </a:t>
            </a:r>
            <a:r>
              <a:rPr lang="it-IT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GENTILESCHI  (1593–1652</a:t>
            </a:r>
            <a:r>
              <a:rPr lang="it-IT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it-IT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it-IT" i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Judith beheading Holofernes</a:t>
            </a:r>
            <a:r>
              <a:rPr lang="it-IT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(c. </a:t>
            </a:r>
            <a:r>
              <a:rPr lang="it-IT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1620)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Placeholder 4"/>
          <p:cNvPicPr preferRelativeResize="0"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" r="4136"/>
          <a:stretch>
            <a:fillRect/>
          </a:stretch>
        </p:blipFill>
        <p:spPr>
          <a:xfrm>
            <a:off x="533400" y="304800"/>
            <a:ext cx="5829300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11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229600"/>
            <a:ext cx="5029200" cy="755651"/>
          </a:xfrm>
        </p:spPr>
        <p:txBody>
          <a:bodyPr>
            <a:noAutofit/>
          </a:bodyPr>
          <a:lstStyle/>
          <a:p>
            <a:pPr algn="ctr"/>
            <a:r>
              <a:rPr lang="it-IT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Artemisia </a:t>
            </a:r>
            <a:r>
              <a:rPr lang="it-IT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GENTILESCHI  (1593–1652</a:t>
            </a:r>
            <a:r>
              <a:rPr lang="it-IT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it-IT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it-IT" i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Judith </a:t>
            </a:r>
            <a:r>
              <a:rPr lang="it-IT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and Her Maidservant </a:t>
            </a:r>
            <a:r>
              <a:rPr lang="it-IT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it-IT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t-IT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1612–13)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Placeholder 4"/>
          <p:cNvPicPr preferRelativeResize="0"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6364731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430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229600"/>
            <a:ext cx="5715000" cy="6858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Peter Paul 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RUBENS (1577–1640)</a:t>
            </a:r>
            <a:b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Judith with the Head of Holofernes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(c. 1616)</a:t>
            </a:r>
            <a:endParaRPr lang="en-US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Placeholder 4"/>
          <p:cNvPicPr preferRelativeResize="0"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4" r="9964"/>
          <a:stretch>
            <a:fillRect/>
          </a:stretch>
        </p:blipFill>
        <p:spPr>
          <a:xfrm>
            <a:off x="533400" y="228600"/>
            <a:ext cx="5829300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746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229600"/>
            <a:ext cx="5486400" cy="755651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Gustav MOREAU (1826–98)</a:t>
            </a:r>
            <a:b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The Tattooed Salome 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(1875)</a:t>
            </a:r>
            <a:endParaRPr lang="en-US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19" y="304800"/>
            <a:ext cx="4408061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01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153400"/>
            <a:ext cx="5638800" cy="7556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Gustav 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MOREAU (1826–98</a:t>
            </a:r>
            <a: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en-US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Salome Dancing </a:t>
            </a:r>
            <a:r>
              <a:rPr lang="en-US" i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efore Herod 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(1876)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Placeholder 4">
            <a:hlinkClick r:id="rId2" action="ppaction://hlinkpres?slideindex=5&amp;slidetitle=Gustav MOREAU (1826–98) Samson and Delilah (1881–82)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5609076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40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3552</TotalTime>
  <Words>123</Words>
  <Application>Microsoft Office PowerPoint</Application>
  <PresentationFormat>On-screen Show (4:3)</PresentationFormat>
  <Paragraphs>24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Paintings with  Salome-Like Themes    Chris Snodgrass @ 2014</vt:lpstr>
      <vt:lpstr>Andrea MANTEGNA  (c. 1431–1506)) Judith and Holofernes (1495)</vt:lpstr>
      <vt:lpstr>GIORGIONE [b. Giorgio Barbarelli da Castelfranco] (c. 1477/8–1510) Judith (1504)</vt:lpstr>
      <vt:lpstr>Artemisia GENTILESCHI  (1593–1652) Judith beheading Holofernes (c. 1611–12)</vt:lpstr>
      <vt:lpstr>Artemisia GENTILESCHI  (1593–1652) Judith beheading Holofernes (c. 1620)</vt:lpstr>
      <vt:lpstr>Artemisia GENTILESCHI  (1593–1652) Judith and Her Maidservant (c. 1612–13)</vt:lpstr>
      <vt:lpstr>Peter Paul RUBENS (1577–1640) Judith with the Head of Holofernes (c. 1616)</vt:lpstr>
      <vt:lpstr>Gustav MOREAU (1826–98) The Tattooed Salome (1875)</vt:lpstr>
      <vt:lpstr>Gustav MOREAU (1826–98) Salome Dancing before Herod (1876)</vt:lpstr>
      <vt:lpstr>Gustave MOREAU  (French; 6 April 1826 – 18 April 1898) The Poet and the Siren (1894) </vt:lpstr>
      <vt:lpstr>Edward Coley BURNE-JONES  (British; 28 August 1833 – 17 June 1898) The Beguiling of Merlin (1874)</vt:lpstr>
      <vt:lpstr> Edward Coley Burne-Jones  (British; 28 August 1833 – 17 June 1898) The Depths of the Sea (1887)</vt:lpstr>
      <vt:lpstr>John [Maler ] COLLIER (English;  27 January 1850 – 11 April 1934) Lilith (1887)</vt:lpstr>
      <vt:lpstr>Franz von STUCK (1863–1928) Kiss of the Sphinx (1895)</vt:lpstr>
      <vt:lpstr>Franz von STUCK (1863–1928) Sin (1893)</vt:lpstr>
      <vt:lpstr>Franz von STUCK (1863–1928) Sin (1893), 2nd version</vt:lpstr>
      <vt:lpstr>Franz von STUCK (1863–1928) Sin (1900)</vt:lpstr>
      <vt:lpstr>Franz von STUCK (1863–1928) Salome (1906)</vt:lpstr>
      <vt:lpstr>Franz von STUCK (1863–1928) Judith and Holofernes (1926)</vt:lpstr>
      <vt:lpstr>Carlos Schwabe (Swiss-German;  July 21, 1866 – 1926) Medusa (1895)</vt:lpstr>
      <vt:lpstr>Lucien LÉVY-DHURMER (1865–1953) Medusa (1897)</vt:lpstr>
      <vt:lpstr>Gustav KLIMT (1862–1918) Judith I (Czech 1901)</vt:lpstr>
      <vt:lpstr>Gustav KLIMT (1862–1918) Judith II  (Vienna 1909)</vt:lpstr>
      <vt:lpstr>Carlos SCHWABE (1877–1926) Spleen and Ideal (c. 1907–08)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Judith  and  Salome  Paintings</dc:title>
  <dc:creator>Chris</dc:creator>
  <cp:lastModifiedBy>Snodgrass,Chris G</cp:lastModifiedBy>
  <cp:revision>104</cp:revision>
  <dcterms:created xsi:type="dcterms:W3CDTF">2006-08-16T00:00:00Z</dcterms:created>
  <dcterms:modified xsi:type="dcterms:W3CDTF">2015-05-02T16:59:18Z</dcterms:modified>
</cp:coreProperties>
</file>