
<file path=[Content_Types].xml><?xml version="1.0" encoding="utf-8"?>
<Types xmlns="http://schemas.openxmlformats.org/package/2006/content-types">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4"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6F33DC-2970-481D-9151-C51AB32A41E5}" type="datetimeFigureOut">
              <a:rPr lang="en-US" smtClean="0"/>
              <a:t>1/31/2020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59B70E-E5D8-4108-8049-878C665E8E72}" type="slidenum">
              <a:rPr lang="en-US" smtClean="0"/>
              <a:t>‹#›</a:t>
            </a:fld>
            <a:endParaRPr lang="en-US"/>
          </a:p>
        </p:txBody>
      </p:sp>
    </p:spTree>
    <p:extLst>
      <p:ext uri="{BB962C8B-B14F-4D97-AF65-F5344CB8AC3E}">
        <p14:creationId xmlns:p14="http://schemas.microsoft.com/office/powerpoint/2010/main" val="1181109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59B70E-E5D8-4108-8049-878C665E8E72}" type="slidenum">
              <a:rPr lang="en-US" smtClean="0"/>
              <a:t>20</a:t>
            </a:fld>
            <a:endParaRPr lang="en-US"/>
          </a:p>
        </p:txBody>
      </p:sp>
    </p:spTree>
    <p:extLst>
      <p:ext uri="{BB962C8B-B14F-4D97-AF65-F5344CB8AC3E}">
        <p14:creationId xmlns:p14="http://schemas.microsoft.com/office/powerpoint/2010/main" val="2819057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B01CB7-240C-41B8-9F3F-2C164AC252CA}"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A750B-960E-4368-B06E-1534063C2F9A}" type="slidenum">
              <a:rPr lang="en-US" smtClean="0"/>
              <a:t>‹#›</a:t>
            </a:fld>
            <a:endParaRPr lang="en-US"/>
          </a:p>
        </p:txBody>
      </p:sp>
    </p:spTree>
    <p:extLst>
      <p:ext uri="{BB962C8B-B14F-4D97-AF65-F5344CB8AC3E}">
        <p14:creationId xmlns:p14="http://schemas.microsoft.com/office/powerpoint/2010/main" val="3147569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01CB7-240C-41B8-9F3F-2C164AC252CA}"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A750B-960E-4368-B06E-1534063C2F9A}" type="slidenum">
              <a:rPr lang="en-US" smtClean="0"/>
              <a:t>‹#›</a:t>
            </a:fld>
            <a:endParaRPr lang="en-US"/>
          </a:p>
        </p:txBody>
      </p:sp>
    </p:spTree>
    <p:extLst>
      <p:ext uri="{BB962C8B-B14F-4D97-AF65-F5344CB8AC3E}">
        <p14:creationId xmlns:p14="http://schemas.microsoft.com/office/powerpoint/2010/main" val="1265037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01CB7-240C-41B8-9F3F-2C164AC252CA}"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A750B-960E-4368-B06E-1534063C2F9A}" type="slidenum">
              <a:rPr lang="en-US" smtClean="0"/>
              <a:t>‹#›</a:t>
            </a:fld>
            <a:endParaRPr lang="en-US"/>
          </a:p>
        </p:txBody>
      </p:sp>
    </p:spTree>
    <p:extLst>
      <p:ext uri="{BB962C8B-B14F-4D97-AF65-F5344CB8AC3E}">
        <p14:creationId xmlns:p14="http://schemas.microsoft.com/office/powerpoint/2010/main" val="1887809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01CB7-240C-41B8-9F3F-2C164AC252CA}"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A750B-960E-4368-B06E-1534063C2F9A}" type="slidenum">
              <a:rPr lang="en-US" smtClean="0"/>
              <a:t>‹#›</a:t>
            </a:fld>
            <a:endParaRPr lang="en-US"/>
          </a:p>
        </p:txBody>
      </p:sp>
    </p:spTree>
    <p:extLst>
      <p:ext uri="{BB962C8B-B14F-4D97-AF65-F5344CB8AC3E}">
        <p14:creationId xmlns:p14="http://schemas.microsoft.com/office/powerpoint/2010/main" val="254173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B01CB7-240C-41B8-9F3F-2C164AC252CA}"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A750B-960E-4368-B06E-1534063C2F9A}" type="slidenum">
              <a:rPr lang="en-US" smtClean="0"/>
              <a:t>‹#›</a:t>
            </a:fld>
            <a:endParaRPr lang="en-US"/>
          </a:p>
        </p:txBody>
      </p:sp>
    </p:spTree>
    <p:extLst>
      <p:ext uri="{BB962C8B-B14F-4D97-AF65-F5344CB8AC3E}">
        <p14:creationId xmlns:p14="http://schemas.microsoft.com/office/powerpoint/2010/main" val="2071853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B01CB7-240C-41B8-9F3F-2C164AC252CA}"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AA750B-960E-4368-B06E-1534063C2F9A}" type="slidenum">
              <a:rPr lang="en-US" smtClean="0"/>
              <a:t>‹#›</a:t>
            </a:fld>
            <a:endParaRPr lang="en-US"/>
          </a:p>
        </p:txBody>
      </p:sp>
    </p:spTree>
    <p:extLst>
      <p:ext uri="{BB962C8B-B14F-4D97-AF65-F5344CB8AC3E}">
        <p14:creationId xmlns:p14="http://schemas.microsoft.com/office/powerpoint/2010/main" val="223862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B01CB7-240C-41B8-9F3F-2C164AC252CA}" type="datetimeFigureOut">
              <a:rPr lang="en-US" smtClean="0"/>
              <a:t>1/31/2020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AA750B-960E-4368-B06E-1534063C2F9A}" type="slidenum">
              <a:rPr lang="en-US" smtClean="0"/>
              <a:t>‹#›</a:t>
            </a:fld>
            <a:endParaRPr lang="en-US"/>
          </a:p>
        </p:txBody>
      </p:sp>
    </p:spTree>
    <p:extLst>
      <p:ext uri="{BB962C8B-B14F-4D97-AF65-F5344CB8AC3E}">
        <p14:creationId xmlns:p14="http://schemas.microsoft.com/office/powerpoint/2010/main" val="4083378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B01CB7-240C-41B8-9F3F-2C164AC252CA}" type="datetimeFigureOut">
              <a:rPr lang="en-US" smtClean="0"/>
              <a:t>1/31/2020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AA750B-960E-4368-B06E-1534063C2F9A}" type="slidenum">
              <a:rPr lang="en-US" smtClean="0"/>
              <a:t>‹#›</a:t>
            </a:fld>
            <a:endParaRPr lang="en-US"/>
          </a:p>
        </p:txBody>
      </p:sp>
    </p:spTree>
    <p:extLst>
      <p:ext uri="{BB962C8B-B14F-4D97-AF65-F5344CB8AC3E}">
        <p14:creationId xmlns:p14="http://schemas.microsoft.com/office/powerpoint/2010/main" val="4065403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01CB7-240C-41B8-9F3F-2C164AC252CA}" type="datetimeFigureOut">
              <a:rPr lang="en-US" smtClean="0"/>
              <a:t>1/31/2020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AA750B-960E-4368-B06E-1534063C2F9A}" type="slidenum">
              <a:rPr lang="en-US" smtClean="0"/>
              <a:t>‹#›</a:t>
            </a:fld>
            <a:endParaRPr lang="en-US"/>
          </a:p>
        </p:txBody>
      </p:sp>
    </p:spTree>
    <p:extLst>
      <p:ext uri="{BB962C8B-B14F-4D97-AF65-F5344CB8AC3E}">
        <p14:creationId xmlns:p14="http://schemas.microsoft.com/office/powerpoint/2010/main" val="1936501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B01CB7-240C-41B8-9F3F-2C164AC252CA}"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AA750B-960E-4368-B06E-1534063C2F9A}" type="slidenum">
              <a:rPr lang="en-US" smtClean="0"/>
              <a:t>‹#›</a:t>
            </a:fld>
            <a:endParaRPr lang="en-US"/>
          </a:p>
        </p:txBody>
      </p:sp>
    </p:spTree>
    <p:extLst>
      <p:ext uri="{BB962C8B-B14F-4D97-AF65-F5344CB8AC3E}">
        <p14:creationId xmlns:p14="http://schemas.microsoft.com/office/powerpoint/2010/main" val="802030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B01CB7-240C-41B8-9F3F-2C164AC252CA}"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AA750B-960E-4368-B06E-1534063C2F9A}" type="slidenum">
              <a:rPr lang="en-US" smtClean="0"/>
              <a:t>‹#›</a:t>
            </a:fld>
            <a:endParaRPr lang="en-US"/>
          </a:p>
        </p:txBody>
      </p:sp>
    </p:spTree>
    <p:extLst>
      <p:ext uri="{BB962C8B-B14F-4D97-AF65-F5344CB8AC3E}">
        <p14:creationId xmlns:p14="http://schemas.microsoft.com/office/powerpoint/2010/main" val="2962036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397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01CB7-240C-41B8-9F3F-2C164AC252CA}" type="datetimeFigureOut">
              <a:rPr lang="en-US" smtClean="0"/>
              <a:t>1/31/2020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A750B-960E-4368-B06E-1534063C2F9A}" type="slidenum">
              <a:rPr lang="en-US" smtClean="0"/>
              <a:t>‹#›</a:t>
            </a:fld>
            <a:endParaRPr lang="en-US"/>
          </a:p>
        </p:txBody>
      </p:sp>
    </p:spTree>
    <p:extLst>
      <p:ext uri="{BB962C8B-B14F-4D97-AF65-F5344CB8AC3E}">
        <p14:creationId xmlns:p14="http://schemas.microsoft.com/office/powerpoint/2010/main" val="1192805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package" Target="../embeddings/Microsoft_Excel_Worksheet5.xlsx"/><Relationship Id="rId7" Type="http://schemas.openxmlformats.org/officeDocument/2006/relationships/package" Target="../embeddings/Microsoft_Excel_Worksheet7.xlsx"/><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9.emf"/><Relationship Id="rId5" Type="http://schemas.openxmlformats.org/officeDocument/2006/relationships/package" Target="../embeddings/Microsoft_Excel_Worksheet6.xlsx"/><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12.emf"/><Relationship Id="rId5" Type="http://schemas.openxmlformats.org/officeDocument/2006/relationships/package" Target="../embeddings/Microsoft_Excel_Worksheet9.xlsx"/><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15.emf"/><Relationship Id="rId5" Type="http://schemas.openxmlformats.org/officeDocument/2006/relationships/package" Target="../embeddings/Microsoft_Excel_Worksheet11.xlsx"/><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17.emf"/><Relationship Id="rId5" Type="http://schemas.openxmlformats.org/officeDocument/2006/relationships/package" Target="../embeddings/Microsoft_Excel_Worksheet13.xlsx"/><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18.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1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package" Target="../embeddings/Microsoft_Excel_Worksheet16.xlsx"/><Relationship Id="rId3" Type="http://schemas.openxmlformats.org/officeDocument/2006/relationships/notesSlide" Target="../notesSlides/notesSlide1.xml"/><Relationship Id="rId7" Type="http://schemas.openxmlformats.org/officeDocument/2006/relationships/image" Target="../media/image21.emf"/><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package" Target="../embeddings/Microsoft_Excel_Worksheet15.xlsx"/><Relationship Id="rId11" Type="http://schemas.openxmlformats.org/officeDocument/2006/relationships/image" Target="../media/image23.emf"/><Relationship Id="rId5" Type="http://schemas.openxmlformats.org/officeDocument/2006/relationships/image" Target="../media/image20.emf"/><Relationship Id="rId10" Type="http://schemas.openxmlformats.org/officeDocument/2006/relationships/package" Target="../embeddings/Microsoft_Excel_Worksheet17.xlsx"/><Relationship Id="rId4" Type="http://schemas.openxmlformats.org/officeDocument/2006/relationships/package" Target="../embeddings/Microsoft_Excel_Worksheet14.xlsx"/><Relationship Id="rId9" Type="http://schemas.openxmlformats.org/officeDocument/2006/relationships/image" Target="../media/image2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package" Target="../embeddings/Microsoft_Excel_Worksheet1.xlsx"/><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Instrumental Variables: </a:t>
            </a:r>
            <a:r>
              <a:rPr lang="en-US" smtClean="0"/>
              <a:t>2-Stage and 3-Stage Least </a:t>
            </a:r>
            <a:r>
              <a:rPr lang="en-US" dirty="0" smtClean="0"/>
              <a:t>Squares Regression of a Linear Systems of Equations</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2009 LPGA Performance Statistics and Prize Winnings</a:t>
            </a:r>
          </a:p>
          <a:p>
            <a:pPr algn="l"/>
            <a:endParaRPr lang="en-US" sz="1400" dirty="0"/>
          </a:p>
          <a:p>
            <a:pPr algn="l"/>
            <a:r>
              <a:rPr lang="en-US" sz="1400" dirty="0" smtClean="0"/>
              <a:t>www.lpga.com</a:t>
            </a:r>
          </a:p>
          <a:p>
            <a:pPr algn="l"/>
            <a:r>
              <a:rPr lang="en-US" sz="1400" dirty="0" smtClean="0"/>
              <a:t>S.J. Callan and J.M. Thomas (2007). “Modeling the Determinants of a Professional Golfer’s Tournament Earnings,” Journal of Sports Economics, Vol. 8, No. 4, pp. 394-411</a:t>
            </a:r>
            <a:endParaRPr lang="en-US" sz="1400" dirty="0"/>
          </a:p>
        </p:txBody>
      </p:sp>
    </p:spTree>
    <p:extLst>
      <p:ext uri="{BB962C8B-B14F-4D97-AF65-F5344CB8AC3E}">
        <p14:creationId xmlns:p14="http://schemas.microsoft.com/office/powerpoint/2010/main" val="79615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639762"/>
          </a:xfrm>
        </p:spPr>
        <p:txBody>
          <a:bodyPr>
            <a:noAutofit/>
          </a:bodyPr>
          <a:lstStyle/>
          <a:p>
            <a:r>
              <a:rPr lang="en-US" sz="2600" dirty="0" smtClean="0"/>
              <a:t>Equation 3) – </a:t>
            </a:r>
            <a:r>
              <a:rPr lang="en-US" sz="2600" dirty="0" err="1" smtClean="0"/>
              <a:t>ln</a:t>
            </a:r>
            <a:r>
              <a:rPr lang="en-US" sz="2600" dirty="0" smtClean="0"/>
              <a:t>(Prize) is related to Rank and Completed Events</a:t>
            </a:r>
            <a:endParaRPr lang="en-US" sz="2600" dirty="0"/>
          </a:p>
        </p:txBody>
      </p:sp>
      <p:graphicFrame>
        <p:nvGraphicFramePr>
          <p:cNvPr id="3" name="Object 2"/>
          <p:cNvGraphicFramePr>
            <a:graphicFrameLocks noChangeAspect="1"/>
          </p:cNvGraphicFramePr>
          <p:nvPr>
            <p:extLst>
              <p:ext uri="{D42A27DB-BD31-4B8C-83A1-F6EECF244321}">
                <p14:modId xmlns:p14="http://schemas.microsoft.com/office/powerpoint/2010/main" val="248087540"/>
              </p:ext>
            </p:extLst>
          </p:nvPr>
        </p:nvGraphicFramePr>
        <p:xfrm>
          <a:off x="380999" y="1143000"/>
          <a:ext cx="5347783" cy="5334000"/>
        </p:xfrm>
        <a:graphic>
          <a:graphicData uri="http://schemas.openxmlformats.org/presentationml/2006/ole">
            <mc:AlternateContent xmlns:mc="http://schemas.openxmlformats.org/markup-compatibility/2006">
              <mc:Choice xmlns:v="urn:schemas-microsoft-com:vml" Requires="v">
                <p:oleObj spid="_x0000_s5148" name="Worksheet" r:id="rId3" imgW="3695700" imgH="3686243" progId="Excel.Sheet.12">
                  <p:embed/>
                </p:oleObj>
              </mc:Choice>
              <mc:Fallback>
                <p:oleObj name="Worksheet" r:id="rId3" imgW="3695700" imgH="3686243" progId="Excel.Sheet.12">
                  <p:embed/>
                  <p:pic>
                    <p:nvPicPr>
                      <p:cNvPr id="0" name=""/>
                      <p:cNvPicPr/>
                      <p:nvPr/>
                    </p:nvPicPr>
                    <p:blipFill>
                      <a:blip r:embed="rId4"/>
                      <a:stretch>
                        <a:fillRect/>
                      </a:stretch>
                    </p:blipFill>
                    <p:spPr>
                      <a:xfrm>
                        <a:off x="380999" y="1143000"/>
                        <a:ext cx="5347783" cy="5334000"/>
                      </a:xfrm>
                      <a:prstGeom prst="rect">
                        <a:avLst/>
                      </a:prstGeom>
                    </p:spPr>
                  </p:pic>
                </p:oleObj>
              </mc:Fallback>
            </mc:AlternateContent>
          </a:graphicData>
        </a:graphic>
      </p:graphicFrame>
      <p:sp>
        <p:nvSpPr>
          <p:cNvPr id="4" name="TextBox 3"/>
          <p:cNvSpPr txBox="1"/>
          <p:nvPr/>
        </p:nvSpPr>
        <p:spPr>
          <a:xfrm>
            <a:off x="5943600" y="1219200"/>
            <a:ext cx="2895600" cy="4524315"/>
          </a:xfrm>
          <a:prstGeom prst="rect">
            <a:avLst/>
          </a:prstGeom>
          <a:noFill/>
        </p:spPr>
        <p:txBody>
          <a:bodyPr wrap="square" rtlCol="0">
            <a:spAutoFit/>
          </a:bodyPr>
          <a:lstStyle/>
          <a:p>
            <a:r>
              <a:rPr lang="en-US" dirty="0" smtClean="0"/>
              <a:t>Prize Winnings (in log form):</a:t>
            </a:r>
          </a:p>
          <a:p>
            <a:pPr marL="285750" indent="-285750">
              <a:buFont typeface="Wingdings" panose="05000000000000000000" pitchFamily="2" charset="2"/>
              <a:buChar char="Ø"/>
            </a:pPr>
            <a:r>
              <a:rPr lang="en-US" dirty="0" smtClean="0"/>
              <a:t>Increase with (Predicted) Rank. A 10% increase in Rank (percentile) increases </a:t>
            </a:r>
            <a:r>
              <a:rPr lang="en-US" dirty="0" err="1" smtClean="0"/>
              <a:t>ln</a:t>
            </a:r>
            <a:r>
              <a:rPr lang="en-US" dirty="0" smtClean="0"/>
              <a:t>(Prize) by 0.56</a:t>
            </a:r>
          </a:p>
          <a:p>
            <a:pPr marL="285750" indent="-285750">
              <a:buFont typeface="Wingdings" panose="05000000000000000000" pitchFamily="2" charset="2"/>
              <a:buChar char="Ø"/>
            </a:pPr>
            <a:r>
              <a:rPr lang="en-US" dirty="0" smtClean="0"/>
              <a:t>Increase with Completed Events. For each tournament completed, </a:t>
            </a:r>
            <a:r>
              <a:rPr lang="en-US" dirty="0" err="1" smtClean="0"/>
              <a:t>ln</a:t>
            </a:r>
            <a:r>
              <a:rPr lang="en-US" dirty="0" smtClean="0"/>
              <a:t>(Prize) increases by 0.080.</a:t>
            </a:r>
          </a:p>
          <a:p>
            <a:pPr marL="285750" indent="-285750">
              <a:buFont typeface="Wingdings" panose="05000000000000000000" pitchFamily="2" charset="2"/>
              <a:buChar char="Ø"/>
            </a:pPr>
            <a:r>
              <a:rPr lang="en-US" dirty="0"/>
              <a:t>Note: The estimated coefficients are correct, but the standard errors, t-tests, and Analysis of Variance are incorrect (see slide 11</a:t>
            </a:r>
            <a:r>
              <a:rPr lang="en-US" dirty="0" smtClean="0"/>
              <a:t>)</a:t>
            </a:r>
            <a:endParaRPr lang="en-US" dirty="0"/>
          </a:p>
        </p:txBody>
      </p:sp>
    </p:spTree>
    <p:extLst>
      <p:ext uri="{BB962C8B-B14F-4D97-AF65-F5344CB8AC3E}">
        <p14:creationId xmlns:p14="http://schemas.microsoft.com/office/powerpoint/2010/main" val="2200233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487362"/>
          </a:xfrm>
        </p:spPr>
        <p:txBody>
          <a:bodyPr>
            <a:normAutofit fontScale="90000"/>
          </a:bodyPr>
          <a:lstStyle/>
          <a:p>
            <a:r>
              <a:rPr lang="en-US" dirty="0" smtClean="0"/>
              <a:t>Matrix Approach: Models w/ Endogenous Predictors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283597415"/>
              </p:ext>
            </p:extLst>
          </p:nvPr>
        </p:nvGraphicFramePr>
        <p:xfrm>
          <a:off x="1009650" y="879475"/>
          <a:ext cx="7135813" cy="5638800"/>
        </p:xfrm>
        <a:graphic>
          <a:graphicData uri="http://schemas.openxmlformats.org/presentationml/2006/ole">
            <mc:AlternateContent xmlns:mc="http://schemas.openxmlformats.org/markup-compatibility/2006">
              <mc:Choice xmlns:v="urn:schemas-microsoft-com:vml" Requires="v">
                <p:oleObj spid="_x0000_s6170" name="Equation" r:id="rId3" imgW="5206680" imgH="4114800" progId="Equation.DSMT4">
                  <p:embed/>
                </p:oleObj>
              </mc:Choice>
              <mc:Fallback>
                <p:oleObj name="Equation" r:id="rId3" imgW="5206680" imgH="4114800" progId="Equation.DSMT4">
                  <p:embed/>
                  <p:pic>
                    <p:nvPicPr>
                      <p:cNvPr id="0" name=""/>
                      <p:cNvPicPr/>
                      <p:nvPr/>
                    </p:nvPicPr>
                    <p:blipFill>
                      <a:blip r:embed="rId4"/>
                      <a:stretch>
                        <a:fillRect/>
                      </a:stretch>
                    </p:blipFill>
                    <p:spPr>
                      <a:xfrm>
                        <a:off x="1009650" y="879475"/>
                        <a:ext cx="7135813" cy="5638800"/>
                      </a:xfrm>
                      <a:prstGeom prst="rect">
                        <a:avLst/>
                      </a:prstGeom>
                    </p:spPr>
                  </p:pic>
                </p:oleObj>
              </mc:Fallback>
            </mc:AlternateContent>
          </a:graphicData>
        </a:graphic>
      </p:graphicFrame>
    </p:spTree>
    <p:extLst>
      <p:ext uri="{BB962C8B-B14F-4D97-AF65-F5344CB8AC3E}">
        <p14:creationId xmlns:p14="http://schemas.microsoft.com/office/powerpoint/2010/main" val="1444235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 2 – Rank = f(Score, Events)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829552621"/>
              </p:ext>
            </p:extLst>
          </p:nvPr>
        </p:nvGraphicFramePr>
        <p:xfrm>
          <a:off x="152400" y="1143000"/>
          <a:ext cx="5181601" cy="4419600"/>
        </p:xfrm>
        <a:graphic>
          <a:graphicData uri="http://schemas.openxmlformats.org/presentationml/2006/ole">
            <mc:AlternateContent xmlns:mc="http://schemas.openxmlformats.org/markup-compatibility/2006">
              <mc:Choice xmlns:v="urn:schemas-microsoft-com:vml" Requires="v">
                <p:oleObj spid="_x0000_s7231" name="Worksheet" r:id="rId3" imgW="6105457" imgH="3247957" progId="Excel.Sheet.12">
                  <p:embed/>
                </p:oleObj>
              </mc:Choice>
              <mc:Fallback>
                <p:oleObj name="Worksheet" r:id="rId3" imgW="6105457" imgH="3247957" progId="Excel.Sheet.12">
                  <p:embed/>
                  <p:pic>
                    <p:nvPicPr>
                      <p:cNvPr id="0" name=""/>
                      <p:cNvPicPr/>
                      <p:nvPr/>
                    </p:nvPicPr>
                    <p:blipFill>
                      <a:blip r:embed="rId4"/>
                      <a:stretch>
                        <a:fillRect/>
                      </a:stretch>
                    </p:blipFill>
                    <p:spPr>
                      <a:xfrm>
                        <a:off x="152400" y="1143000"/>
                        <a:ext cx="5181601" cy="44196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4815477"/>
              </p:ext>
            </p:extLst>
          </p:nvPr>
        </p:nvGraphicFramePr>
        <p:xfrm>
          <a:off x="5562600" y="1219200"/>
          <a:ext cx="3057525" cy="1724025"/>
        </p:xfrm>
        <a:graphic>
          <a:graphicData uri="http://schemas.openxmlformats.org/presentationml/2006/ole">
            <mc:AlternateContent xmlns:mc="http://schemas.openxmlformats.org/markup-compatibility/2006">
              <mc:Choice xmlns:v="urn:schemas-microsoft-com:vml" Requires="v">
                <p:oleObj spid="_x0000_s7232" name="Worksheet" r:id="rId5" imgW="3057457" imgH="1723957" progId="Excel.Sheet.12">
                  <p:embed/>
                </p:oleObj>
              </mc:Choice>
              <mc:Fallback>
                <p:oleObj name="Worksheet" r:id="rId5" imgW="3057457" imgH="1723957" progId="Excel.Sheet.12">
                  <p:embed/>
                  <p:pic>
                    <p:nvPicPr>
                      <p:cNvPr id="0" name=""/>
                      <p:cNvPicPr/>
                      <p:nvPr/>
                    </p:nvPicPr>
                    <p:blipFill>
                      <a:blip r:embed="rId6"/>
                      <a:stretch>
                        <a:fillRect/>
                      </a:stretch>
                    </p:blipFill>
                    <p:spPr>
                      <a:xfrm>
                        <a:off x="5562600" y="1219200"/>
                        <a:ext cx="3057525" cy="17240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00203197"/>
              </p:ext>
            </p:extLst>
          </p:nvPr>
        </p:nvGraphicFramePr>
        <p:xfrm>
          <a:off x="5562600" y="3429000"/>
          <a:ext cx="3057525" cy="2105025"/>
        </p:xfrm>
        <a:graphic>
          <a:graphicData uri="http://schemas.openxmlformats.org/presentationml/2006/ole">
            <mc:AlternateContent xmlns:mc="http://schemas.openxmlformats.org/markup-compatibility/2006">
              <mc:Choice xmlns:v="urn:schemas-microsoft-com:vml" Requires="v">
                <p:oleObj spid="_x0000_s7233" name="Worksheet" r:id="rId7" imgW="3057457" imgH="2104957" progId="Excel.Sheet.12">
                  <p:embed/>
                </p:oleObj>
              </mc:Choice>
              <mc:Fallback>
                <p:oleObj name="Worksheet" r:id="rId7" imgW="3057457" imgH="2104957" progId="Excel.Sheet.12">
                  <p:embed/>
                  <p:pic>
                    <p:nvPicPr>
                      <p:cNvPr id="0" name=""/>
                      <p:cNvPicPr/>
                      <p:nvPr/>
                    </p:nvPicPr>
                    <p:blipFill>
                      <a:blip r:embed="rId8"/>
                      <a:stretch>
                        <a:fillRect/>
                      </a:stretch>
                    </p:blipFill>
                    <p:spPr>
                      <a:xfrm>
                        <a:off x="5562600" y="3429000"/>
                        <a:ext cx="3057525" cy="2105025"/>
                      </a:xfrm>
                      <a:prstGeom prst="rect">
                        <a:avLst/>
                      </a:prstGeom>
                    </p:spPr>
                  </p:pic>
                </p:oleObj>
              </mc:Fallback>
            </mc:AlternateContent>
          </a:graphicData>
        </a:graphic>
      </p:graphicFrame>
    </p:spTree>
    <p:extLst>
      <p:ext uri="{BB962C8B-B14F-4D97-AF65-F5344CB8AC3E}">
        <p14:creationId xmlns:p14="http://schemas.microsoft.com/office/powerpoint/2010/main" val="2907018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 3: </a:t>
            </a:r>
            <a:r>
              <a:rPr lang="en-US" dirty="0" err="1" smtClean="0"/>
              <a:t>ln</a:t>
            </a:r>
            <a:r>
              <a:rPr lang="en-US" dirty="0" smtClean="0"/>
              <a:t>(Prize) = f(</a:t>
            </a:r>
            <a:r>
              <a:rPr lang="en-US" dirty="0" err="1" smtClean="0"/>
              <a:t>Rank,Completed</a:t>
            </a:r>
            <a:r>
              <a:rPr lang="en-US" dirty="0" smtClean="0"/>
              <a:t>)</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543561563"/>
              </p:ext>
            </p:extLst>
          </p:nvPr>
        </p:nvGraphicFramePr>
        <p:xfrm>
          <a:off x="304801" y="1295400"/>
          <a:ext cx="5181600" cy="5257800"/>
        </p:xfrm>
        <a:graphic>
          <a:graphicData uri="http://schemas.openxmlformats.org/presentationml/2006/ole">
            <mc:AlternateContent xmlns:mc="http://schemas.openxmlformats.org/markup-compatibility/2006">
              <mc:Choice xmlns:v="urn:schemas-microsoft-com:vml" Requires="v">
                <p:oleObj spid="_x0000_s8232" name="Worksheet" r:id="rId3" imgW="6105457" imgH="3247957" progId="Excel.Sheet.12">
                  <p:embed/>
                </p:oleObj>
              </mc:Choice>
              <mc:Fallback>
                <p:oleObj name="Worksheet" r:id="rId3" imgW="6105457" imgH="3247957" progId="Excel.Sheet.12">
                  <p:embed/>
                  <p:pic>
                    <p:nvPicPr>
                      <p:cNvPr id="0" name=""/>
                      <p:cNvPicPr/>
                      <p:nvPr/>
                    </p:nvPicPr>
                    <p:blipFill>
                      <a:blip r:embed="rId4"/>
                      <a:stretch>
                        <a:fillRect/>
                      </a:stretch>
                    </p:blipFill>
                    <p:spPr>
                      <a:xfrm>
                        <a:off x="304801" y="1295400"/>
                        <a:ext cx="5181600" cy="52578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99702614"/>
              </p:ext>
            </p:extLst>
          </p:nvPr>
        </p:nvGraphicFramePr>
        <p:xfrm>
          <a:off x="5715000" y="1371600"/>
          <a:ext cx="3057525" cy="4953000"/>
        </p:xfrm>
        <a:graphic>
          <a:graphicData uri="http://schemas.openxmlformats.org/presentationml/2006/ole">
            <mc:AlternateContent xmlns:mc="http://schemas.openxmlformats.org/markup-compatibility/2006">
              <mc:Choice xmlns:v="urn:schemas-microsoft-com:vml" Requires="v">
                <p:oleObj spid="_x0000_s8233" name="Worksheet" r:id="rId5" imgW="3057457" imgH="3628957" progId="Excel.Sheet.12">
                  <p:embed/>
                </p:oleObj>
              </mc:Choice>
              <mc:Fallback>
                <p:oleObj name="Worksheet" r:id="rId5" imgW="3057457" imgH="3628957" progId="Excel.Sheet.12">
                  <p:embed/>
                  <p:pic>
                    <p:nvPicPr>
                      <p:cNvPr id="0" name=""/>
                      <p:cNvPicPr/>
                      <p:nvPr/>
                    </p:nvPicPr>
                    <p:blipFill>
                      <a:blip r:embed="rId6"/>
                      <a:stretch>
                        <a:fillRect/>
                      </a:stretch>
                    </p:blipFill>
                    <p:spPr>
                      <a:xfrm>
                        <a:off x="5715000" y="1371600"/>
                        <a:ext cx="3057525" cy="4953000"/>
                      </a:xfrm>
                      <a:prstGeom prst="rect">
                        <a:avLst/>
                      </a:prstGeom>
                    </p:spPr>
                  </p:pic>
                </p:oleObj>
              </mc:Fallback>
            </mc:AlternateContent>
          </a:graphicData>
        </a:graphic>
      </p:graphicFrame>
    </p:spTree>
    <p:extLst>
      <p:ext uri="{BB962C8B-B14F-4D97-AF65-F5344CB8AC3E}">
        <p14:creationId xmlns:p14="http://schemas.microsoft.com/office/powerpoint/2010/main" val="1290862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Robust Estimate of Variance of 2SLS Estimator</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509299837"/>
              </p:ext>
            </p:extLst>
          </p:nvPr>
        </p:nvGraphicFramePr>
        <p:xfrm>
          <a:off x="830263" y="990600"/>
          <a:ext cx="7866062" cy="5018088"/>
        </p:xfrm>
        <a:graphic>
          <a:graphicData uri="http://schemas.openxmlformats.org/presentationml/2006/ole">
            <mc:AlternateContent xmlns:mc="http://schemas.openxmlformats.org/markup-compatibility/2006">
              <mc:Choice xmlns:v="urn:schemas-microsoft-com:vml" Requires="v">
                <p:oleObj spid="_x0000_s9234" name="Equation" r:id="rId3" imgW="5574960" imgH="3555720" progId="Equation.DSMT4">
                  <p:embed/>
                </p:oleObj>
              </mc:Choice>
              <mc:Fallback>
                <p:oleObj name="Equation" r:id="rId3" imgW="5574960" imgH="3555720" progId="Equation.DSMT4">
                  <p:embed/>
                  <p:pic>
                    <p:nvPicPr>
                      <p:cNvPr id="0" name=""/>
                      <p:cNvPicPr/>
                      <p:nvPr/>
                    </p:nvPicPr>
                    <p:blipFill>
                      <a:blip r:embed="rId4"/>
                      <a:stretch>
                        <a:fillRect/>
                      </a:stretch>
                    </p:blipFill>
                    <p:spPr>
                      <a:xfrm>
                        <a:off x="830263" y="990600"/>
                        <a:ext cx="7866062" cy="5018088"/>
                      </a:xfrm>
                      <a:prstGeom prst="rect">
                        <a:avLst/>
                      </a:prstGeom>
                    </p:spPr>
                  </p:pic>
                </p:oleObj>
              </mc:Fallback>
            </mc:AlternateContent>
          </a:graphicData>
        </a:graphic>
      </p:graphicFrame>
      <p:sp>
        <p:nvSpPr>
          <p:cNvPr id="4" name="TextBox 3"/>
          <p:cNvSpPr txBox="1"/>
          <p:nvPr/>
        </p:nvSpPr>
        <p:spPr>
          <a:xfrm>
            <a:off x="533400" y="6248400"/>
            <a:ext cx="8077200" cy="369332"/>
          </a:xfrm>
          <a:prstGeom prst="rect">
            <a:avLst/>
          </a:prstGeom>
          <a:noFill/>
        </p:spPr>
        <p:txBody>
          <a:bodyPr wrap="square" rtlCol="0">
            <a:spAutoFit/>
          </a:bodyPr>
          <a:lstStyle/>
          <a:p>
            <a:r>
              <a:rPr lang="en-US" dirty="0" smtClean="0"/>
              <a:t>Exact same method for equation 3</a:t>
            </a:r>
            <a:endParaRPr lang="en-US" dirty="0"/>
          </a:p>
        </p:txBody>
      </p:sp>
    </p:spTree>
    <p:extLst>
      <p:ext uri="{BB962C8B-B14F-4D97-AF65-F5344CB8AC3E}">
        <p14:creationId xmlns:p14="http://schemas.microsoft.com/office/powerpoint/2010/main" val="2133967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for Model 2: Rank = f(Score, Events)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888115251"/>
              </p:ext>
            </p:extLst>
          </p:nvPr>
        </p:nvGraphicFramePr>
        <p:xfrm>
          <a:off x="1371600" y="1066800"/>
          <a:ext cx="6172200" cy="2150108"/>
        </p:xfrm>
        <a:graphic>
          <a:graphicData uri="http://schemas.openxmlformats.org/presentationml/2006/ole">
            <mc:AlternateContent xmlns:mc="http://schemas.openxmlformats.org/markup-compatibility/2006">
              <mc:Choice xmlns:v="urn:schemas-microsoft-com:vml" Requires="v">
                <p:oleObj spid="_x0000_s10268" name="Worksheet" r:id="rId3" imgW="5495857" imgH="1914457" progId="Excel.Sheet.12">
                  <p:embed/>
                </p:oleObj>
              </mc:Choice>
              <mc:Fallback>
                <p:oleObj name="Worksheet" r:id="rId3" imgW="5495857" imgH="1914457" progId="Excel.Sheet.12">
                  <p:embed/>
                  <p:pic>
                    <p:nvPicPr>
                      <p:cNvPr id="0" name=""/>
                      <p:cNvPicPr/>
                      <p:nvPr/>
                    </p:nvPicPr>
                    <p:blipFill>
                      <a:blip r:embed="rId4"/>
                      <a:stretch>
                        <a:fillRect/>
                      </a:stretch>
                    </p:blipFill>
                    <p:spPr>
                      <a:xfrm>
                        <a:off x="1371600" y="1066800"/>
                        <a:ext cx="6172200" cy="2150108"/>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049696255"/>
              </p:ext>
            </p:extLst>
          </p:nvPr>
        </p:nvGraphicFramePr>
        <p:xfrm>
          <a:off x="1143000" y="3429000"/>
          <a:ext cx="7010400" cy="3202478"/>
        </p:xfrm>
        <a:graphic>
          <a:graphicData uri="http://schemas.openxmlformats.org/presentationml/2006/ole">
            <mc:AlternateContent xmlns:mc="http://schemas.openxmlformats.org/markup-compatibility/2006">
              <mc:Choice xmlns:v="urn:schemas-microsoft-com:vml" Requires="v">
                <p:oleObj spid="_x0000_s10269" name="Worksheet" r:id="rId5" imgW="4191000" imgH="1914457" progId="Excel.Sheet.12">
                  <p:embed/>
                </p:oleObj>
              </mc:Choice>
              <mc:Fallback>
                <p:oleObj name="Worksheet" r:id="rId5" imgW="4191000" imgH="1914457" progId="Excel.Sheet.12">
                  <p:embed/>
                  <p:pic>
                    <p:nvPicPr>
                      <p:cNvPr id="0" name=""/>
                      <p:cNvPicPr/>
                      <p:nvPr/>
                    </p:nvPicPr>
                    <p:blipFill>
                      <a:blip r:embed="rId6"/>
                      <a:stretch>
                        <a:fillRect/>
                      </a:stretch>
                    </p:blipFill>
                    <p:spPr>
                      <a:xfrm>
                        <a:off x="1143000" y="3429000"/>
                        <a:ext cx="7010400" cy="3202478"/>
                      </a:xfrm>
                      <a:prstGeom prst="rect">
                        <a:avLst/>
                      </a:prstGeom>
                    </p:spPr>
                  </p:pic>
                </p:oleObj>
              </mc:Fallback>
            </mc:AlternateContent>
          </a:graphicData>
        </a:graphic>
      </p:graphicFrame>
    </p:spTree>
    <p:extLst>
      <p:ext uri="{BB962C8B-B14F-4D97-AF65-F5344CB8AC3E}">
        <p14:creationId xmlns:p14="http://schemas.microsoft.com/office/powerpoint/2010/main" val="1882067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639762"/>
          </a:xfrm>
        </p:spPr>
        <p:txBody>
          <a:bodyPr>
            <a:normAutofit fontScale="90000"/>
          </a:bodyPr>
          <a:lstStyle/>
          <a:p>
            <a:r>
              <a:rPr lang="en-US" dirty="0" smtClean="0"/>
              <a:t>Results for Model 3: </a:t>
            </a:r>
            <a:r>
              <a:rPr lang="en-US" dirty="0" err="1" smtClean="0"/>
              <a:t>ln</a:t>
            </a:r>
            <a:r>
              <a:rPr lang="en-US" dirty="0" smtClean="0"/>
              <a:t>(Prize) = f(</a:t>
            </a:r>
            <a:r>
              <a:rPr lang="en-US" dirty="0" err="1" smtClean="0"/>
              <a:t>Rank,Completed</a:t>
            </a:r>
            <a:r>
              <a:rPr lang="en-US" dirty="0" smtClean="0"/>
              <a:t>)</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230204522"/>
              </p:ext>
            </p:extLst>
          </p:nvPr>
        </p:nvGraphicFramePr>
        <p:xfrm>
          <a:off x="838200" y="1066800"/>
          <a:ext cx="6858000" cy="2301265"/>
        </p:xfrm>
        <a:graphic>
          <a:graphicData uri="http://schemas.openxmlformats.org/presentationml/2006/ole">
            <mc:AlternateContent xmlns:mc="http://schemas.openxmlformats.org/markup-compatibility/2006">
              <mc:Choice xmlns:v="urn:schemas-microsoft-com:vml" Requires="v">
                <p:oleObj spid="_x0000_s11286" name="Worksheet" r:id="rId3" imgW="5705543" imgH="1914457" progId="Excel.Sheet.12">
                  <p:embed/>
                </p:oleObj>
              </mc:Choice>
              <mc:Fallback>
                <p:oleObj name="Worksheet" r:id="rId3" imgW="5705543" imgH="1914457" progId="Excel.Sheet.12">
                  <p:embed/>
                  <p:pic>
                    <p:nvPicPr>
                      <p:cNvPr id="0" name=""/>
                      <p:cNvPicPr/>
                      <p:nvPr/>
                    </p:nvPicPr>
                    <p:blipFill>
                      <a:blip r:embed="rId4"/>
                      <a:stretch>
                        <a:fillRect/>
                      </a:stretch>
                    </p:blipFill>
                    <p:spPr>
                      <a:xfrm>
                        <a:off x="838200" y="1066800"/>
                        <a:ext cx="6858000" cy="230126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982867281"/>
              </p:ext>
            </p:extLst>
          </p:nvPr>
        </p:nvGraphicFramePr>
        <p:xfrm>
          <a:off x="1143000" y="3733800"/>
          <a:ext cx="6688540" cy="2980924"/>
        </p:xfrm>
        <a:graphic>
          <a:graphicData uri="http://schemas.openxmlformats.org/presentationml/2006/ole">
            <mc:AlternateContent xmlns:mc="http://schemas.openxmlformats.org/markup-compatibility/2006">
              <mc:Choice xmlns:v="urn:schemas-microsoft-com:vml" Requires="v">
                <p:oleObj spid="_x0000_s11287" name="Worksheet" r:id="rId5" imgW="4295843" imgH="1914457" progId="Excel.Sheet.12">
                  <p:embed/>
                </p:oleObj>
              </mc:Choice>
              <mc:Fallback>
                <p:oleObj name="Worksheet" r:id="rId5" imgW="4295843" imgH="1914457" progId="Excel.Sheet.12">
                  <p:embed/>
                  <p:pic>
                    <p:nvPicPr>
                      <p:cNvPr id="0" name=""/>
                      <p:cNvPicPr/>
                      <p:nvPr/>
                    </p:nvPicPr>
                    <p:blipFill>
                      <a:blip r:embed="rId6"/>
                      <a:stretch>
                        <a:fillRect/>
                      </a:stretch>
                    </p:blipFill>
                    <p:spPr>
                      <a:xfrm>
                        <a:off x="1143000" y="3733800"/>
                        <a:ext cx="6688540" cy="2980924"/>
                      </a:xfrm>
                      <a:prstGeom prst="rect">
                        <a:avLst/>
                      </a:prstGeom>
                    </p:spPr>
                  </p:pic>
                </p:oleObj>
              </mc:Fallback>
            </mc:AlternateContent>
          </a:graphicData>
        </a:graphic>
      </p:graphicFrame>
    </p:spTree>
    <p:extLst>
      <p:ext uri="{BB962C8B-B14F-4D97-AF65-F5344CB8AC3E}">
        <p14:creationId xmlns:p14="http://schemas.microsoft.com/office/powerpoint/2010/main" val="3663890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3-Stage Least Squares</a:t>
            </a:r>
            <a:endParaRPr lang="en-US" dirty="0"/>
          </a:p>
        </p:txBody>
      </p:sp>
      <p:sp>
        <p:nvSpPr>
          <p:cNvPr id="3" name="Content Placeholder 2"/>
          <p:cNvSpPr>
            <a:spLocks noGrp="1"/>
          </p:cNvSpPr>
          <p:nvPr>
            <p:ph idx="1"/>
          </p:nvPr>
        </p:nvSpPr>
        <p:spPr>
          <a:xfrm>
            <a:off x="457200" y="1219200"/>
            <a:ext cx="8229600" cy="5486400"/>
          </a:xfrm>
        </p:spPr>
        <p:txBody>
          <a:bodyPr/>
          <a:lstStyle/>
          <a:p>
            <a:r>
              <a:rPr lang="en-US" dirty="0" smtClean="0"/>
              <a:t>Extension of 2-Stage Least Squares that allows for a covariance structure among the system of equations</a:t>
            </a:r>
          </a:p>
          <a:p>
            <a:r>
              <a:rPr lang="en-US" dirty="0" smtClean="0"/>
              <a:t>Errors from 2SLS are obtained, and used to estimate the within individual (golfer) variance-covariance structure among the equations</a:t>
            </a:r>
          </a:p>
          <a:p>
            <a:r>
              <a:rPr lang="en-US" dirty="0" smtClean="0"/>
              <a:t>The response vector is stacked with the </a:t>
            </a:r>
            <a:r>
              <a:rPr lang="en-US" i="1" dirty="0" smtClean="0"/>
              <a:t>n</a:t>
            </a:r>
            <a:r>
              <a:rPr lang="en-US" dirty="0" smtClean="0"/>
              <a:t> responses from model 1, being stacked over the </a:t>
            </a:r>
            <a:r>
              <a:rPr lang="en-US" i="1" dirty="0" smtClean="0"/>
              <a:t>n</a:t>
            </a:r>
            <a:r>
              <a:rPr lang="en-US" dirty="0" smtClean="0"/>
              <a:t> responses from model 2, which are stacked over the </a:t>
            </a:r>
            <a:r>
              <a:rPr lang="en-US" i="1" dirty="0" smtClean="0"/>
              <a:t>n</a:t>
            </a:r>
            <a:r>
              <a:rPr lang="en-US" dirty="0" smtClean="0"/>
              <a:t> responses from model 3.</a:t>
            </a:r>
          </a:p>
          <a:p>
            <a:r>
              <a:rPr lang="en-US" dirty="0" smtClean="0"/>
              <a:t>The X matrices are “blocked” out diagonally, with 0 matrices off the blocked diagonal</a:t>
            </a:r>
            <a:endParaRPr lang="en-US" dirty="0"/>
          </a:p>
        </p:txBody>
      </p:sp>
    </p:spTree>
    <p:extLst>
      <p:ext uri="{BB962C8B-B14F-4D97-AF65-F5344CB8AC3E}">
        <p14:creationId xmlns:p14="http://schemas.microsoft.com/office/powerpoint/2010/main" val="1520387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 Description - I</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848907387"/>
              </p:ext>
            </p:extLst>
          </p:nvPr>
        </p:nvGraphicFramePr>
        <p:xfrm>
          <a:off x="914400" y="838200"/>
          <a:ext cx="7010400" cy="5826626"/>
        </p:xfrm>
        <a:graphic>
          <a:graphicData uri="http://schemas.openxmlformats.org/presentationml/2006/ole">
            <mc:AlternateContent xmlns:mc="http://schemas.openxmlformats.org/markup-compatibility/2006">
              <mc:Choice xmlns:v="urn:schemas-microsoft-com:vml" Requires="v">
                <p:oleObj spid="_x0000_s12303" name="Equation" r:id="rId3" imgW="5790960" imgH="4813200" progId="Equation.DSMT4">
                  <p:embed/>
                </p:oleObj>
              </mc:Choice>
              <mc:Fallback>
                <p:oleObj name="Equation" r:id="rId3" imgW="5790960" imgH="4813200" progId="Equation.DSMT4">
                  <p:embed/>
                  <p:pic>
                    <p:nvPicPr>
                      <p:cNvPr id="0" name=""/>
                      <p:cNvPicPr/>
                      <p:nvPr/>
                    </p:nvPicPr>
                    <p:blipFill>
                      <a:blip r:embed="rId4"/>
                      <a:stretch>
                        <a:fillRect/>
                      </a:stretch>
                    </p:blipFill>
                    <p:spPr>
                      <a:xfrm>
                        <a:off x="914400" y="838200"/>
                        <a:ext cx="7010400" cy="5826626"/>
                      </a:xfrm>
                      <a:prstGeom prst="rect">
                        <a:avLst/>
                      </a:prstGeom>
                    </p:spPr>
                  </p:pic>
                </p:oleObj>
              </mc:Fallback>
            </mc:AlternateContent>
          </a:graphicData>
        </a:graphic>
      </p:graphicFrame>
    </p:spTree>
    <p:extLst>
      <p:ext uri="{BB962C8B-B14F-4D97-AF65-F5344CB8AC3E}">
        <p14:creationId xmlns:p14="http://schemas.microsoft.com/office/powerpoint/2010/main" val="4081409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 Description - II</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80867787"/>
              </p:ext>
            </p:extLst>
          </p:nvPr>
        </p:nvGraphicFramePr>
        <p:xfrm>
          <a:off x="762000" y="990600"/>
          <a:ext cx="7696200" cy="5425190"/>
        </p:xfrm>
        <a:graphic>
          <a:graphicData uri="http://schemas.openxmlformats.org/presentationml/2006/ole">
            <mc:AlternateContent xmlns:mc="http://schemas.openxmlformats.org/markup-compatibility/2006">
              <mc:Choice xmlns:v="urn:schemas-microsoft-com:vml" Requires="v">
                <p:oleObj spid="_x0000_s13323" name="Equation" r:id="rId3" imgW="4647960" imgH="3276360" progId="Equation.DSMT4">
                  <p:embed/>
                </p:oleObj>
              </mc:Choice>
              <mc:Fallback>
                <p:oleObj name="Equation" r:id="rId3" imgW="4647960" imgH="3276360" progId="Equation.DSMT4">
                  <p:embed/>
                  <p:pic>
                    <p:nvPicPr>
                      <p:cNvPr id="0" name=""/>
                      <p:cNvPicPr/>
                      <p:nvPr/>
                    </p:nvPicPr>
                    <p:blipFill>
                      <a:blip r:embed="rId4"/>
                      <a:stretch>
                        <a:fillRect/>
                      </a:stretch>
                    </p:blipFill>
                    <p:spPr>
                      <a:xfrm>
                        <a:off x="762000" y="990600"/>
                        <a:ext cx="7696200" cy="5425190"/>
                      </a:xfrm>
                      <a:prstGeom prst="rect">
                        <a:avLst/>
                      </a:prstGeom>
                    </p:spPr>
                  </p:pic>
                </p:oleObj>
              </mc:Fallback>
            </mc:AlternateContent>
          </a:graphicData>
        </a:graphic>
      </p:graphicFrame>
    </p:spTree>
    <p:extLst>
      <p:ext uri="{BB962C8B-B14F-4D97-AF65-F5344CB8AC3E}">
        <p14:creationId xmlns:p14="http://schemas.microsoft.com/office/powerpoint/2010/main" val="2203066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Data Description</a:t>
            </a:r>
            <a:endParaRPr lang="en-US" dirty="0"/>
          </a:p>
        </p:txBody>
      </p:sp>
      <p:sp>
        <p:nvSpPr>
          <p:cNvPr id="3" name="Content Placeholder 2"/>
          <p:cNvSpPr>
            <a:spLocks noGrp="1"/>
          </p:cNvSpPr>
          <p:nvPr>
            <p:ph idx="1"/>
          </p:nvPr>
        </p:nvSpPr>
        <p:spPr>
          <a:xfrm>
            <a:off x="152400" y="914400"/>
            <a:ext cx="8839200" cy="5791200"/>
          </a:xfrm>
        </p:spPr>
        <p:txBody>
          <a:bodyPr>
            <a:normAutofit fontScale="92500"/>
          </a:bodyPr>
          <a:lstStyle/>
          <a:p>
            <a:r>
              <a:rPr lang="en-US" dirty="0" smtClean="0"/>
              <a:t>Prize Winnings and Performance Statistics for n = 146 professional women (LPGA) golfers for 2009 season</a:t>
            </a:r>
          </a:p>
          <a:p>
            <a:r>
              <a:rPr lang="en-US" dirty="0" smtClean="0"/>
              <a:t>Exogenous Performance Variables:</a:t>
            </a:r>
          </a:p>
          <a:p>
            <a:pPr lvl="1"/>
            <a:r>
              <a:rPr lang="en-US" dirty="0" smtClean="0"/>
              <a:t>Average </a:t>
            </a:r>
            <a:r>
              <a:rPr lang="en-US" b="1" dirty="0" smtClean="0"/>
              <a:t>D</a:t>
            </a:r>
            <a:r>
              <a:rPr lang="en-US" dirty="0" smtClean="0"/>
              <a:t>riving Distance</a:t>
            </a:r>
          </a:p>
          <a:p>
            <a:pPr lvl="1"/>
            <a:r>
              <a:rPr lang="en-US" dirty="0" smtClean="0"/>
              <a:t>Percentage of </a:t>
            </a:r>
            <a:r>
              <a:rPr lang="en-US" b="1" dirty="0" smtClean="0"/>
              <a:t>F</a:t>
            </a:r>
            <a:r>
              <a:rPr lang="en-US" dirty="0" smtClean="0"/>
              <a:t>airways reached on Drive</a:t>
            </a:r>
          </a:p>
          <a:p>
            <a:pPr lvl="1"/>
            <a:r>
              <a:rPr lang="en-US" dirty="0" smtClean="0"/>
              <a:t>Percentage of </a:t>
            </a:r>
            <a:r>
              <a:rPr lang="en-US" b="1" dirty="0" smtClean="0"/>
              <a:t>G</a:t>
            </a:r>
            <a:r>
              <a:rPr lang="en-US" dirty="0" smtClean="0"/>
              <a:t>reens Reached in Regulation</a:t>
            </a:r>
          </a:p>
          <a:p>
            <a:pPr lvl="1"/>
            <a:r>
              <a:rPr lang="en-US" dirty="0" smtClean="0"/>
              <a:t>Percentage of </a:t>
            </a:r>
            <a:r>
              <a:rPr lang="en-US" b="1" dirty="0" smtClean="0"/>
              <a:t>S</a:t>
            </a:r>
            <a:r>
              <a:rPr lang="en-US" dirty="0" smtClean="0"/>
              <a:t>and Saves (in hole in 2 shots from close traps)</a:t>
            </a:r>
          </a:p>
          <a:p>
            <a:pPr lvl="1"/>
            <a:r>
              <a:rPr lang="en-US" dirty="0" smtClean="0"/>
              <a:t>Average </a:t>
            </a:r>
            <a:r>
              <a:rPr lang="en-US" b="1" dirty="0" smtClean="0"/>
              <a:t>P</a:t>
            </a:r>
            <a:r>
              <a:rPr lang="en-US" dirty="0" smtClean="0"/>
              <a:t>utts per hole on greens reached in regulation</a:t>
            </a:r>
          </a:p>
          <a:p>
            <a:pPr lvl="1"/>
            <a:r>
              <a:rPr lang="en-US" dirty="0" smtClean="0"/>
              <a:t>Numbers of </a:t>
            </a:r>
            <a:r>
              <a:rPr lang="en-US" b="1" dirty="0" smtClean="0"/>
              <a:t>E</a:t>
            </a:r>
            <a:r>
              <a:rPr lang="en-US" dirty="0" smtClean="0"/>
              <a:t>vents, Events </a:t>
            </a:r>
            <a:r>
              <a:rPr lang="en-US" b="1" dirty="0" smtClean="0"/>
              <a:t>C</a:t>
            </a:r>
            <a:r>
              <a:rPr lang="en-US" dirty="0" smtClean="0"/>
              <a:t>ompleted, </a:t>
            </a:r>
            <a:r>
              <a:rPr lang="en-US" b="1" dirty="0" smtClean="0"/>
              <a:t>R</a:t>
            </a:r>
            <a:r>
              <a:rPr lang="en-US" dirty="0" smtClean="0"/>
              <a:t>ounds</a:t>
            </a:r>
          </a:p>
          <a:p>
            <a:r>
              <a:rPr lang="en-US" dirty="0" smtClean="0"/>
              <a:t>Endogenous Result (Dependent &amp; Independent) Variables:</a:t>
            </a:r>
          </a:p>
          <a:p>
            <a:pPr lvl="1"/>
            <a:r>
              <a:rPr lang="en-US" dirty="0" smtClean="0"/>
              <a:t>Average Score per Round</a:t>
            </a:r>
          </a:p>
          <a:p>
            <a:pPr lvl="1"/>
            <a:r>
              <a:rPr lang="en-US" dirty="0" smtClean="0"/>
              <a:t>Average Rank (Percentile in Tournaments)</a:t>
            </a:r>
          </a:p>
          <a:p>
            <a:pPr lvl="1"/>
            <a:r>
              <a:rPr lang="en-US" dirty="0" smtClean="0"/>
              <a:t>Log(Prize Winnings)</a:t>
            </a:r>
            <a:endParaRPr lang="en-US" dirty="0"/>
          </a:p>
        </p:txBody>
      </p:sp>
    </p:spTree>
    <p:extLst>
      <p:ext uri="{BB962C8B-B14F-4D97-AF65-F5344CB8AC3E}">
        <p14:creationId xmlns:p14="http://schemas.microsoft.com/office/powerpoint/2010/main" val="3485451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Estimation Results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160477339"/>
              </p:ext>
            </p:extLst>
          </p:nvPr>
        </p:nvGraphicFramePr>
        <p:xfrm>
          <a:off x="152399" y="838200"/>
          <a:ext cx="7103413" cy="2362200"/>
        </p:xfrm>
        <a:graphic>
          <a:graphicData uri="http://schemas.openxmlformats.org/presentationml/2006/ole">
            <mc:AlternateContent xmlns:mc="http://schemas.openxmlformats.org/markup-compatibility/2006">
              <mc:Choice xmlns:v="urn:schemas-microsoft-com:vml" Requires="v">
                <p:oleObj spid="_x0000_s14366" name="Worksheet" r:id="rId4" imgW="8048557" imgH="2676457" progId="Excel.Sheet.12">
                  <p:embed/>
                </p:oleObj>
              </mc:Choice>
              <mc:Fallback>
                <p:oleObj name="Worksheet" r:id="rId4" imgW="8048557" imgH="2676457" progId="Excel.Sheet.12">
                  <p:embed/>
                  <p:pic>
                    <p:nvPicPr>
                      <p:cNvPr id="0" name=""/>
                      <p:cNvPicPr/>
                      <p:nvPr/>
                    </p:nvPicPr>
                    <p:blipFill>
                      <a:blip r:embed="rId5"/>
                      <a:stretch>
                        <a:fillRect/>
                      </a:stretch>
                    </p:blipFill>
                    <p:spPr>
                      <a:xfrm>
                        <a:off x="152399" y="838200"/>
                        <a:ext cx="7103413" cy="23622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561353780"/>
              </p:ext>
            </p:extLst>
          </p:nvPr>
        </p:nvGraphicFramePr>
        <p:xfrm>
          <a:off x="7696200" y="381000"/>
          <a:ext cx="628650" cy="2676525"/>
        </p:xfrm>
        <a:graphic>
          <a:graphicData uri="http://schemas.openxmlformats.org/presentationml/2006/ole">
            <mc:AlternateContent xmlns:mc="http://schemas.openxmlformats.org/markup-compatibility/2006">
              <mc:Choice xmlns:v="urn:schemas-microsoft-com:vml" Requires="v">
                <p:oleObj spid="_x0000_s14367" name="Worksheet" r:id="rId6" imgW="628785" imgH="2676457" progId="Excel.Sheet.12">
                  <p:embed/>
                </p:oleObj>
              </mc:Choice>
              <mc:Fallback>
                <p:oleObj name="Worksheet" r:id="rId6" imgW="628785" imgH="2676457" progId="Excel.Sheet.12">
                  <p:embed/>
                  <p:pic>
                    <p:nvPicPr>
                      <p:cNvPr id="0" name=""/>
                      <p:cNvPicPr/>
                      <p:nvPr/>
                    </p:nvPicPr>
                    <p:blipFill>
                      <a:blip r:embed="rId7"/>
                      <a:stretch>
                        <a:fillRect/>
                      </a:stretch>
                    </p:blipFill>
                    <p:spPr>
                      <a:xfrm>
                        <a:off x="7696200" y="381000"/>
                        <a:ext cx="628650" cy="26765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88350066"/>
              </p:ext>
            </p:extLst>
          </p:nvPr>
        </p:nvGraphicFramePr>
        <p:xfrm>
          <a:off x="76201" y="3581401"/>
          <a:ext cx="6415986" cy="2133600"/>
        </p:xfrm>
        <a:graphic>
          <a:graphicData uri="http://schemas.openxmlformats.org/presentationml/2006/ole">
            <mc:AlternateContent xmlns:mc="http://schemas.openxmlformats.org/markup-compatibility/2006">
              <mc:Choice xmlns:v="urn:schemas-microsoft-com:vml" Requires="v">
                <p:oleObj spid="_x0000_s14368" name="Worksheet" r:id="rId8" imgW="8048557" imgH="2676457" progId="Excel.Sheet.12">
                  <p:embed/>
                </p:oleObj>
              </mc:Choice>
              <mc:Fallback>
                <p:oleObj name="Worksheet" r:id="rId8" imgW="8048557" imgH="2676457" progId="Excel.Sheet.12">
                  <p:embed/>
                  <p:pic>
                    <p:nvPicPr>
                      <p:cNvPr id="0" name=""/>
                      <p:cNvPicPr/>
                      <p:nvPr/>
                    </p:nvPicPr>
                    <p:blipFill>
                      <a:blip r:embed="rId9"/>
                      <a:stretch>
                        <a:fillRect/>
                      </a:stretch>
                    </p:blipFill>
                    <p:spPr>
                      <a:xfrm>
                        <a:off x="76201" y="3581401"/>
                        <a:ext cx="6415986" cy="21336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48157267"/>
              </p:ext>
            </p:extLst>
          </p:nvPr>
        </p:nvGraphicFramePr>
        <p:xfrm>
          <a:off x="7315200" y="3352800"/>
          <a:ext cx="1447800" cy="3105586"/>
        </p:xfrm>
        <a:graphic>
          <a:graphicData uri="http://schemas.openxmlformats.org/presentationml/2006/ole">
            <mc:AlternateContent xmlns:mc="http://schemas.openxmlformats.org/markup-compatibility/2006">
              <mc:Choice xmlns:v="urn:schemas-microsoft-com:vml" Requires="v">
                <p:oleObj spid="_x0000_s14369" name="Worksheet" r:id="rId10" imgW="1247843" imgH="2676457" progId="Excel.Sheet.12">
                  <p:embed/>
                </p:oleObj>
              </mc:Choice>
              <mc:Fallback>
                <p:oleObj name="Worksheet" r:id="rId10" imgW="1247843" imgH="2676457" progId="Excel.Sheet.12">
                  <p:embed/>
                  <p:pic>
                    <p:nvPicPr>
                      <p:cNvPr id="0" name=""/>
                      <p:cNvPicPr/>
                      <p:nvPr/>
                    </p:nvPicPr>
                    <p:blipFill>
                      <a:blip r:embed="rId11"/>
                      <a:stretch>
                        <a:fillRect/>
                      </a:stretch>
                    </p:blipFill>
                    <p:spPr>
                      <a:xfrm>
                        <a:off x="7315200" y="3352800"/>
                        <a:ext cx="1447800" cy="3105586"/>
                      </a:xfrm>
                      <a:prstGeom prst="rect">
                        <a:avLst/>
                      </a:prstGeom>
                    </p:spPr>
                  </p:pic>
                </p:oleObj>
              </mc:Fallback>
            </mc:AlternateContent>
          </a:graphicData>
        </a:graphic>
      </p:graphicFrame>
      <p:sp>
        <p:nvSpPr>
          <p:cNvPr id="7" name="TextBox 6"/>
          <p:cNvSpPr txBox="1"/>
          <p:nvPr/>
        </p:nvSpPr>
        <p:spPr>
          <a:xfrm>
            <a:off x="6594134" y="4204900"/>
            <a:ext cx="457200" cy="276999"/>
          </a:xfrm>
          <a:prstGeom prst="rect">
            <a:avLst/>
          </a:prstGeom>
          <a:noFill/>
        </p:spPr>
        <p:txBody>
          <a:bodyPr wrap="square" rtlCol="0">
            <a:spAutoFit/>
          </a:bodyPr>
          <a:lstStyle/>
          <a:p>
            <a:r>
              <a:rPr lang="en-US" sz="1200" dirty="0" smtClean="0"/>
              <a:t>EQ1</a:t>
            </a:r>
            <a:endParaRPr lang="en-US" sz="1200" dirty="0"/>
          </a:p>
        </p:txBody>
      </p:sp>
      <p:sp>
        <p:nvSpPr>
          <p:cNvPr id="8" name="Left Brace 7"/>
          <p:cNvSpPr/>
          <p:nvPr/>
        </p:nvSpPr>
        <p:spPr>
          <a:xfrm>
            <a:off x="7086600" y="3657600"/>
            <a:ext cx="152400" cy="13716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650812" y="5424684"/>
            <a:ext cx="457200" cy="276999"/>
          </a:xfrm>
          <a:prstGeom prst="rect">
            <a:avLst/>
          </a:prstGeom>
          <a:noFill/>
        </p:spPr>
        <p:txBody>
          <a:bodyPr wrap="square" rtlCol="0">
            <a:spAutoFit/>
          </a:bodyPr>
          <a:lstStyle/>
          <a:p>
            <a:r>
              <a:rPr lang="en-US" sz="1200" dirty="0" smtClean="0"/>
              <a:t>EQ2</a:t>
            </a:r>
            <a:endParaRPr lang="en-US" sz="1200" dirty="0"/>
          </a:p>
        </p:txBody>
      </p:sp>
      <p:sp>
        <p:nvSpPr>
          <p:cNvPr id="10" name="TextBox 9"/>
          <p:cNvSpPr txBox="1"/>
          <p:nvPr/>
        </p:nvSpPr>
        <p:spPr>
          <a:xfrm>
            <a:off x="6629400" y="6019800"/>
            <a:ext cx="457200" cy="276999"/>
          </a:xfrm>
          <a:prstGeom prst="rect">
            <a:avLst/>
          </a:prstGeom>
          <a:noFill/>
        </p:spPr>
        <p:txBody>
          <a:bodyPr wrap="square" rtlCol="0">
            <a:spAutoFit/>
          </a:bodyPr>
          <a:lstStyle/>
          <a:p>
            <a:r>
              <a:rPr lang="en-US" sz="1200" dirty="0" smtClean="0"/>
              <a:t>EQ3</a:t>
            </a:r>
            <a:endParaRPr lang="en-US" sz="1200" dirty="0"/>
          </a:p>
        </p:txBody>
      </p:sp>
      <p:sp>
        <p:nvSpPr>
          <p:cNvPr id="11" name="Left Brace 10"/>
          <p:cNvSpPr/>
          <p:nvPr/>
        </p:nvSpPr>
        <p:spPr>
          <a:xfrm>
            <a:off x="7108012" y="5257800"/>
            <a:ext cx="130988" cy="443883"/>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p:cNvSpPr/>
          <p:nvPr/>
        </p:nvSpPr>
        <p:spPr>
          <a:xfrm>
            <a:off x="7173506" y="5943600"/>
            <a:ext cx="65494" cy="4572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15792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SAS Program</a:t>
            </a:r>
            <a:endParaRPr lang="en-US" dirty="0"/>
          </a:p>
        </p:txBody>
      </p:sp>
      <p:sp>
        <p:nvSpPr>
          <p:cNvPr id="3" name="TextBox 2"/>
          <p:cNvSpPr txBox="1"/>
          <p:nvPr/>
        </p:nvSpPr>
        <p:spPr>
          <a:xfrm>
            <a:off x="381000" y="1066800"/>
            <a:ext cx="8382000" cy="5755422"/>
          </a:xfrm>
          <a:prstGeom prst="rect">
            <a:avLst/>
          </a:prstGeom>
          <a:noFill/>
        </p:spPr>
        <p:txBody>
          <a:bodyPr wrap="square" rtlCol="0">
            <a:spAutoFit/>
          </a:bodyPr>
          <a:lstStyle/>
          <a:p>
            <a:r>
              <a:rPr lang="en-US" sz="1600" dirty="0" smtClean="0"/>
              <a:t>data </a:t>
            </a:r>
            <a:r>
              <a:rPr lang="en-US" sz="1600" dirty="0"/>
              <a:t>lpga2009;</a:t>
            </a:r>
            <a:br>
              <a:rPr lang="en-US" sz="1600" dirty="0"/>
            </a:br>
            <a:r>
              <a:rPr lang="en-US" sz="1600" dirty="0" err="1"/>
              <a:t>infile</a:t>
            </a:r>
            <a:r>
              <a:rPr lang="en-US" sz="1600" dirty="0"/>
              <a:t> 'lpga2009.dat';</a:t>
            </a:r>
            <a:br>
              <a:rPr lang="en-US" sz="1600" dirty="0"/>
            </a:br>
            <a:r>
              <a:rPr lang="en-US" sz="1600" dirty="0"/>
              <a:t>input golfer drive fairway green putts </a:t>
            </a:r>
            <a:r>
              <a:rPr lang="en-US" sz="1600" dirty="0" err="1"/>
              <a:t>sandsv</a:t>
            </a:r>
            <a:r>
              <a:rPr lang="en-US" sz="1600" dirty="0"/>
              <a:t> prize </a:t>
            </a:r>
            <a:r>
              <a:rPr lang="en-US" sz="1600" dirty="0" err="1"/>
              <a:t>lnprize</a:t>
            </a:r>
            <a:r>
              <a:rPr lang="en-US" sz="1600" dirty="0"/>
              <a:t/>
            </a:r>
            <a:br>
              <a:rPr lang="en-US" sz="1600" dirty="0"/>
            </a:br>
            <a:r>
              <a:rPr lang="en-US" sz="1600" dirty="0"/>
              <a:t>      events </a:t>
            </a:r>
            <a:r>
              <a:rPr lang="en-US" sz="1600" dirty="0" err="1"/>
              <a:t>girputts</a:t>
            </a:r>
            <a:r>
              <a:rPr lang="en-US" sz="1600" dirty="0"/>
              <a:t> complete </a:t>
            </a:r>
            <a:r>
              <a:rPr lang="en-US" sz="1600" dirty="0" err="1"/>
              <a:t>aveposrank</a:t>
            </a:r>
            <a:r>
              <a:rPr lang="en-US" sz="1600" dirty="0"/>
              <a:t> rounds strokes;</a:t>
            </a:r>
            <a:br>
              <a:rPr lang="en-US" sz="1600" dirty="0"/>
            </a:br>
            <a:r>
              <a:rPr lang="en-US" sz="1600" dirty="0"/>
              <a:t>lnprize1=log(prize);</a:t>
            </a:r>
            <a:br>
              <a:rPr lang="en-US" sz="1600" dirty="0"/>
            </a:br>
            <a:r>
              <a:rPr lang="en-US" sz="1600" dirty="0"/>
              <a:t>run</a:t>
            </a:r>
            <a:r>
              <a:rPr lang="en-US" sz="1600" dirty="0" smtClean="0"/>
              <a:t>;</a:t>
            </a:r>
          </a:p>
          <a:p>
            <a:r>
              <a:rPr lang="en-US" sz="1600" dirty="0"/>
              <a:t/>
            </a:r>
            <a:br>
              <a:rPr lang="en-US" sz="1600" dirty="0"/>
            </a:br>
            <a:r>
              <a:rPr lang="en-US" sz="1600" dirty="0" err="1" smtClean="0"/>
              <a:t>proc</a:t>
            </a:r>
            <a:r>
              <a:rPr lang="en-US" sz="1600" dirty="0" smtClean="0"/>
              <a:t> </a:t>
            </a:r>
            <a:r>
              <a:rPr lang="en-US" sz="1600" dirty="0" err="1"/>
              <a:t>syslin</a:t>
            </a:r>
            <a:r>
              <a:rPr lang="en-US" sz="1600" dirty="0"/>
              <a:t> 2sls out=</a:t>
            </a:r>
            <a:r>
              <a:rPr lang="en-US" sz="1600" dirty="0" err="1"/>
              <a:t>regout</a:t>
            </a:r>
            <a:r>
              <a:rPr lang="en-US" sz="1600" dirty="0"/>
              <a:t>;</a:t>
            </a:r>
            <a:br>
              <a:rPr lang="en-US" sz="1600" dirty="0"/>
            </a:br>
            <a:r>
              <a:rPr lang="en-US" sz="1600" dirty="0"/>
              <a:t>instruments drive fairway green </a:t>
            </a:r>
            <a:r>
              <a:rPr lang="en-US" sz="1600" dirty="0" err="1"/>
              <a:t>girputts</a:t>
            </a:r>
            <a:r>
              <a:rPr lang="en-US" sz="1600" dirty="0"/>
              <a:t> </a:t>
            </a:r>
            <a:r>
              <a:rPr lang="en-US" sz="1600" dirty="0" err="1"/>
              <a:t>sandsv</a:t>
            </a:r>
            <a:r>
              <a:rPr lang="en-US" sz="1600" dirty="0"/>
              <a:t> rounds events complete;</a:t>
            </a:r>
            <a:br>
              <a:rPr lang="en-US" sz="1600" dirty="0"/>
            </a:br>
            <a:r>
              <a:rPr lang="en-US" sz="1600" dirty="0"/>
              <a:t>strokes: model strokes = drive fairway green </a:t>
            </a:r>
            <a:r>
              <a:rPr lang="en-US" sz="1600" dirty="0" err="1"/>
              <a:t>girputts</a:t>
            </a:r>
            <a:r>
              <a:rPr lang="en-US" sz="1600" dirty="0"/>
              <a:t> </a:t>
            </a:r>
            <a:r>
              <a:rPr lang="en-US" sz="1600" dirty="0" err="1"/>
              <a:t>sandsv</a:t>
            </a:r>
            <a:r>
              <a:rPr lang="en-US" sz="1600" dirty="0"/>
              <a:t> </a:t>
            </a:r>
            <a:r>
              <a:rPr lang="en-US" sz="1600" dirty="0" smtClean="0"/>
              <a:t>rounds; output </a:t>
            </a:r>
            <a:r>
              <a:rPr lang="en-US" sz="1600" dirty="0"/>
              <a:t>residual=e1;</a:t>
            </a:r>
            <a:br>
              <a:rPr lang="en-US" sz="1600" dirty="0"/>
            </a:br>
            <a:r>
              <a:rPr lang="en-US" sz="1600" dirty="0"/>
              <a:t>rank: model </a:t>
            </a:r>
            <a:r>
              <a:rPr lang="en-US" sz="1600" dirty="0" err="1"/>
              <a:t>aveposrank</a:t>
            </a:r>
            <a:r>
              <a:rPr lang="en-US" sz="1600" dirty="0"/>
              <a:t> = strokes </a:t>
            </a:r>
            <a:r>
              <a:rPr lang="en-US" sz="1600" dirty="0" smtClean="0"/>
              <a:t>events; output </a:t>
            </a:r>
            <a:r>
              <a:rPr lang="en-US" sz="1600" dirty="0"/>
              <a:t>residual=e2;</a:t>
            </a:r>
            <a:br>
              <a:rPr lang="en-US" sz="1600" dirty="0"/>
            </a:br>
            <a:r>
              <a:rPr lang="en-US" sz="1600" dirty="0"/>
              <a:t>prize: model lnprize1 = </a:t>
            </a:r>
            <a:r>
              <a:rPr lang="en-US" sz="1600" dirty="0" err="1"/>
              <a:t>aveposrank</a:t>
            </a:r>
            <a:r>
              <a:rPr lang="en-US" sz="1600" dirty="0"/>
              <a:t> </a:t>
            </a:r>
            <a:r>
              <a:rPr lang="en-US" sz="1600" dirty="0" smtClean="0"/>
              <a:t>complete;  output </a:t>
            </a:r>
            <a:r>
              <a:rPr lang="en-US" sz="1600" dirty="0"/>
              <a:t>residual=e3;</a:t>
            </a:r>
            <a:br>
              <a:rPr lang="en-US" sz="1600" dirty="0"/>
            </a:br>
            <a:r>
              <a:rPr lang="en-US" sz="1600" dirty="0"/>
              <a:t>run;</a:t>
            </a:r>
            <a:br>
              <a:rPr lang="en-US" sz="1600" dirty="0"/>
            </a:br>
            <a:r>
              <a:rPr lang="en-US" sz="1600" dirty="0"/>
              <a:t/>
            </a:r>
            <a:br>
              <a:rPr lang="en-US" sz="1600" dirty="0"/>
            </a:br>
            <a:r>
              <a:rPr lang="en-US" sz="1600" dirty="0" err="1" smtClean="0"/>
              <a:t>proc</a:t>
            </a:r>
            <a:r>
              <a:rPr lang="en-US" sz="1600" dirty="0" smtClean="0"/>
              <a:t> </a:t>
            </a:r>
            <a:r>
              <a:rPr lang="en-US" sz="1600" dirty="0" err="1"/>
              <a:t>syslin</a:t>
            </a:r>
            <a:r>
              <a:rPr lang="en-US" sz="1600" dirty="0"/>
              <a:t> 3sls data=lpga2009 </a:t>
            </a:r>
            <a:r>
              <a:rPr lang="en-US" sz="1600" dirty="0" err="1"/>
              <a:t>itprint</a:t>
            </a:r>
            <a:r>
              <a:rPr lang="en-US" sz="1600" dirty="0"/>
              <a:t> out=regout3;</a:t>
            </a:r>
            <a:br>
              <a:rPr lang="en-US" sz="1600" dirty="0"/>
            </a:br>
            <a:r>
              <a:rPr lang="en-US" sz="1600" dirty="0"/>
              <a:t>instruments drive fairway green </a:t>
            </a:r>
            <a:r>
              <a:rPr lang="en-US" sz="1600" dirty="0" err="1"/>
              <a:t>girputts</a:t>
            </a:r>
            <a:r>
              <a:rPr lang="en-US" sz="1600" dirty="0"/>
              <a:t> </a:t>
            </a:r>
            <a:r>
              <a:rPr lang="en-US" sz="1600" dirty="0" err="1"/>
              <a:t>sandsv</a:t>
            </a:r>
            <a:r>
              <a:rPr lang="en-US" sz="1600" dirty="0"/>
              <a:t> rounds events complete;</a:t>
            </a:r>
            <a:br>
              <a:rPr lang="en-US" sz="1600" dirty="0"/>
            </a:br>
            <a:r>
              <a:rPr lang="en-US" sz="1600" dirty="0"/>
              <a:t>strokes: model strokes = drive fairway green </a:t>
            </a:r>
            <a:r>
              <a:rPr lang="en-US" sz="1600" dirty="0" err="1"/>
              <a:t>girputts</a:t>
            </a:r>
            <a:r>
              <a:rPr lang="en-US" sz="1600" dirty="0"/>
              <a:t> </a:t>
            </a:r>
            <a:r>
              <a:rPr lang="en-US" sz="1600" dirty="0" err="1"/>
              <a:t>sandsv</a:t>
            </a:r>
            <a:r>
              <a:rPr lang="en-US" sz="1600" dirty="0"/>
              <a:t> rounds / </a:t>
            </a:r>
            <a:r>
              <a:rPr lang="en-US" sz="1600" dirty="0" err="1"/>
              <a:t>xpx</a:t>
            </a:r>
            <a:r>
              <a:rPr lang="en-US" sz="1600" dirty="0"/>
              <a:t>;</a:t>
            </a:r>
            <a:br>
              <a:rPr lang="en-US" sz="1600" dirty="0"/>
            </a:br>
            <a:r>
              <a:rPr lang="en-US" sz="1600" dirty="0"/>
              <a:t>output residual=e1;</a:t>
            </a:r>
            <a:br>
              <a:rPr lang="en-US" sz="1600" dirty="0"/>
            </a:br>
            <a:r>
              <a:rPr lang="en-US" sz="1600" dirty="0"/>
              <a:t>rank: model </a:t>
            </a:r>
            <a:r>
              <a:rPr lang="en-US" sz="1600" dirty="0" err="1"/>
              <a:t>aveposrank</a:t>
            </a:r>
            <a:r>
              <a:rPr lang="en-US" sz="1600" dirty="0"/>
              <a:t> = strokes events / </a:t>
            </a:r>
            <a:r>
              <a:rPr lang="en-US" sz="1600" dirty="0" err="1"/>
              <a:t>xpx</a:t>
            </a:r>
            <a:r>
              <a:rPr lang="en-US" sz="1600" dirty="0"/>
              <a:t>;</a:t>
            </a:r>
            <a:br>
              <a:rPr lang="en-US" sz="1600" dirty="0"/>
            </a:br>
            <a:r>
              <a:rPr lang="en-US" sz="1600" dirty="0"/>
              <a:t>output residual=e2;</a:t>
            </a:r>
            <a:br>
              <a:rPr lang="en-US" sz="1600" dirty="0"/>
            </a:br>
            <a:r>
              <a:rPr lang="en-US" sz="1600" dirty="0"/>
              <a:t>prize: model lnprize1 = </a:t>
            </a:r>
            <a:r>
              <a:rPr lang="en-US" sz="1600" dirty="0" err="1"/>
              <a:t>aveposrank</a:t>
            </a:r>
            <a:r>
              <a:rPr lang="en-US" sz="1600" dirty="0"/>
              <a:t> complete / </a:t>
            </a:r>
            <a:r>
              <a:rPr lang="en-US" sz="1600" dirty="0" err="1"/>
              <a:t>xpx</a:t>
            </a:r>
            <a:r>
              <a:rPr lang="en-US" sz="1600" dirty="0"/>
              <a:t>;</a:t>
            </a:r>
            <a:br>
              <a:rPr lang="en-US" sz="1600" dirty="0"/>
            </a:br>
            <a:r>
              <a:rPr lang="en-US" sz="1600" dirty="0"/>
              <a:t>output residual=e3;</a:t>
            </a:r>
            <a:br>
              <a:rPr lang="en-US" sz="1600" dirty="0"/>
            </a:br>
            <a:r>
              <a:rPr lang="en-US" sz="1600" dirty="0"/>
              <a:t>run</a:t>
            </a:r>
            <a:r>
              <a:rPr lang="en-US" sz="1600" dirty="0" smtClean="0"/>
              <a:t>;</a:t>
            </a:r>
            <a:endParaRPr lang="en-US" dirty="0"/>
          </a:p>
        </p:txBody>
      </p:sp>
    </p:spTree>
    <p:extLst>
      <p:ext uri="{BB962C8B-B14F-4D97-AF65-F5344CB8AC3E}">
        <p14:creationId xmlns:p14="http://schemas.microsoft.com/office/powerpoint/2010/main" val="1474250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STATA Program</a:t>
            </a:r>
            <a:endParaRPr lang="en-US" dirty="0"/>
          </a:p>
        </p:txBody>
      </p:sp>
      <p:sp>
        <p:nvSpPr>
          <p:cNvPr id="3" name="TextBox 2"/>
          <p:cNvSpPr txBox="1"/>
          <p:nvPr/>
        </p:nvSpPr>
        <p:spPr>
          <a:xfrm>
            <a:off x="228600" y="1219200"/>
            <a:ext cx="8534400" cy="3416320"/>
          </a:xfrm>
          <a:prstGeom prst="rect">
            <a:avLst/>
          </a:prstGeom>
          <a:noFill/>
        </p:spPr>
        <p:txBody>
          <a:bodyPr wrap="square" rtlCol="0">
            <a:spAutoFit/>
          </a:bodyPr>
          <a:lstStyle/>
          <a:p>
            <a:r>
              <a:rPr lang="en-US" dirty="0" err="1"/>
              <a:t>insheet</a:t>
            </a:r>
            <a:r>
              <a:rPr lang="en-US" dirty="0"/>
              <a:t> using lpga_2009_meq.csv</a:t>
            </a:r>
          </a:p>
          <a:p>
            <a:r>
              <a:rPr lang="en-US" dirty="0"/>
              <a:t> </a:t>
            </a:r>
          </a:p>
          <a:p>
            <a:r>
              <a:rPr lang="en-US" dirty="0"/>
              <a:t>generate </a:t>
            </a:r>
            <a:r>
              <a:rPr lang="en-US" dirty="0" err="1"/>
              <a:t>lnprize</a:t>
            </a:r>
            <a:r>
              <a:rPr lang="en-US" dirty="0"/>
              <a:t>=</a:t>
            </a:r>
            <a:r>
              <a:rPr lang="en-US" dirty="0" err="1"/>
              <a:t>ln</a:t>
            </a:r>
            <a:r>
              <a:rPr lang="en-US" dirty="0"/>
              <a:t>(prize)</a:t>
            </a:r>
          </a:p>
          <a:p>
            <a:r>
              <a:rPr lang="en-US" dirty="0"/>
              <a:t> </a:t>
            </a:r>
          </a:p>
          <a:p>
            <a:r>
              <a:rPr lang="en-US" dirty="0"/>
              <a:t>reg3 (</a:t>
            </a:r>
            <a:r>
              <a:rPr lang="en-US" dirty="0" err="1"/>
              <a:t>avestrokes</a:t>
            </a:r>
            <a:r>
              <a:rPr lang="en-US" dirty="0"/>
              <a:t>=drive fairway green </a:t>
            </a:r>
            <a:r>
              <a:rPr lang="en-US" dirty="0" err="1"/>
              <a:t>sandsvpct</a:t>
            </a:r>
            <a:r>
              <a:rPr lang="en-US" dirty="0"/>
              <a:t> </a:t>
            </a:r>
            <a:r>
              <a:rPr lang="en-US" dirty="0" err="1"/>
              <a:t>girputtshole</a:t>
            </a:r>
            <a:r>
              <a:rPr lang="en-US" dirty="0"/>
              <a:t> rounds) ///</a:t>
            </a:r>
          </a:p>
          <a:p>
            <a:r>
              <a:rPr lang="en-US" dirty="0"/>
              <a:t>(</a:t>
            </a:r>
            <a:r>
              <a:rPr lang="en-US" dirty="0" err="1"/>
              <a:t>averagepospct</a:t>
            </a:r>
            <a:r>
              <a:rPr lang="en-US" dirty="0"/>
              <a:t>=</a:t>
            </a:r>
            <a:r>
              <a:rPr lang="en-US" dirty="0" err="1"/>
              <a:t>avestrokes</a:t>
            </a:r>
            <a:r>
              <a:rPr lang="en-US" dirty="0"/>
              <a:t> events) (</a:t>
            </a:r>
            <a:r>
              <a:rPr lang="en-US" dirty="0" err="1"/>
              <a:t>lnprize</a:t>
            </a:r>
            <a:r>
              <a:rPr lang="en-US" dirty="0"/>
              <a:t>=</a:t>
            </a:r>
            <a:r>
              <a:rPr lang="en-US" dirty="0" err="1"/>
              <a:t>averagepospct</a:t>
            </a:r>
            <a:r>
              <a:rPr lang="en-US" dirty="0"/>
              <a:t> completed), ///</a:t>
            </a:r>
          </a:p>
          <a:p>
            <a:r>
              <a:rPr lang="en-US" dirty="0"/>
              <a:t>2sls </a:t>
            </a:r>
          </a:p>
          <a:p>
            <a:r>
              <a:rPr lang="en-US" dirty="0"/>
              <a:t> </a:t>
            </a:r>
          </a:p>
          <a:p>
            <a:r>
              <a:rPr lang="en-US" dirty="0"/>
              <a:t>reg3 (</a:t>
            </a:r>
            <a:r>
              <a:rPr lang="en-US" dirty="0" err="1"/>
              <a:t>avestrokes</a:t>
            </a:r>
            <a:r>
              <a:rPr lang="en-US" dirty="0"/>
              <a:t>=drive fairway green </a:t>
            </a:r>
            <a:r>
              <a:rPr lang="en-US" dirty="0" err="1"/>
              <a:t>sandsvpct</a:t>
            </a:r>
            <a:r>
              <a:rPr lang="en-US" dirty="0"/>
              <a:t> </a:t>
            </a:r>
            <a:r>
              <a:rPr lang="en-US" dirty="0" err="1"/>
              <a:t>girputtshole</a:t>
            </a:r>
            <a:r>
              <a:rPr lang="en-US" dirty="0"/>
              <a:t> rounds) ///</a:t>
            </a:r>
          </a:p>
          <a:p>
            <a:r>
              <a:rPr lang="en-US" dirty="0"/>
              <a:t>(</a:t>
            </a:r>
            <a:r>
              <a:rPr lang="en-US" dirty="0" err="1"/>
              <a:t>averagepospct</a:t>
            </a:r>
            <a:r>
              <a:rPr lang="en-US" dirty="0"/>
              <a:t>=</a:t>
            </a:r>
            <a:r>
              <a:rPr lang="en-US" dirty="0" err="1"/>
              <a:t>avestrokes</a:t>
            </a:r>
            <a:r>
              <a:rPr lang="en-US" dirty="0"/>
              <a:t> events) (</a:t>
            </a:r>
            <a:r>
              <a:rPr lang="en-US" dirty="0" err="1"/>
              <a:t>lnprize</a:t>
            </a:r>
            <a:r>
              <a:rPr lang="en-US" dirty="0"/>
              <a:t>=</a:t>
            </a:r>
            <a:r>
              <a:rPr lang="en-US" dirty="0" err="1"/>
              <a:t>averagepospct</a:t>
            </a:r>
            <a:r>
              <a:rPr lang="en-US" dirty="0"/>
              <a:t> completed), ///</a:t>
            </a:r>
          </a:p>
          <a:p>
            <a:r>
              <a:rPr lang="en-US" dirty="0"/>
              <a:t>3sls</a:t>
            </a:r>
          </a:p>
          <a:p>
            <a:endParaRPr lang="en-US" dirty="0"/>
          </a:p>
        </p:txBody>
      </p:sp>
    </p:spTree>
    <p:extLst>
      <p:ext uri="{BB962C8B-B14F-4D97-AF65-F5344CB8AC3E}">
        <p14:creationId xmlns:p14="http://schemas.microsoft.com/office/powerpoint/2010/main" val="1158378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 Program</a:t>
            </a:r>
            <a:endParaRPr lang="en-US" dirty="0"/>
          </a:p>
        </p:txBody>
      </p:sp>
      <p:sp>
        <p:nvSpPr>
          <p:cNvPr id="3" name="TextBox 2"/>
          <p:cNvSpPr txBox="1"/>
          <p:nvPr/>
        </p:nvSpPr>
        <p:spPr>
          <a:xfrm>
            <a:off x="609600" y="990600"/>
            <a:ext cx="7924800" cy="5693866"/>
          </a:xfrm>
          <a:prstGeom prst="rect">
            <a:avLst/>
          </a:prstGeom>
          <a:noFill/>
        </p:spPr>
        <p:txBody>
          <a:bodyPr wrap="square" rtlCol="0">
            <a:spAutoFit/>
          </a:bodyPr>
          <a:lstStyle/>
          <a:p>
            <a:r>
              <a:rPr lang="en-US" sz="1400" dirty="0"/>
              <a:t>lpga2009 &lt;- </a:t>
            </a:r>
            <a:r>
              <a:rPr lang="en-US" sz="1400" dirty="0" err="1"/>
              <a:t>read.table</a:t>
            </a:r>
            <a:r>
              <a:rPr lang="en-US" sz="1400" dirty="0"/>
              <a:t>("http://users.stat.ufl.edu/~winner/data/lpga2009.dat",</a:t>
            </a:r>
          </a:p>
          <a:p>
            <a:r>
              <a:rPr lang="en-US" sz="1400" dirty="0"/>
              <a:t>    header=F, </a:t>
            </a:r>
            <a:r>
              <a:rPr lang="en-US" sz="1400" dirty="0" err="1"/>
              <a:t>col.names</a:t>
            </a:r>
            <a:r>
              <a:rPr lang="en-US" sz="1400" dirty="0"/>
              <a:t>=c("</a:t>
            </a:r>
            <a:r>
              <a:rPr lang="en-US" sz="1400" dirty="0" err="1"/>
              <a:t>golfer","drive","fairway","green","putts</a:t>
            </a:r>
            <a:r>
              <a:rPr lang="en-US" sz="1400" dirty="0"/>
              <a:t>",</a:t>
            </a:r>
          </a:p>
          <a:p>
            <a:r>
              <a:rPr lang="en-US" sz="1400" dirty="0"/>
              <a:t>       "</a:t>
            </a:r>
            <a:r>
              <a:rPr lang="en-US" sz="1400" dirty="0" err="1"/>
              <a:t>sandsv</a:t>
            </a:r>
            <a:r>
              <a:rPr lang="en-US" sz="1400" dirty="0"/>
              <a:t>","prize","</a:t>
            </a:r>
            <a:r>
              <a:rPr lang="en-US" sz="1400" dirty="0" err="1"/>
              <a:t>lnprize</a:t>
            </a:r>
            <a:r>
              <a:rPr lang="en-US" sz="1400" dirty="0"/>
              <a:t>","events","</a:t>
            </a:r>
            <a:r>
              <a:rPr lang="en-US" sz="1400" dirty="0" err="1"/>
              <a:t>girputts</a:t>
            </a:r>
            <a:r>
              <a:rPr lang="en-US" sz="1400" dirty="0"/>
              <a:t>","complete",</a:t>
            </a:r>
          </a:p>
          <a:p>
            <a:r>
              <a:rPr lang="en-US" sz="1400" dirty="0"/>
              <a:t>       "</a:t>
            </a:r>
            <a:r>
              <a:rPr lang="en-US" sz="1400" dirty="0" err="1"/>
              <a:t>aveposrank</a:t>
            </a:r>
            <a:r>
              <a:rPr lang="en-US" sz="1400" dirty="0"/>
              <a:t>","</a:t>
            </a:r>
            <a:r>
              <a:rPr lang="en-US" sz="1400" dirty="0" err="1"/>
              <a:t>rounds","strokes</a:t>
            </a:r>
            <a:r>
              <a:rPr lang="en-US" sz="1400" dirty="0"/>
              <a:t>"))</a:t>
            </a:r>
          </a:p>
          <a:p>
            <a:r>
              <a:rPr lang="en-US" sz="1400" dirty="0"/>
              <a:t>attach(lpga2009)</a:t>
            </a:r>
          </a:p>
          <a:p>
            <a:r>
              <a:rPr lang="en-US" sz="1400" dirty="0"/>
              <a:t>head(lpga2009)</a:t>
            </a:r>
          </a:p>
          <a:p>
            <a:endParaRPr lang="en-US" sz="1400" dirty="0"/>
          </a:p>
          <a:p>
            <a:r>
              <a:rPr lang="en-US" sz="1400" dirty="0"/>
              <a:t>lnprize1 &lt;- log(prize)</a:t>
            </a:r>
          </a:p>
          <a:p>
            <a:endParaRPr lang="en-US" sz="1400" dirty="0"/>
          </a:p>
          <a:p>
            <a:r>
              <a:rPr lang="en-US" sz="1400" dirty="0" err="1"/>
              <a:t>install.packages</a:t>
            </a:r>
            <a:r>
              <a:rPr lang="en-US" sz="1400" dirty="0"/>
              <a:t>("</a:t>
            </a:r>
            <a:r>
              <a:rPr lang="en-US" sz="1400" dirty="0" err="1"/>
              <a:t>systemfit</a:t>
            </a:r>
            <a:r>
              <a:rPr lang="en-US" sz="1400" dirty="0"/>
              <a:t>")</a:t>
            </a:r>
          </a:p>
          <a:p>
            <a:r>
              <a:rPr lang="en-US" sz="1400" dirty="0"/>
              <a:t>library(</a:t>
            </a:r>
            <a:r>
              <a:rPr lang="en-US" sz="1400" dirty="0" err="1"/>
              <a:t>systemfit</a:t>
            </a:r>
            <a:r>
              <a:rPr lang="en-US" sz="1400" dirty="0"/>
              <a:t>)</a:t>
            </a:r>
          </a:p>
          <a:p>
            <a:endParaRPr lang="en-US" sz="1400" dirty="0"/>
          </a:p>
          <a:p>
            <a:r>
              <a:rPr lang="en-US" sz="1400" dirty="0" err="1"/>
              <a:t>eqStrokes</a:t>
            </a:r>
            <a:r>
              <a:rPr lang="en-US" sz="1400" dirty="0"/>
              <a:t> &lt;- strokes ~ drive + fairway + green + </a:t>
            </a:r>
            <a:r>
              <a:rPr lang="en-US" sz="1400" dirty="0" err="1"/>
              <a:t>girputts</a:t>
            </a:r>
            <a:r>
              <a:rPr lang="en-US" sz="1400" dirty="0"/>
              <a:t> + </a:t>
            </a:r>
            <a:r>
              <a:rPr lang="en-US" sz="1400" dirty="0" err="1"/>
              <a:t>sandsv</a:t>
            </a:r>
            <a:r>
              <a:rPr lang="en-US" sz="1400" dirty="0"/>
              <a:t> + rounds</a:t>
            </a:r>
          </a:p>
          <a:p>
            <a:r>
              <a:rPr lang="en-US" sz="1400" dirty="0" err="1"/>
              <a:t>eqRank</a:t>
            </a:r>
            <a:r>
              <a:rPr lang="en-US" sz="1400" dirty="0"/>
              <a:t> &lt;- </a:t>
            </a:r>
            <a:r>
              <a:rPr lang="en-US" sz="1400" dirty="0" err="1"/>
              <a:t>aveposrank</a:t>
            </a:r>
            <a:r>
              <a:rPr lang="en-US" sz="1400" dirty="0"/>
              <a:t> ~ strokes + events</a:t>
            </a:r>
          </a:p>
          <a:p>
            <a:r>
              <a:rPr lang="en-US" sz="1400" dirty="0" err="1"/>
              <a:t>eqLogPrz</a:t>
            </a:r>
            <a:r>
              <a:rPr lang="en-US" sz="1400" dirty="0"/>
              <a:t> &lt;- lnprize1 ~ </a:t>
            </a:r>
            <a:r>
              <a:rPr lang="en-US" sz="1400" dirty="0" err="1"/>
              <a:t>aveposrank</a:t>
            </a:r>
            <a:r>
              <a:rPr lang="en-US" sz="1400" dirty="0"/>
              <a:t> + complete</a:t>
            </a:r>
          </a:p>
          <a:p>
            <a:r>
              <a:rPr lang="en-US" sz="1400" dirty="0" err="1"/>
              <a:t>eqSystem</a:t>
            </a:r>
            <a:r>
              <a:rPr lang="en-US" sz="1400" dirty="0"/>
              <a:t> &lt;- list(eq1=</a:t>
            </a:r>
            <a:r>
              <a:rPr lang="en-US" sz="1400" dirty="0" err="1"/>
              <a:t>eqStrokes</a:t>
            </a:r>
            <a:r>
              <a:rPr lang="en-US" sz="1400" dirty="0"/>
              <a:t>, eq2=</a:t>
            </a:r>
            <a:r>
              <a:rPr lang="en-US" sz="1400" dirty="0" err="1"/>
              <a:t>eqRank</a:t>
            </a:r>
            <a:r>
              <a:rPr lang="en-US" sz="1400" dirty="0"/>
              <a:t>, eq3=</a:t>
            </a:r>
            <a:r>
              <a:rPr lang="en-US" sz="1400" dirty="0" err="1"/>
              <a:t>eqLogPrz</a:t>
            </a:r>
            <a:r>
              <a:rPr lang="en-US" sz="1400" dirty="0"/>
              <a:t>)</a:t>
            </a:r>
          </a:p>
          <a:p>
            <a:endParaRPr lang="en-US" sz="1400" dirty="0"/>
          </a:p>
          <a:p>
            <a:r>
              <a:rPr lang="en-US" sz="1400" dirty="0"/>
              <a:t>fit2sls &lt;- </a:t>
            </a:r>
            <a:r>
              <a:rPr lang="en-US" sz="1400" dirty="0" err="1"/>
              <a:t>systemfit</a:t>
            </a:r>
            <a:r>
              <a:rPr lang="en-US" sz="1400" dirty="0"/>
              <a:t>(</a:t>
            </a:r>
            <a:r>
              <a:rPr lang="en-US" sz="1400" dirty="0" err="1"/>
              <a:t>eqSystem</a:t>
            </a:r>
            <a:r>
              <a:rPr lang="en-US" sz="1400" dirty="0"/>
              <a:t>, method="2SLS",</a:t>
            </a:r>
          </a:p>
          <a:p>
            <a:r>
              <a:rPr lang="en-US" sz="1400" dirty="0"/>
              <a:t>         </a:t>
            </a:r>
            <a:r>
              <a:rPr lang="en-US" sz="1400" dirty="0" err="1"/>
              <a:t>inst</a:t>
            </a:r>
            <a:r>
              <a:rPr lang="en-US" sz="1400" dirty="0"/>
              <a:t> = ~ </a:t>
            </a:r>
            <a:r>
              <a:rPr lang="en-US" sz="1400" dirty="0" err="1"/>
              <a:t>drive+fairway+green+girputts+sandsv+rounds+events+complete</a:t>
            </a:r>
            <a:r>
              <a:rPr lang="en-US" sz="1400" dirty="0"/>
              <a:t>)</a:t>
            </a:r>
          </a:p>
          <a:p>
            <a:r>
              <a:rPr lang="en-US" sz="1400" dirty="0"/>
              <a:t>summary(fit2sls)</a:t>
            </a:r>
          </a:p>
          <a:p>
            <a:endParaRPr lang="en-US" sz="1400" dirty="0"/>
          </a:p>
          <a:p>
            <a:endParaRPr lang="en-US" sz="1400" dirty="0"/>
          </a:p>
          <a:p>
            <a:r>
              <a:rPr lang="en-US" sz="1400" dirty="0"/>
              <a:t>fit3sls &lt;- </a:t>
            </a:r>
            <a:r>
              <a:rPr lang="en-US" sz="1400" dirty="0" err="1"/>
              <a:t>systemfit</a:t>
            </a:r>
            <a:r>
              <a:rPr lang="en-US" sz="1400" dirty="0"/>
              <a:t>(</a:t>
            </a:r>
            <a:r>
              <a:rPr lang="en-US" sz="1400" dirty="0" err="1"/>
              <a:t>eqSystem</a:t>
            </a:r>
            <a:r>
              <a:rPr lang="en-US" sz="1400" dirty="0"/>
              <a:t>, method="3SLS",</a:t>
            </a:r>
          </a:p>
          <a:p>
            <a:r>
              <a:rPr lang="en-US" sz="1400" dirty="0"/>
              <a:t>         </a:t>
            </a:r>
            <a:r>
              <a:rPr lang="en-US" sz="1400" dirty="0" err="1"/>
              <a:t>inst</a:t>
            </a:r>
            <a:r>
              <a:rPr lang="en-US" sz="1400" dirty="0"/>
              <a:t> = ~ </a:t>
            </a:r>
            <a:r>
              <a:rPr lang="en-US" sz="1400" dirty="0" err="1"/>
              <a:t>drive+fairway+green+girputts+sandsv+rounds+events+complete</a:t>
            </a:r>
            <a:r>
              <a:rPr lang="en-US" sz="1400" dirty="0"/>
              <a:t>)</a:t>
            </a:r>
          </a:p>
          <a:p>
            <a:r>
              <a:rPr lang="en-US" sz="1400" dirty="0"/>
              <a:t>summary(fit3sls</a:t>
            </a:r>
            <a:r>
              <a:rPr lang="en-US" sz="1400" dirty="0" smtClean="0"/>
              <a:t>)</a:t>
            </a:r>
            <a:endParaRPr lang="en-US" sz="1400" dirty="0"/>
          </a:p>
        </p:txBody>
      </p:sp>
    </p:spTree>
    <p:extLst>
      <p:ext uri="{BB962C8B-B14F-4D97-AF65-F5344CB8AC3E}">
        <p14:creationId xmlns:p14="http://schemas.microsoft.com/office/powerpoint/2010/main" val="225170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Variables in Systems of Equations  </a:t>
            </a:r>
            <a:endParaRPr lang="en-US" dirty="0"/>
          </a:p>
        </p:txBody>
      </p:sp>
      <p:sp>
        <p:nvSpPr>
          <p:cNvPr id="3" name="Content Placeholder 2"/>
          <p:cNvSpPr>
            <a:spLocks noGrp="1"/>
          </p:cNvSpPr>
          <p:nvPr>
            <p:ph idx="1"/>
          </p:nvPr>
        </p:nvSpPr>
        <p:spPr>
          <a:xfrm>
            <a:off x="152400" y="1219200"/>
            <a:ext cx="8839200" cy="5334000"/>
          </a:xfrm>
        </p:spPr>
        <p:txBody>
          <a:bodyPr/>
          <a:lstStyle/>
          <a:p>
            <a:r>
              <a:rPr lang="en-US" dirty="0" smtClean="0"/>
              <a:t>Endogenous Variables – Jointly dependent (response) variables that are system determined. They can also appear as predictor variables in other equations</a:t>
            </a:r>
          </a:p>
          <a:p>
            <a:r>
              <a:rPr lang="en-US" dirty="0" smtClean="0"/>
              <a:t>Exogenous Variables – Independent variables that do not depend on the endogenous variables</a:t>
            </a:r>
          </a:p>
          <a:p>
            <a:r>
              <a:rPr lang="en-US" dirty="0" smtClean="0"/>
              <a:t>Predetermined Variables – Exogenous and lagged Endogenous variables</a:t>
            </a:r>
          </a:p>
          <a:p>
            <a:r>
              <a:rPr lang="en-US" dirty="0" smtClean="0"/>
              <a:t>Instrumental Variables – Predetermined variables used to predict endogenous variables in first-stage regressions, with predicted values being used in place of the endogenous predictors in system of equations </a:t>
            </a:r>
            <a:endParaRPr lang="en-US" dirty="0"/>
          </a:p>
        </p:txBody>
      </p:sp>
    </p:spTree>
    <p:extLst>
      <p:ext uri="{BB962C8B-B14F-4D97-AF65-F5344CB8AC3E}">
        <p14:creationId xmlns:p14="http://schemas.microsoft.com/office/powerpoint/2010/main" val="651018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 of Equations (Callan and Thomas, 2007)</a:t>
            </a:r>
            <a:endParaRPr lang="en-US" dirty="0"/>
          </a:p>
        </p:txBody>
      </p:sp>
      <p:sp>
        <p:nvSpPr>
          <p:cNvPr id="3" name="Content Placeholder 2"/>
          <p:cNvSpPr>
            <a:spLocks noGrp="1"/>
          </p:cNvSpPr>
          <p:nvPr>
            <p:ph idx="1"/>
          </p:nvPr>
        </p:nvSpPr>
        <p:spPr>
          <a:xfrm>
            <a:off x="457200" y="1066800"/>
            <a:ext cx="8229600" cy="3733799"/>
          </a:xfrm>
        </p:spPr>
        <p:txBody>
          <a:bodyPr/>
          <a:lstStyle/>
          <a:p>
            <a:pPr marL="514350" indent="-514350">
              <a:buFont typeface="+mj-lt"/>
              <a:buAutoNum type="arabicPeriod"/>
            </a:pPr>
            <a:r>
              <a:rPr lang="en-US" dirty="0" smtClean="0"/>
              <a:t>Average Score (per 18 holes) is related to the golfers’ skills and experience (number of rounds played)</a:t>
            </a:r>
          </a:p>
          <a:p>
            <a:pPr marL="514350" indent="-514350">
              <a:buFont typeface="+mj-lt"/>
              <a:buAutoNum type="arabicPeriod"/>
            </a:pPr>
            <a:r>
              <a:rPr lang="en-US" dirty="0" smtClean="0"/>
              <a:t>Average Rank (transformed to percentile) in tournaments is related to average score and the number of events she competed in</a:t>
            </a:r>
          </a:p>
          <a:p>
            <a:pPr marL="514350" indent="-514350">
              <a:buFont typeface="+mj-lt"/>
              <a:buAutoNum type="arabicPeriod"/>
            </a:pPr>
            <a:r>
              <a:rPr lang="en-US" dirty="0" smtClean="0"/>
              <a:t>Season Earnings is related to average rank and the number of tournaments she completed</a:t>
            </a:r>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50150705"/>
              </p:ext>
            </p:extLst>
          </p:nvPr>
        </p:nvGraphicFramePr>
        <p:xfrm>
          <a:off x="284389" y="4876800"/>
          <a:ext cx="8429625" cy="1600200"/>
        </p:xfrm>
        <a:graphic>
          <a:graphicData uri="http://schemas.openxmlformats.org/presentationml/2006/ole">
            <mc:AlternateContent xmlns:mc="http://schemas.openxmlformats.org/markup-compatibility/2006">
              <mc:Choice xmlns:v="urn:schemas-microsoft-com:vml" Requires="v">
                <p:oleObj spid="_x0000_s1060" name="Equation" r:id="rId3" imgW="3746160" imgH="711000" progId="Equation.DSMT4">
                  <p:embed/>
                </p:oleObj>
              </mc:Choice>
              <mc:Fallback>
                <p:oleObj name="Equation" r:id="rId3" imgW="3746160" imgH="711000" progId="Equation.DSMT4">
                  <p:embed/>
                  <p:pic>
                    <p:nvPicPr>
                      <p:cNvPr id="0" name=""/>
                      <p:cNvPicPr/>
                      <p:nvPr/>
                    </p:nvPicPr>
                    <p:blipFill>
                      <a:blip r:embed="rId4"/>
                      <a:stretch>
                        <a:fillRect/>
                      </a:stretch>
                    </p:blipFill>
                    <p:spPr>
                      <a:xfrm>
                        <a:off x="284389" y="4876800"/>
                        <a:ext cx="8429625" cy="1600200"/>
                      </a:xfrm>
                      <a:prstGeom prst="rect">
                        <a:avLst/>
                      </a:prstGeom>
                    </p:spPr>
                  </p:pic>
                </p:oleObj>
              </mc:Fallback>
            </mc:AlternateContent>
          </a:graphicData>
        </a:graphic>
      </p:graphicFrame>
    </p:spTree>
    <p:extLst>
      <p:ext uri="{BB962C8B-B14F-4D97-AF65-F5344CB8AC3E}">
        <p14:creationId xmlns:p14="http://schemas.microsoft.com/office/powerpoint/2010/main" val="3432410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Potential Problems with Endogenous Predictors</a:t>
            </a:r>
            <a:endParaRPr lang="en-US" dirty="0"/>
          </a:p>
        </p:txBody>
      </p:sp>
      <p:sp>
        <p:nvSpPr>
          <p:cNvPr id="3" name="Content Placeholder 2"/>
          <p:cNvSpPr>
            <a:spLocks noGrp="1"/>
          </p:cNvSpPr>
          <p:nvPr>
            <p:ph idx="1"/>
          </p:nvPr>
        </p:nvSpPr>
        <p:spPr>
          <a:xfrm>
            <a:off x="228600" y="1219200"/>
            <a:ext cx="8686800" cy="4906963"/>
          </a:xfrm>
        </p:spPr>
        <p:txBody>
          <a:bodyPr>
            <a:normAutofit lnSpcReduction="10000"/>
          </a:bodyPr>
          <a:lstStyle/>
          <a:p>
            <a:r>
              <a:rPr lang="en-US" dirty="0" smtClean="0"/>
              <a:t>When endogenous variables are included as predictors, they can be correlated with error terms for that equation, particularly when there are omitted variables that may be related to the outcome. This causes Ordinary Least Squares Estimates to be biased and inconsistent.</a:t>
            </a:r>
          </a:p>
          <a:p>
            <a:pPr lvl="1"/>
            <a:r>
              <a:rPr lang="en-US" dirty="0" smtClean="0"/>
              <a:t>In equation 2, SCORE may be correlated with the error term without a variable measuring average course difficulty (Callan and Thomas, p. 402).</a:t>
            </a:r>
          </a:p>
          <a:p>
            <a:pPr lvl="1"/>
            <a:r>
              <a:rPr lang="en-US" dirty="0" smtClean="0"/>
              <a:t>In equation 3, Rank may be correlated with the error term without a variable measuring golfer’s human capital investment such as diet and concentration level (Callan and Thomas, p. 402).</a:t>
            </a:r>
          </a:p>
        </p:txBody>
      </p:sp>
    </p:spTree>
    <p:extLst>
      <p:ext uri="{BB962C8B-B14F-4D97-AF65-F5344CB8AC3E}">
        <p14:creationId xmlns:p14="http://schemas.microsoft.com/office/powerpoint/2010/main" val="3845842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 Building Process</a:t>
            </a:r>
            <a:endParaRPr lang="en-US" dirty="0"/>
          </a:p>
        </p:txBody>
      </p:sp>
      <p:sp>
        <p:nvSpPr>
          <p:cNvPr id="3" name="Content Placeholder 2"/>
          <p:cNvSpPr>
            <a:spLocks noGrp="1"/>
          </p:cNvSpPr>
          <p:nvPr>
            <p:ph idx="1"/>
          </p:nvPr>
        </p:nvSpPr>
        <p:spPr>
          <a:xfrm>
            <a:off x="457200" y="1066800"/>
            <a:ext cx="8229600" cy="5715000"/>
          </a:xfrm>
        </p:spPr>
        <p:txBody>
          <a:bodyPr/>
          <a:lstStyle/>
          <a:p>
            <a:pPr marL="514350" indent="-514350">
              <a:buFont typeface="+mj-lt"/>
              <a:buAutoNum type="arabicPeriod"/>
            </a:pPr>
            <a:r>
              <a:rPr lang="en-US" dirty="0" smtClean="0"/>
              <a:t>Regress all endogenous variables (Score, Rank, and </a:t>
            </a:r>
            <a:r>
              <a:rPr lang="en-US" dirty="0" err="1" smtClean="0"/>
              <a:t>ln</a:t>
            </a:r>
            <a:r>
              <a:rPr lang="en-US" dirty="0" smtClean="0"/>
              <a:t>(Prize)) on all exogenous variables</a:t>
            </a:r>
          </a:p>
          <a:p>
            <a:pPr marL="514350" indent="-514350">
              <a:buFont typeface="+mj-lt"/>
              <a:buAutoNum type="arabicPeriod"/>
            </a:pPr>
            <a:r>
              <a:rPr lang="en-US" dirty="0" smtClean="0"/>
              <a:t>Obtain the predicted values for each endogenous variable, based on the Regressions from 1.</a:t>
            </a:r>
          </a:p>
          <a:p>
            <a:pPr marL="514350" indent="-514350">
              <a:buFont typeface="+mj-lt"/>
              <a:buAutoNum type="arabicPeriod"/>
            </a:pPr>
            <a:r>
              <a:rPr lang="en-US" dirty="0" smtClean="0"/>
              <a:t>In the system of equations, replace any “right hand side” endogenous predictors with their fitted values from 2.</a:t>
            </a:r>
          </a:p>
          <a:p>
            <a:pPr marL="514350" indent="-514350">
              <a:buFont typeface="+mj-lt"/>
              <a:buAutoNum type="arabicPeriod"/>
            </a:pPr>
            <a:r>
              <a:rPr lang="en-US" dirty="0" smtClean="0"/>
              <a:t>Note that software (e.g. SAS and STATA) will fit all the regressions in 1., even if that variable does not appear as a predictor (</a:t>
            </a:r>
            <a:r>
              <a:rPr lang="en-US" dirty="0" err="1" smtClean="0"/>
              <a:t>ln</a:t>
            </a:r>
            <a:r>
              <a:rPr lang="en-US" dirty="0" smtClean="0"/>
              <a:t>(Prize) in this example).</a:t>
            </a:r>
          </a:p>
          <a:p>
            <a:pPr marL="514350" indent="-514350">
              <a:buFont typeface="+mj-lt"/>
              <a:buAutoNum type="arabicPeriod"/>
            </a:pPr>
            <a:r>
              <a:rPr lang="en-US" dirty="0" smtClean="0"/>
              <a:t>This method provides correct estimates, but not ANOVA table or correct </a:t>
            </a:r>
            <a:r>
              <a:rPr lang="en-US" smtClean="0"/>
              <a:t>standard errors</a:t>
            </a:r>
            <a:endParaRPr lang="en-US" dirty="0"/>
          </a:p>
        </p:txBody>
      </p:sp>
    </p:spTree>
    <p:extLst>
      <p:ext uri="{BB962C8B-B14F-4D97-AF65-F5344CB8AC3E}">
        <p14:creationId xmlns:p14="http://schemas.microsoft.com/office/powerpoint/2010/main" val="2160494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Stage Regressions for Score and Rank </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318958484"/>
              </p:ext>
            </p:extLst>
          </p:nvPr>
        </p:nvGraphicFramePr>
        <p:xfrm>
          <a:off x="304800" y="990600"/>
          <a:ext cx="3810000" cy="4987637"/>
        </p:xfrm>
        <a:graphic>
          <a:graphicData uri="http://schemas.openxmlformats.org/presentationml/2006/ole">
            <mc:AlternateContent xmlns:mc="http://schemas.openxmlformats.org/markup-compatibility/2006">
              <mc:Choice xmlns:v="urn:schemas-microsoft-com:vml" Requires="v">
                <p:oleObj spid="_x0000_s2110" name="Worksheet" r:id="rId3" imgW="3057457" imgH="4829243" progId="Excel.Sheet.12">
                  <p:embed/>
                </p:oleObj>
              </mc:Choice>
              <mc:Fallback>
                <p:oleObj name="Worksheet" r:id="rId3" imgW="3057457" imgH="4829243" progId="Excel.Sheet.12">
                  <p:embed/>
                  <p:pic>
                    <p:nvPicPr>
                      <p:cNvPr id="0" name=""/>
                      <p:cNvPicPr/>
                      <p:nvPr/>
                    </p:nvPicPr>
                    <p:blipFill>
                      <a:blip r:embed="rId4"/>
                      <a:stretch>
                        <a:fillRect/>
                      </a:stretch>
                    </p:blipFill>
                    <p:spPr>
                      <a:xfrm>
                        <a:off x="304800" y="990600"/>
                        <a:ext cx="3810000" cy="4987637"/>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398219551"/>
              </p:ext>
            </p:extLst>
          </p:nvPr>
        </p:nvGraphicFramePr>
        <p:xfrm>
          <a:off x="5257800" y="990600"/>
          <a:ext cx="3581400" cy="5003918"/>
        </p:xfrm>
        <a:graphic>
          <a:graphicData uri="http://schemas.openxmlformats.org/presentationml/2006/ole">
            <mc:AlternateContent xmlns:mc="http://schemas.openxmlformats.org/markup-compatibility/2006">
              <mc:Choice xmlns:v="urn:schemas-microsoft-com:vml" Requires="v">
                <p:oleObj spid="_x0000_s2111" name="Worksheet" r:id="rId5" imgW="3057457" imgH="4829243" progId="Excel.Sheet.12">
                  <p:embed/>
                </p:oleObj>
              </mc:Choice>
              <mc:Fallback>
                <p:oleObj name="Worksheet" r:id="rId5" imgW="3057457" imgH="4829243" progId="Excel.Sheet.12">
                  <p:embed/>
                  <p:pic>
                    <p:nvPicPr>
                      <p:cNvPr id="0" name=""/>
                      <p:cNvPicPr/>
                      <p:nvPr/>
                    </p:nvPicPr>
                    <p:blipFill>
                      <a:blip r:embed="rId6"/>
                      <a:stretch>
                        <a:fillRect/>
                      </a:stretch>
                    </p:blipFill>
                    <p:spPr>
                      <a:xfrm>
                        <a:off x="5257800" y="990600"/>
                        <a:ext cx="3581400" cy="5003918"/>
                      </a:xfrm>
                      <a:prstGeom prst="rect">
                        <a:avLst/>
                      </a:prstGeom>
                    </p:spPr>
                  </p:pic>
                </p:oleObj>
              </mc:Fallback>
            </mc:AlternateContent>
          </a:graphicData>
        </a:graphic>
      </p:graphicFrame>
      <p:sp>
        <p:nvSpPr>
          <p:cNvPr id="5" name="TextBox 4"/>
          <p:cNvSpPr txBox="1"/>
          <p:nvPr/>
        </p:nvSpPr>
        <p:spPr>
          <a:xfrm>
            <a:off x="76200" y="6096000"/>
            <a:ext cx="8991600" cy="646331"/>
          </a:xfrm>
          <a:prstGeom prst="rect">
            <a:avLst/>
          </a:prstGeom>
          <a:noFill/>
        </p:spPr>
        <p:txBody>
          <a:bodyPr wrap="square" rtlCol="0">
            <a:spAutoFit/>
          </a:bodyPr>
          <a:lstStyle/>
          <a:p>
            <a:r>
              <a:rPr lang="en-US" dirty="0" smtClean="0"/>
              <a:t>The fitted (predicted) values for SCORE will be used in equation 2 in place of SCORE, and the fitted values for RANK in equation 3. Equation 1 has no right hand side endogenous variables</a:t>
            </a:r>
            <a:endParaRPr lang="en-US" dirty="0"/>
          </a:p>
        </p:txBody>
      </p:sp>
    </p:spTree>
    <p:extLst>
      <p:ext uri="{BB962C8B-B14F-4D97-AF65-F5344CB8AC3E}">
        <p14:creationId xmlns:p14="http://schemas.microsoft.com/office/powerpoint/2010/main" val="1272678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639762"/>
          </a:xfrm>
        </p:spPr>
        <p:txBody>
          <a:bodyPr>
            <a:normAutofit/>
          </a:bodyPr>
          <a:lstStyle/>
          <a:p>
            <a:r>
              <a:rPr lang="en-US" sz="2800" dirty="0" smtClean="0"/>
              <a:t>Equation 1) -  SCORE is related to SKILLS and experience</a:t>
            </a:r>
            <a:endParaRPr lang="en-US" sz="2800" dirty="0"/>
          </a:p>
        </p:txBody>
      </p:sp>
      <p:graphicFrame>
        <p:nvGraphicFramePr>
          <p:cNvPr id="3" name="Object 2"/>
          <p:cNvGraphicFramePr>
            <a:graphicFrameLocks noChangeAspect="1"/>
          </p:cNvGraphicFramePr>
          <p:nvPr>
            <p:extLst>
              <p:ext uri="{D42A27DB-BD31-4B8C-83A1-F6EECF244321}">
                <p14:modId xmlns:p14="http://schemas.microsoft.com/office/powerpoint/2010/main" val="3786179900"/>
              </p:ext>
            </p:extLst>
          </p:nvPr>
        </p:nvGraphicFramePr>
        <p:xfrm>
          <a:off x="304800" y="914400"/>
          <a:ext cx="4572000" cy="5514680"/>
        </p:xfrm>
        <a:graphic>
          <a:graphicData uri="http://schemas.openxmlformats.org/presentationml/2006/ole">
            <mc:AlternateContent xmlns:mc="http://schemas.openxmlformats.org/markup-compatibility/2006">
              <mc:Choice xmlns:v="urn:schemas-microsoft-com:vml" Requires="v">
                <p:oleObj spid="_x0000_s3102" name="Worksheet" r:id="rId3" imgW="3695700" imgH="4457700" progId="Excel.Sheet.12">
                  <p:embed/>
                </p:oleObj>
              </mc:Choice>
              <mc:Fallback>
                <p:oleObj name="Worksheet" r:id="rId3" imgW="3695700" imgH="4457700" progId="Excel.Sheet.12">
                  <p:embed/>
                  <p:pic>
                    <p:nvPicPr>
                      <p:cNvPr id="0" name=""/>
                      <p:cNvPicPr/>
                      <p:nvPr/>
                    </p:nvPicPr>
                    <p:blipFill>
                      <a:blip r:embed="rId4"/>
                      <a:stretch>
                        <a:fillRect/>
                      </a:stretch>
                    </p:blipFill>
                    <p:spPr>
                      <a:xfrm>
                        <a:off x="304800" y="914400"/>
                        <a:ext cx="4572000" cy="5514680"/>
                      </a:xfrm>
                      <a:prstGeom prst="rect">
                        <a:avLst/>
                      </a:prstGeom>
                    </p:spPr>
                  </p:pic>
                </p:oleObj>
              </mc:Fallback>
            </mc:AlternateContent>
          </a:graphicData>
        </a:graphic>
      </p:graphicFrame>
      <p:sp>
        <p:nvSpPr>
          <p:cNvPr id="4" name="TextBox 3"/>
          <p:cNvSpPr txBox="1"/>
          <p:nvPr/>
        </p:nvSpPr>
        <p:spPr>
          <a:xfrm>
            <a:off x="5181600" y="838200"/>
            <a:ext cx="3352800" cy="5909310"/>
          </a:xfrm>
          <a:prstGeom prst="rect">
            <a:avLst/>
          </a:prstGeom>
          <a:noFill/>
        </p:spPr>
        <p:txBody>
          <a:bodyPr wrap="square" rtlCol="0">
            <a:spAutoFit/>
          </a:bodyPr>
          <a:lstStyle/>
          <a:p>
            <a:r>
              <a:rPr lang="en-US" dirty="0" smtClean="0"/>
              <a:t>All variables except average driving distance are significant.</a:t>
            </a:r>
          </a:p>
          <a:p>
            <a:r>
              <a:rPr lang="en-US" dirty="0" smtClean="0"/>
              <a:t>All else equal:</a:t>
            </a:r>
          </a:p>
          <a:p>
            <a:pPr marL="285750" indent="-285750">
              <a:buFont typeface="Wingdings" panose="05000000000000000000" pitchFamily="2" charset="2"/>
              <a:buChar char="Ø"/>
            </a:pPr>
            <a:r>
              <a:rPr lang="en-US" dirty="0" smtClean="0"/>
              <a:t>Average SCORE decreases as Percent Fairways Hit Increases (a 10% increase in fairways hit corresponds to a 0.19 decrease in SCORE)</a:t>
            </a:r>
          </a:p>
          <a:p>
            <a:pPr marL="285750" indent="-285750">
              <a:buFont typeface="Wingdings" panose="05000000000000000000" pitchFamily="2" charset="2"/>
              <a:buChar char="Ø"/>
            </a:pPr>
            <a:r>
              <a:rPr lang="en-US" dirty="0" smtClean="0"/>
              <a:t>Average SCORE decreases by 1.36 with a 10% increase in Greens in regulation</a:t>
            </a:r>
          </a:p>
          <a:p>
            <a:pPr marL="285750" indent="-285750">
              <a:buFont typeface="Wingdings" panose="05000000000000000000" pitchFamily="2" charset="2"/>
              <a:buChar char="Ø"/>
            </a:pPr>
            <a:r>
              <a:rPr lang="en-US" dirty="0"/>
              <a:t>Average SCORE decreases by </a:t>
            </a:r>
            <a:r>
              <a:rPr lang="en-US" dirty="0" smtClean="0"/>
              <a:t>0.16 </a:t>
            </a:r>
            <a:r>
              <a:rPr lang="en-US" dirty="0"/>
              <a:t>with a 10% increase in </a:t>
            </a:r>
            <a:r>
              <a:rPr lang="en-US" dirty="0" smtClean="0"/>
              <a:t>Sand Saves</a:t>
            </a:r>
          </a:p>
          <a:p>
            <a:pPr marL="285750" indent="-285750">
              <a:buFont typeface="Wingdings" panose="05000000000000000000" pitchFamily="2" charset="2"/>
              <a:buChar char="Ø"/>
            </a:pPr>
            <a:r>
              <a:rPr lang="en-US" dirty="0" smtClean="0"/>
              <a:t>Average SCORE increases by 1.32 with a 0.1 increase in putts per Green in Regulation hole</a:t>
            </a:r>
          </a:p>
          <a:p>
            <a:pPr marL="285750" indent="-285750">
              <a:buFont typeface="Wingdings" panose="05000000000000000000" pitchFamily="2" charset="2"/>
              <a:buChar char="Ø"/>
            </a:pPr>
            <a:r>
              <a:rPr lang="en-US" dirty="0" smtClean="0"/>
              <a:t>Average SCORE decreases by 0.08 for 10 Round Increase in Rounds played</a:t>
            </a:r>
            <a:endParaRPr lang="en-US" dirty="0"/>
          </a:p>
        </p:txBody>
      </p:sp>
    </p:spTree>
    <p:extLst>
      <p:ext uri="{BB962C8B-B14F-4D97-AF65-F5344CB8AC3E}">
        <p14:creationId xmlns:p14="http://schemas.microsoft.com/office/powerpoint/2010/main" val="1415769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639762"/>
          </a:xfrm>
        </p:spPr>
        <p:txBody>
          <a:bodyPr>
            <a:normAutofit fontScale="90000"/>
          </a:bodyPr>
          <a:lstStyle/>
          <a:p>
            <a:r>
              <a:rPr lang="en-US" dirty="0" smtClean="0"/>
              <a:t>Equation 2) - Rank is related to SCORE and Events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757379341"/>
              </p:ext>
            </p:extLst>
          </p:nvPr>
        </p:nvGraphicFramePr>
        <p:xfrm>
          <a:off x="228599" y="1295400"/>
          <a:ext cx="5042195" cy="5029200"/>
        </p:xfrm>
        <a:graphic>
          <a:graphicData uri="http://schemas.openxmlformats.org/presentationml/2006/ole">
            <mc:AlternateContent xmlns:mc="http://schemas.openxmlformats.org/markup-compatibility/2006">
              <mc:Choice xmlns:v="urn:schemas-microsoft-com:vml" Requires="v">
                <p:oleObj spid="_x0000_s4124" name="Worksheet" r:id="rId3" imgW="3695700" imgH="3686243" progId="Excel.Sheet.12">
                  <p:embed/>
                </p:oleObj>
              </mc:Choice>
              <mc:Fallback>
                <p:oleObj name="Worksheet" r:id="rId3" imgW="3695700" imgH="3686243" progId="Excel.Sheet.12">
                  <p:embed/>
                  <p:pic>
                    <p:nvPicPr>
                      <p:cNvPr id="0" name=""/>
                      <p:cNvPicPr/>
                      <p:nvPr/>
                    </p:nvPicPr>
                    <p:blipFill>
                      <a:blip r:embed="rId4"/>
                      <a:stretch>
                        <a:fillRect/>
                      </a:stretch>
                    </p:blipFill>
                    <p:spPr>
                      <a:xfrm>
                        <a:off x="228599" y="1295400"/>
                        <a:ext cx="5042195" cy="5029200"/>
                      </a:xfrm>
                      <a:prstGeom prst="rect">
                        <a:avLst/>
                      </a:prstGeom>
                    </p:spPr>
                  </p:pic>
                </p:oleObj>
              </mc:Fallback>
            </mc:AlternateContent>
          </a:graphicData>
        </a:graphic>
      </p:graphicFrame>
      <p:sp>
        <p:nvSpPr>
          <p:cNvPr id="4" name="TextBox 3"/>
          <p:cNvSpPr txBox="1"/>
          <p:nvPr/>
        </p:nvSpPr>
        <p:spPr>
          <a:xfrm>
            <a:off x="5562600" y="1447800"/>
            <a:ext cx="3352800" cy="4524315"/>
          </a:xfrm>
          <a:prstGeom prst="rect">
            <a:avLst/>
          </a:prstGeom>
          <a:noFill/>
        </p:spPr>
        <p:txBody>
          <a:bodyPr wrap="square" rtlCol="0">
            <a:spAutoFit/>
          </a:bodyPr>
          <a:lstStyle/>
          <a:p>
            <a:r>
              <a:rPr lang="en-US" dirty="0" smtClean="0"/>
              <a:t>Rank (as Percentile, with 100 meaning golfer won every tournament she played in) is:</a:t>
            </a:r>
          </a:p>
          <a:p>
            <a:pPr marL="285750" indent="-285750">
              <a:buFont typeface="Wingdings" panose="05000000000000000000" pitchFamily="2" charset="2"/>
              <a:buChar char="Ø"/>
            </a:pPr>
            <a:r>
              <a:rPr lang="en-US" dirty="0" smtClean="0"/>
              <a:t>Negative associated with predicted SCORE (decreases by 12.5 with unit increase in average SCORE)</a:t>
            </a:r>
          </a:p>
          <a:p>
            <a:pPr marL="285750" indent="-285750">
              <a:buFont typeface="Wingdings" panose="05000000000000000000" pitchFamily="2" charset="2"/>
              <a:buChar char="Ø"/>
            </a:pPr>
            <a:r>
              <a:rPr lang="en-US" dirty="0" smtClean="0"/>
              <a:t>Positively associated with number of Events (increases by 0.28 with a unit increase in # of EVENTS played)</a:t>
            </a:r>
          </a:p>
          <a:p>
            <a:pPr marL="285750" indent="-285750">
              <a:buFont typeface="Wingdings" panose="05000000000000000000" pitchFamily="2" charset="2"/>
              <a:buChar char="Ø"/>
            </a:pPr>
            <a:r>
              <a:rPr lang="en-US" dirty="0" smtClean="0"/>
              <a:t>Note: The estimated coefficients are correct, but the standard errors, t-tests, and Analysis of Variance are incorrect (see slide 11)</a:t>
            </a:r>
            <a:endParaRPr lang="en-US" dirty="0"/>
          </a:p>
        </p:txBody>
      </p:sp>
    </p:spTree>
    <p:extLst>
      <p:ext uri="{BB962C8B-B14F-4D97-AF65-F5344CB8AC3E}">
        <p14:creationId xmlns:p14="http://schemas.microsoft.com/office/powerpoint/2010/main" val="2704459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TotalTime>
  <Words>1147</Words>
  <Application>Microsoft Office PowerPoint</Application>
  <PresentationFormat>On-screen Show (4:3)</PresentationFormat>
  <Paragraphs>117</Paragraphs>
  <Slides>23</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29" baseType="lpstr">
      <vt:lpstr>Arial</vt:lpstr>
      <vt:lpstr>Calibri</vt:lpstr>
      <vt:lpstr>Wingdings</vt:lpstr>
      <vt:lpstr>Office Theme</vt:lpstr>
      <vt:lpstr>Worksheet</vt:lpstr>
      <vt:lpstr>Equation</vt:lpstr>
      <vt:lpstr>Instrumental Variables: 2-Stage and 3-Stage Least Squares Regression of a Linear Systems of Equations</vt:lpstr>
      <vt:lpstr>Data Description</vt:lpstr>
      <vt:lpstr>Variables in Systems of Equations  </vt:lpstr>
      <vt:lpstr>System of Equations (Callan and Thomas, 2007)</vt:lpstr>
      <vt:lpstr>Potential Problems with Endogenous Predictors</vt:lpstr>
      <vt:lpstr>Model Building Process</vt:lpstr>
      <vt:lpstr>First Stage Regressions for Score and Rank </vt:lpstr>
      <vt:lpstr>Equation 1) -  SCORE is related to SKILLS and experience</vt:lpstr>
      <vt:lpstr>Equation 2) - Rank is related to SCORE and Events</vt:lpstr>
      <vt:lpstr>Equation 3) – ln(Prize) is related to Rank and Completed Events</vt:lpstr>
      <vt:lpstr>Matrix Approach: Models w/ Endogenous Predictors</vt:lpstr>
      <vt:lpstr>Model 2 – Rank = f(Score, Events)</vt:lpstr>
      <vt:lpstr>Model 3: ln(Prize) = f(Rank,Completed)</vt:lpstr>
      <vt:lpstr>Robust Estimate of Variance of 2SLS Estimator</vt:lpstr>
      <vt:lpstr>Results for Model 2: Rank = f(Score, Events)</vt:lpstr>
      <vt:lpstr>Results for Model 3: ln(Prize) = f(Rank,Completed)</vt:lpstr>
      <vt:lpstr>3-Stage Least Squares</vt:lpstr>
      <vt:lpstr>Model Description - I</vt:lpstr>
      <vt:lpstr>Model Description - II</vt:lpstr>
      <vt:lpstr>Estimation Results</vt:lpstr>
      <vt:lpstr>SAS Program</vt:lpstr>
      <vt:lpstr>STATA Program</vt:lpstr>
      <vt:lpstr>R Program</vt:lpstr>
    </vt:vector>
  </TitlesOfParts>
  <Company>UF College of Liberal Arts &amp;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2-Stage Least Squares Regression of a Linear Systems of Equations</dc:title>
  <dc:creator>Winner,Lawrence Herman</dc:creator>
  <cp:lastModifiedBy>Winner,Lawrence Herman</cp:lastModifiedBy>
  <cp:revision>43</cp:revision>
  <dcterms:created xsi:type="dcterms:W3CDTF">2014-02-20T17:42:10Z</dcterms:created>
  <dcterms:modified xsi:type="dcterms:W3CDTF">2020-01-31T12:24:57Z</dcterms:modified>
</cp:coreProperties>
</file>