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7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742950" indent="-285750">
              <a:buFont typeface="Wingdings" pitchFamily="2" charset="2"/>
              <a:buChar char="§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7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2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4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36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84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6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5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5E86-482B-428A-A504-ABDF8055A3AB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6BA8B-CC70-481F-A5F1-5CB230606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0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6.bin"/><Relationship Id="rId7" Type="http://schemas.openxmlformats.org/officeDocument/2006/relationships/package" Target="../embeddings/Microsoft_Excel_Worksheet10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Excel_Worksheet12.xlsx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Multicollinearity</a:t>
            </a:r>
            <a:r>
              <a:rPr lang="en-US" dirty="0" smtClean="0"/>
              <a:t> in Regression </a:t>
            </a:r>
            <a:br>
              <a:rPr lang="en-US" dirty="0" smtClean="0"/>
            </a:br>
            <a:r>
              <a:rPr lang="en-US" dirty="0" smtClean="0"/>
              <a:t>Principal Components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Standing Heights and Physical Stature Attributes Among Female Police Officer Applicants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S.Q. </a:t>
            </a:r>
            <a:r>
              <a:rPr lang="en-US" sz="1400" dirty="0" err="1" smtClean="0">
                <a:solidFill>
                  <a:schemeClr val="tx1"/>
                </a:solidFill>
              </a:rPr>
              <a:t>Lafi</a:t>
            </a:r>
            <a:r>
              <a:rPr lang="en-US" sz="1400" dirty="0" smtClean="0">
                <a:solidFill>
                  <a:schemeClr val="tx1"/>
                </a:solidFill>
              </a:rPr>
              <a:t> and J.B. </a:t>
            </a:r>
            <a:r>
              <a:rPr lang="en-US" sz="1400" dirty="0" err="1" smtClean="0">
                <a:solidFill>
                  <a:schemeClr val="tx1"/>
                </a:solidFill>
              </a:rPr>
              <a:t>Kaneene</a:t>
            </a:r>
            <a:r>
              <a:rPr lang="en-US" sz="1400" dirty="0" smtClean="0">
                <a:solidFill>
                  <a:schemeClr val="tx1"/>
                </a:solidFill>
              </a:rPr>
              <a:t> (1992). “An Explanation of the Use of Principal Components Analysis to Detect and Correct for </a:t>
            </a:r>
            <a:r>
              <a:rPr lang="en-US" sz="1400" dirty="0" err="1" smtClean="0">
                <a:solidFill>
                  <a:schemeClr val="tx1"/>
                </a:solidFill>
              </a:rPr>
              <a:t>Multicollinearity</a:t>
            </a:r>
            <a:r>
              <a:rPr lang="en-US" sz="1400" dirty="0" smtClean="0">
                <a:solidFill>
                  <a:schemeClr val="tx1"/>
                </a:solidFill>
              </a:rPr>
              <a:t>,” </a:t>
            </a:r>
            <a:r>
              <a:rPr lang="en-US" sz="1400" i="1" dirty="0" smtClean="0">
                <a:solidFill>
                  <a:schemeClr val="tx1"/>
                </a:solidFill>
              </a:rPr>
              <a:t>Preventive Veterinary Medicine</a:t>
            </a:r>
            <a:r>
              <a:rPr lang="en-US" sz="1400" dirty="0" smtClean="0">
                <a:solidFill>
                  <a:schemeClr val="tx1"/>
                </a:solidFill>
              </a:rPr>
              <a:t>, Vol. 13, pp. 261-275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Police Applicants Height Data - II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927924"/>
              </p:ext>
            </p:extLst>
          </p:nvPr>
        </p:nvGraphicFramePr>
        <p:xfrm>
          <a:off x="762000" y="1066800"/>
          <a:ext cx="7467600" cy="5448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Worksheet" r:id="rId3" imgW="5495996" imgH="4010133" progId="Excel.Sheet.12">
                  <p:embed/>
                </p:oleObj>
              </mc:Choice>
              <mc:Fallback>
                <p:oleObj name="Worksheet" r:id="rId3" imgW="5495996" imgH="40101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066800"/>
                        <a:ext cx="7467600" cy="5448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36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Regression of Y on [1|W]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816783"/>
              </p:ext>
            </p:extLst>
          </p:nvPr>
        </p:nvGraphicFramePr>
        <p:xfrm>
          <a:off x="914400" y="1620982"/>
          <a:ext cx="5715000" cy="5032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Worksheet" r:id="rId3" imgW="4514761" imgH="4600478" progId="Excel.Sheet.12">
                  <p:embed/>
                </p:oleObj>
              </mc:Choice>
              <mc:Fallback>
                <p:oleObj name="Worksheet" r:id="rId3" imgW="4514761" imgH="46004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620982"/>
                        <a:ext cx="5715000" cy="5032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81800" y="16002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W8 and W9 have very small eigenvalues and very small </a:t>
            </a:r>
          </a:p>
          <a:p>
            <a:r>
              <a:rPr lang="en-US" dirty="0" smtClean="0"/>
              <a:t>t-statistics</a:t>
            </a:r>
          </a:p>
          <a:p>
            <a:r>
              <a:rPr lang="en-US" dirty="0" smtClean="0"/>
              <a:t>Condition indices are 63.5 and 85.2,</a:t>
            </a:r>
          </a:p>
          <a:p>
            <a:r>
              <a:rPr lang="en-US" dirty="0" smtClean="0"/>
              <a:t>Both well above </a:t>
            </a:r>
            <a:r>
              <a:rPr lang="en-US" dirty="0" smtClean="0"/>
              <a:t>30</a:t>
            </a:r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47829"/>
              </p:ext>
            </p:extLst>
          </p:nvPr>
        </p:nvGraphicFramePr>
        <p:xfrm>
          <a:off x="2286000" y="838200"/>
          <a:ext cx="2971800" cy="66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5" imgW="1130040" imgH="253800" progId="Equation.DSMT4">
                  <p:embed/>
                </p:oleObj>
              </mc:Choice>
              <mc:Fallback>
                <p:oleObj name="Equation" r:id="rId5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838200"/>
                        <a:ext cx="2971800" cy="667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6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200400"/>
          </a:xfrm>
        </p:spPr>
        <p:txBody>
          <a:bodyPr/>
          <a:lstStyle/>
          <a:p>
            <a:r>
              <a:rPr lang="en-US" dirty="0" smtClean="0"/>
              <a:t>Removing last 2 principal components due to small, insignificant t-statistics and high condition indices</a:t>
            </a:r>
          </a:p>
          <a:p>
            <a:r>
              <a:rPr lang="en-US" dirty="0" smtClean="0"/>
              <a:t>Let </a:t>
            </a:r>
            <a:r>
              <a:rPr lang="en-US" b="1" dirty="0" smtClean="0"/>
              <a:t>V</a:t>
            </a:r>
            <a:r>
              <a:rPr lang="en-US" b="1" baseline="-25000" dirty="0" smtClean="0"/>
              <a:t>(g)</a:t>
            </a:r>
            <a:r>
              <a:rPr lang="en-US" dirty="0" smtClean="0"/>
              <a:t> be the </a:t>
            </a:r>
            <a:r>
              <a:rPr lang="en-US" dirty="0" err="1" smtClean="0"/>
              <a:t>p×g</a:t>
            </a:r>
            <a:r>
              <a:rPr lang="en-US" dirty="0" smtClean="0"/>
              <a:t> matrix of the eigenvectors for the g retained principal components (p=9, g=7)</a:t>
            </a:r>
          </a:p>
          <a:p>
            <a:r>
              <a:rPr lang="en-US" dirty="0" smtClean="0"/>
              <a:t>Let </a:t>
            </a:r>
            <a:r>
              <a:rPr lang="en-US" b="1" dirty="0" smtClean="0"/>
              <a:t>W</a:t>
            </a:r>
            <a:r>
              <a:rPr lang="en-US" b="1" baseline="-25000" dirty="0" smtClean="0"/>
              <a:t>(g)</a:t>
            </a:r>
            <a:r>
              <a:rPr lang="en-US" b="1" dirty="0" smtClean="0"/>
              <a:t> = X</a:t>
            </a:r>
            <a:r>
              <a:rPr lang="en-US" b="1" baseline="30000" dirty="0" smtClean="0"/>
              <a:t>*</a:t>
            </a:r>
            <a:r>
              <a:rPr lang="en-US" b="1" dirty="0" smtClean="0"/>
              <a:t>V</a:t>
            </a:r>
            <a:r>
              <a:rPr lang="en-US" b="1" baseline="-25000" dirty="0" smtClean="0"/>
              <a:t>(g) </a:t>
            </a:r>
          </a:p>
          <a:p>
            <a:r>
              <a:rPr lang="en-US" dirty="0" smtClean="0"/>
              <a:t>Then regress </a:t>
            </a:r>
            <a:r>
              <a:rPr lang="en-US" b="1" dirty="0" smtClean="0"/>
              <a:t>Y</a:t>
            </a:r>
            <a:r>
              <a:rPr lang="en-US" dirty="0" smtClean="0"/>
              <a:t> on </a:t>
            </a:r>
            <a:r>
              <a:rPr lang="en-US" b="1" dirty="0" smtClean="0"/>
              <a:t>[1|W</a:t>
            </a:r>
            <a:r>
              <a:rPr lang="en-US" b="1" baseline="-25000" dirty="0" smtClean="0"/>
              <a:t>(g)</a:t>
            </a:r>
            <a:r>
              <a:rPr lang="en-US" b="1" dirty="0" smtClean="0"/>
              <a:t>]</a:t>
            </a:r>
            <a:r>
              <a:rPr lang="en-US" b="1" baseline="30000" dirty="0" smtClean="0"/>
              <a:t> </a:t>
            </a:r>
            <a:r>
              <a:rPr lang="en-US" b="1" dirty="0"/>
              <a:t> </a:t>
            </a:r>
            <a:r>
              <a:rPr lang="en-US" dirty="0" smtClean="0"/>
              <a:t>to obtain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214544"/>
              </p:ext>
            </p:extLst>
          </p:nvPr>
        </p:nvGraphicFramePr>
        <p:xfrm>
          <a:off x="1066800" y="4267200"/>
          <a:ext cx="5410200" cy="242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Worksheet" r:id="rId3" imgW="4276673" imgH="1914639" progId="Excel.Sheet.12">
                  <p:embed/>
                </p:oleObj>
              </mc:Choice>
              <mc:Fallback>
                <p:oleObj name="Worksheet" r:id="rId3" imgW="4276673" imgH="19146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4267200"/>
                        <a:ext cx="5410200" cy="2421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250796"/>
              </p:ext>
            </p:extLst>
          </p:nvPr>
        </p:nvGraphicFramePr>
        <p:xfrm>
          <a:off x="6170543" y="3505200"/>
          <a:ext cx="334949" cy="580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5" imgW="190440" imgH="330120" progId="Equation.DSMT4">
                  <p:embed/>
                </p:oleObj>
              </mc:Choice>
              <mc:Fallback>
                <p:oleObj name="Equation" r:id="rId5" imgW="1904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70543" y="3505200"/>
                        <a:ext cx="334949" cy="580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Regression Fit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653861"/>
              </p:ext>
            </p:extLst>
          </p:nvPr>
        </p:nvGraphicFramePr>
        <p:xfrm>
          <a:off x="990600" y="990600"/>
          <a:ext cx="6781800" cy="521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Worksheet" r:id="rId3" imgW="4705339" imgH="4600478" progId="Excel.Sheet.12">
                  <p:embed/>
                </p:oleObj>
              </mc:Choice>
              <mc:Fallback>
                <p:oleObj name="Worksheet" r:id="rId3" imgW="4705339" imgH="46004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990600"/>
                        <a:ext cx="6781800" cy="5215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9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Transforming Back to </a:t>
            </a:r>
            <a:r>
              <a:rPr lang="en-US" dirty="0" smtClean="0"/>
              <a:t>Transformed X-scale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901890"/>
              </p:ext>
            </p:extLst>
          </p:nvPr>
        </p:nvGraphicFramePr>
        <p:xfrm>
          <a:off x="752475" y="685800"/>
          <a:ext cx="7639050" cy="138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3" imgW="3936960" imgH="711000" progId="Equation.DSMT4">
                  <p:embed/>
                </p:oleObj>
              </mc:Choice>
              <mc:Fallback>
                <p:oleObj name="Equation" r:id="rId3" imgW="39369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2475" y="685800"/>
                        <a:ext cx="7639050" cy="1380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687398"/>
              </p:ext>
            </p:extLst>
          </p:nvPr>
        </p:nvGraphicFramePr>
        <p:xfrm>
          <a:off x="304800" y="2208506"/>
          <a:ext cx="4572000" cy="2809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Worksheet" r:id="rId5" imgW="4076576" imgH="2505060" progId="Excel.Sheet.12">
                  <p:embed/>
                </p:oleObj>
              </mc:Choice>
              <mc:Fallback>
                <p:oleObj name="Worksheet" r:id="rId5" imgW="4076576" imgH="25050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208506"/>
                        <a:ext cx="4572000" cy="2809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701344"/>
              </p:ext>
            </p:extLst>
          </p:nvPr>
        </p:nvGraphicFramePr>
        <p:xfrm>
          <a:off x="4375842" y="5029200"/>
          <a:ext cx="4625283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Worksheet" r:id="rId7" imgW="5495996" imgH="1924087" progId="Excel.Sheet.12">
                  <p:embed/>
                </p:oleObj>
              </mc:Choice>
              <mc:Fallback>
                <p:oleObj name="Worksheet" r:id="rId7" imgW="5495996" imgH="19240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75842" y="5029200"/>
                        <a:ext cx="4625283" cy="161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Coefficients and SEs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977140"/>
              </p:ext>
            </p:extLst>
          </p:nvPr>
        </p:nvGraphicFramePr>
        <p:xfrm>
          <a:off x="381000" y="2209800"/>
          <a:ext cx="2835275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Worksheet" r:id="rId3" imgW="2247900" imgH="2114685" progId="Excel.Sheet.12">
                  <p:embed/>
                </p:oleObj>
              </mc:Choice>
              <mc:Fallback>
                <p:oleObj name="Worksheet" r:id="rId3" imgW="2247900" imgH="21146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2209800"/>
                        <a:ext cx="2835275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394029"/>
              </p:ext>
            </p:extLst>
          </p:nvPr>
        </p:nvGraphicFramePr>
        <p:xfrm>
          <a:off x="4648200" y="2286000"/>
          <a:ext cx="2667000" cy="2529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Worksheet" r:id="rId5" imgW="2028757" imgH="1924185" progId="Excel.Sheet.12">
                  <p:embed/>
                </p:oleObj>
              </mc:Choice>
              <mc:Fallback>
                <p:oleObj name="Worksheet" r:id="rId5" imgW="2028757" imgH="19241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8200" y="2286000"/>
                        <a:ext cx="2667000" cy="2529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371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Model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556266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Principal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53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Predicted Values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680581"/>
              </p:ext>
            </p:extLst>
          </p:nvPr>
        </p:nvGraphicFramePr>
        <p:xfrm>
          <a:off x="608772" y="1371600"/>
          <a:ext cx="792645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5524200" imgH="583920" progId="Equation.DSMT4">
                  <p:embed/>
                </p:oleObj>
              </mc:Choice>
              <mc:Fallback>
                <p:oleObj name="Equation" r:id="rId3" imgW="552420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8772" y="1371600"/>
                        <a:ext cx="7926456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240524"/>
              </p:ext>
            </p:extLst>
          </p:nvPr>
        </p:nvGraphicFramePr>
        <p:xfrm>
          <a:off x="549526" y="2590800"/>
          <a:ext cx="7844806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Worksheet" r:id="rId5" imgW="5495855" imgH="2295540" progId="Excel.Sheet.12">
                  <p:embed/>
                </p:oleObj>
              </mc:Choice>
              <mc:Fallback>
                <p:oleObj name="Worksheet" r:id="rId5" imgW="5495855" imgH="22955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526" y="2590800"/>
                        <a:ext cx="7844806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834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/>
          <a:lstStyle/>
          <a:p>
            <a:r>
              <a:rPr lang="en-US" dirty="0" smtClean="0"/>
              <a:t>Subjects: 33 Females applying for police officer positions</a:t>
            </a:r>
          </a:p>
          <a:p>
            <a:r>
              <a:rPr lang="en-US" dirty="0" smtClean="0"/>
              <a:t>Dependent Variable: Y ≡ Standing Height (cm)</a:t>
            </a:r>
          </a:p>
          <a:p>
            <a:r>
              <a:rPr lang="en-US" dirty="0" smtClean="0"/>
              <a:t>Independent Variables: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≡ Sitting Height (cm)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≡ Upper Arm Length (cm)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 ≡ Forearm Length (cm)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r>
              <a:rPr lang="en-US" dirty="0" smtClean="0"/>
              <a:t> ≡ Hand Length (cm)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r>
              <a:rPr lang="en-US" dirty="0" smtClean="0"/>
              <a:t> ≡ Upper Leg Length (cm)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r>
              <a:rPr lang="en-US" dirty="0" smtClean="0"/>
              <a:t> ≡ Lower Leg Length (cm)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r>
              <a:rPr lang="en-US" dirty="0" smtClean="0"/>
              <a:t> ≡ Foot Length (inches)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8</a:t>
            </a:r>
            <a:r>
              <a:rPr lang="en-US" dirty="0" smtClean="0"/>
              <a:t> ≡ BRACH (100X</a:t>
            </a:r>
            <a:r>
              <a:rPr lang="en-US" baseline="-25000" dirty="0" smtClean="0"/>
              <a:t>3</a:t>
            </a:r>
            <a:r>
              <a:rPr lang="en-US" dirty="0" smtClean="0"/>
              <a:t>/X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X</a:t>
            </a:r>
            <a:r>
              <a:rPr lang="en-US" baseline="-25000" dirty="0" smtClean="0"/>
              <a:t>9</a:t>
            </a:r>
            <a:r>
              <a:rPr lang="en-US" dirty="0" smtClean="0"/>
              <a:t> ≡ TIBIO (100X</a:t>
            </a:r>
            <a:r>
              <a:rPr lang="en-US" baseline="-25000" dirty="0" smtClean="0"/>
              <a:t>6</a:t>
            </a:r>
            <a:r>
              <a:rPr lang="en-US" dirty="0" smtClean="0"/>
              <a:t>/X</a:t>
            </a:r>
            <a:r>
              <a:rPr lang="en-US" baseline="-25000" dirty="0" smtClean="0"/>
              <a:t>5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06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685443"/>
              </p:ext>
            </p:extLst>
          </p:nvPr>
        </p:nvGraphicFramePr>
        <p:xfrm>
          <a:off x="1752600" y="838200"/>
          <a:ext cx="5948363" cy="5745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3" imgW="6715049" imgH="6486504" progId="Excel.Sheet.12">
                  <p:embed/>
                </p:oleObj>
              </mc:Choice>
              <mc:Fallback>
                <p:oleObj name="Worksheet" r:id="rId3" imgW="6715049" imgH="64865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838200"/>
                        <a:ext cx="5948363" cy="5745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4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Standardizing the Predictors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634026"/>
              </p:ext>
            </p:extLst>
          </p:nvPr>
        </p:nvGraphicFramePr>
        <p:xfrm>
          <a:off x="457200" y="1142999"/>
          <a:ext cx="8229600" cy="5108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4152600" imgH="2577960" progId="Equation.DSMT4">
                  <p:embed/>
                </p:oleObj>
              </mc:Choice>
              <mc:Fallback>
                <p:oleObj name="Equation" r:id="rId3" imgW="4152600" imgH="257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42999"/>
                        <a:ext cx="8229600" cy="5108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5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Correlation </a:t>
            </a:r>
            <a:r>
              <a:rPr lang="en-US" dirty="0" smtClean="0"/>
              <a:t>Matrix of Predictors and Inverse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62618"/>
              </p:ext>
            </p:extLst>
          </p:nvPr>
        </p:nvGraphicFramePr>
        <p:xfrm>
          <a:off x="990600" y="914400"/>
          <a:ext cx="7341358" cy="25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Worksheet" r:id="rId3" imgW="5495996" imgH="1914639" progId="Excel.Sheet.12">
                  <p:embed/>
                </p:oleObj>
              </mc:Choice>
              <mc:Fallback>
                <p:oleObj name="Worksheet" r:id="rId3" imgW="5495996" imgH="19146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914400"/>
                        <a:ext cx="7341358" cy="255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105301"/>
              </p:ext>
            </p:extLst>
          </p:nvPr>
        </p:nvGraphicFramePr>
        <p:xfrm>
          <a:off x="990599" y="3657600"/>
          <a:ext cx="743727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Worksheet" r:id="rId5" imgW="5495996" imgH="1914639" progId="Excel.Sheet.12">
                  <p:embed/>
                </p:oleObj>
              </mc:Choice>
              <mc:Fallback>
                <p:oleObj name="Worksheet" r:id="rId5" imgW="5495996" imgH="19146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599" y="3657600"/>
                        <a:ext cx="7437273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9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Inflation Factors (VIFs)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886200"/>
          </a:xfrm>
        </p:spPr>
        <p:txBody>
          <a:bodyPr/>
          <a:lstStyle/>
          <a:p>
            <a:r>
              <a:rPr lang="en-US" dirty="0" smtClean="0"/>
              <a:t>VIF measures the extent that a regression coefficient’s variance is inflated due to correlations among the set of predictors</a:t>
            </a:r>
          </a:p>
          <a:p>
            <a:r>
              <a:rPr lang="en-US" dirty="0" err="1" smtClean="0"/>
              <a:t>VIF</a:t>
            </a:r>
            <a:r>
              <a:rPr lang="en-US" baseline="-25000" dirty="0" err="1" smtClean="0"/>
              <a:t>j</a:t>
            </a:r>
            <a:r>
              <a:rPr lang="en-US" dirty="0" smtClean="0"/>
              <a:t> = 1/(1-R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2</a:t>
            </a:r>
            <a:r>
              <a:rPr lang="en-US" dirty="0" smtClean="0"/>
              <a:t>) where R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2</a:t>
            </a:r>
            <a:r>
              <a:rPr lang="en-US" dirty="0" smtClean="0"/>
              <a:t> is the coefficient of multiple determination when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is regressed on the remaining predictors.</a:t>
            </a:r>
          </a:p>
          <a:p>
            <a:r>
              <a:rPr lang="en-US" dirty="0" smtClean="0"/>
              <a:t>Values &gt; 10 are often considered to be problematic</a:t>
            </a:r>
          </a:p>
          <a:p>
            <a:r>
              <a:rPr lang="en-US" dirty="0" smtClean="0"/>
              <a:t>VIFs can be obtained as the diagonal elements of </a:t>
            </a:r>
            <a:r>
              <a:rPr lang="en-US" b="1" dirty="0" smtClean="0"/>
              <a:t>R</a:t>
            </a:r>
            <a:r>
              <a:rPr lang="en-US" b="1" baseline="30000" dirty="0" smtClean="0"/>
              <a:t>-1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117968"/>
              </p:ext>
            </p:extLst>
          </p:nvPr>
        </p:nvGraphicFramePr>
        <p:xfrm>
          <a:off x="533400" y="5029200"/>
          <a:ext cx="792854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Worksheet" r:id="rId3" imgW="5495996" imgH="580897" progId="Excel.Sheet.12">
                  <p:embed/>
                </p:oleObj>
              </mc:Choice>
              <mc:Fallback>
                <p:oleObj name="Worksheet" r:id="rId3" imgW="5495996" imgH="5808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5029200"/>
                        <a:ext cx="792854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0198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surprisingly,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X</a:t>
            </a:r>
            <a:r>
              <a:rPr lang="en-US" baseline="-25000" dirty="0" smtClean="0"/>
              <a:t>5</a:t>
            </a:r>
            <a:r>
              <a:rPr lang="en-US" dirty="0" smtClean="0"/>
              <a:t>, X</a:t>
            </a:r>
            <a:r>
              <a:rPr lang="en-US" baseline="-25000" dirty="0" smtClean="0"/>
              <a:t>6</a:t>
            </a:r>
            <a:r>
              <a:rPr lang="en-US" dirty="0" smtClean="0"/>
              <a:t>, X</a:t>
            </a:r>
            <a:r>
              <a:rPr lang="en-US" baseline="-25000" dirty="0" smtClean="0"/>
              <a:t>8</a:t>
            </a:r>
            <a:r>
              <a:rPr lang="en-US" dirty="0" smtClean="0"/>
              <a:t>, and X</a:t>
            </a:r>
            <a:r>
              <a:rPr lang="en-US" baseline="-25000" dirty="0" smtClean="0"/>
              <a:t>9</a:t>
            </a:r>
            <a:r>
              <a:rPr lang="en-US" dirty="0" smtClean="0"/>
              <a:t> are problems (see definitions of X</a:t>
            </a:r>
            <a:r>
              <a:rPr lang="en-US" baseline="-25000" dirty="0" smtClean="0"/>
              <a:t>8</a:t>
            </a:r>
            <a:r>
              <a:rPr lang="en-US" dirty="0" smtClean="0"/>
              <a:t> and X</a:t>
            </a:r>
            <a:r>
              <a:rPr lang="en-US" baseline="-25000" dirty="0" smtClean="0"/>
              <a:t>9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of Y on [1|X</a:t>
            </a:r>
            <a:r>
              <a:rPr lang="en-US" baseline="30000" dirty="0" smtClean="0"/>
              <a:t>*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236770"/>
              </p:ext>
            </p:extLst>
          </p:nvPr>
        </p:nvGraphicFramePr>
        <p:xfrm>
          <a:off x="762000" y="1143000"/>
          <a:ext cx="728091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3" imgW="3466800" imgH="253800" progId="Equation.DSMT4">
                  <p:embed/>
                </p:oleObj>
              </mc:Choice>
              <mc:Fallback>
                <p:oleObj name="Equation" r:id="rId3" imgW="3466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143000"/>
                        <a:ext cx="728091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081486"/>
              </p:ext>
            </p:extLst>
          </p:nvPr>
        </p:nvGraphicFramePr>
        <p:xfrm>
          <a:off x="533400" y="1981200"/>
          <a:ext cx="541020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Worksheet" r:id="rId5" imgW="4695891" imgH="4600478" progId="Excel.Sheet.12">
                  <p:embed/>
                </p:oleObj>
              </mc:Choice>
              <mc:Fallback>
                <p:oleObj name="Worksheet" r:id="rId5" imgW="4695891" imgH="46004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1981200"/>
                        <a:ext cx="5410200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28956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the surprising negative coefficients for X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*</a:t>
            </a:r>
            <a:r>
              <a:rPr lang="en-US" dirty="0" smtClean="0"/>
              <a:t>, X</a:t>
            </a:r>
            <a:r>
              <a:rPr lang="en-US" baseline="-25000" dirty="0" smtClean="0"/>
              <a:t>5</a:t>
            </a:r>
            <a:r>
              <a:rPr lang="en-US" baseline="30000" dirty="0" smtClean="0"/>
              <a:t>*</a:t>
            </a:r>
            <a:r>
              <a:rPr lang="en-US" dirty="0" smtClean="0"/>
              <a:t>, and X</a:t>
            </a:r>
            <a:r>
              <a:rPr lang="en-US" baseline="-25000" dirty="0" smtClean="0"/>
              <a:t>9</a:t>
            </a:r>
            <a:r>
              <a:rPr lang="en-US" baseline="30000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Principal Components Analysis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26150"/>
              </p:ext>
            </p:extLst>
          </p:nvPr>
        </p:nvGraphicFramePr>
        <p:xfrm>
          <a:off x="114300" y="933450"/>
          <a:ext cx="8794750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" imgW="5803560" imgH="3124080" progId="Equation.DSMT4">
                  <p:embed/>
                </p:oleObj>
              </mc:Choice>
              <mc:Fallback>
                <p:oleObj name="Equation" r:id="rId3" imgW="5803560" imgH="312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" y="933450"/>
                        <a:ext cx="8794750" cy="473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745" y="5715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While the columns of </a:t>
            </a:r>
            <a:r>
              <a:rPr lang="en-US" b="1" dirty="0" smtClean="0"/>
              <a:t>X</a:t>
            </a:r>
            <a:r>
              <a:rPr lang="en-US" b="1" baseline="30000" dirty="0" smtClean="0"/>
              <a:t>*</a:t>
            </a:r>
            <a:r>
              <a:rPr lang="en-US" dirty="0" smtClean="0"/>
              <a:t> are highly correlated, the columns of </a:t>
            </a:r>
            <a:r>
              <a:rPr lang="en-US" b="1" dirty="0" smtClean="0"/>
              <a:t>W</a:t>
            </a:r>
            <a:r>
              <a:rPr lang="en-US" dirty="0" smtClean="0"/>
              <a:t> are uncorrelated </a:t>
            </a:r>
          </a:p>
          <a:p>
            <a:r>
              <a:rPr lang="en-US" dirty="0" smtClean="0"/>
              <a:t>The </a:t>
            </a:r>
            <a:r>
              <a:rPr lang="en-US" dirty="0" err="1" smtClean="0">
                <a:latin typeface="Symbol" pitchFamily="18" charset="2"/>
              </a:rPr>
              <a:t>l</a:t>
            </a:r>
            <a:r>
              <a:rPr lang="en-US" baseline="30000" dirty="0" err="1" smtClean="0"/>
              <a:t>s</a:t>
            </a:r>
            <a:r>
              <a:rPr lang="en-US" dirty="0" smtClean="0"/>
              <a:t> represent the variance corresponding to each principal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4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Police Applicants Height Data - 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319542"/>
              </p:ext>
            </p:extLst>
          </p:nvPr>
        </p:nvGraphicFramePr>
        <p:xfrm>
          <a:off x="685800" y="1143000"/>
          <a:ext cx="7315200" cy="5337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Worksheet" r:id="rId3" imgW="5495996" imgH="4010133" progId="Excel.Sheet.12">
                  <p:embed/>
                </p:oleObj>
              </mc:Choice>
              <mc:Fallback>
                <p:oleObj name="Worksheet" r:id="rId3" imgW="5495996" imgH="40101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143000"/>
                        <a:ext cx="7315200" cy="5337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60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406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Symbol</vt:lpstr>
      <vt:lpstr>Wingdings</vt:lpstr>
      <vt:lpstr>Office Theme</vt:lpstr>
      <vt:lpstr>Worksheet</vt:lpstr>
      <vt:lpstr>Equation</vt:lpstr>
      <vt:lpstr>MathType 6.0 Equation</vt:lpstr>
      <vt:lpstr>Microsoft Excel Worksheet</vt:lpstr>
      <vt:lpstr>Multicollinearity in Regression  Principal Components Analysis</vt:lpstr>
      <vt:lpstr>Data Description</vt:lpstr>
      <vt:lpstr>Data</vt:lpstr>
      <vt:lpstr>Standardizing the Predictors</vt:lpstr>
      <vt:lpstr>Correlation Matrix of Predictors and Inverse</vt:lpstr>
      <vt:lpstr>Variance Inflation Factors (VIFs)</vt:lpstr>
      <vt:lpstr>Regression of Y on [1|X*]</vt:lpstr>
      <vt:lpstr>Principal Components Analysis</vt:lpstr>
      <vt:lpstr>Police Applicants Height Data - I</vt:lpstr>
      <vt:lpstr>Police Applicants Height Data - II</vt:lpstr>
      <vt:lpstr>Regression of Y on [1|W]</vt:lpstr>
      <vt:lpstr>Reduced Model </vt:lpstr>
      <vt:lpstr>Reduced Regression Fit</vt:lpstr>
      <vt:lpstr>Transforming Back to Transformed X-scale</vt:lpstr>
      <vt:lpstr>Comparison of Coefficients and SEs</vt:lpstr>
      <vt:lpstr>Predicted Values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Multicollinearity in Regression  Principal Components Analysis</dc:title>
  <dc:creator>Larry</dc:creator>
  <cp:lastModifiedBy>Winner,Lawrence Herman</cp:lastModifiedBy>
  <cp:revision>30</cp:revision>
  <dcterms:created xsi:type="dcterms:W3CDTF">2013-09-05T15:59:47Z</dcterms:created>
  <dcterms:modified xsi:type="dcterms:W3CDTF">2018-11-06T15:16:54Z</dcterms:modified>
</cp:coreProperties>
</file>