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6" r:id="rId10"/>
    <p:sldId id="264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4.wmf"/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FFF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96AE-741A-41D0-A8EA-70F805C03B7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4F33-995A-4D7F-979D-308FAFAC8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7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96AE-741A-41D0-A8EA-70F805C03B7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4F33-995A-4D7F-979D-308FAFAC8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9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96AE-741A-41D0-A8EA-70F805C03B7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4F33-995A-4D7F-979D-308FAFAC8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4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8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3567"/>
            <a:ext cx="10515600" cy="4693396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rgbClr val="FFFF00"/>
                </a:solidFill>
              </a:defRPr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96AE-741A-41D0-A8EA-70F805C03B7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4F33-995A-4D7F-979D-308FAFAC8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9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96AE-741A-41D0-A8EA-70F805C03B7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4F33-995A-4D7F-979D-308FAFAC8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9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96AE-741A-41D0-A8EA-70F805C03B7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4F33-995A-4D7F-979D-308FAFAC8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6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96AE-741A-41D0-A8EA-70F805C03B7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4F33-995A-4D7F-979D-308FAFAC8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6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6597"/>
          </a:xfrm>
        </p:spPr>
        <p:txBody>
          <a:bodyPr/>
          <a:lstStyle>
            <a:lvl1pPr>
              <a:defRPr sz="32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96AE-741A-41D0-A8EA-70F805C03B7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4F33-995A-4D7F-979D-308FAFAC8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3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96AE-741A-41D0-A8EA-70F805C03B7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4F33-995A-4D7F-979D-308FAFAC8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0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96AE-741A-41D0-A8EA-70F805C03B7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4F33-995A-4D7F-979D-308FAFAC8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96AE-741A-41D0-A8EA-70F805C03B7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4F33-995A-4D7F-979D-308FAFAC8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196AE-741A-41D0-A8EA-70F805C03B7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C4F33-995A-4D7F-979D-308FAFAC8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6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Control Charts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69571" y="3974841"/>
            <a:ext cx="9252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Johnson, R.A. and D.W. Wichern (2007). </a:t>
            </a:r>
            <a:r>
              <a:rPr lang="en-US" sz="1200" i="1" dirty="0" smtClean="0">
                <a:solidFill>
                  <a:srgbClr val="FFFF00"/>
                </a:solidFill>
              </a:rPr>
              <a:t>Applied Multivariate Statistical Analysis, 6</a:t>
            </a:r>
            <a:r>
              <a:rPr lang="en-US" sz="1200" i="1" baseline="30000" dirty="0" smtClean="0">
                <a:solidFill>
                  <a:srgbClr val="FFFF00"/>
                </a:solidFill>
              </a:rPr>
              <a:t>th</a:t>
            </a:r>
            <a:r>
              <a:rPr lang="en-US" sz="1200" i="1" dirty="0" smtClean="0">
                <a:solidFill>
                  <a:srgbClr val="FFFF00"/>
                </a:solidFill>
              </a:rPr>
              <a:t>. </a:t>
            </a:r>
            <a:r>
              <a:rPr lang="en-US" sz="1200" i="1" dirty="0">
                <a:solidFill>
                  <a:srgbClr val="FFFF00"/>
                </a:solidFill>
              </a:rPr>
              <a:t>E</a:t>
            </a:r>
            <a:r>
              <a:rPr lang="en-US" sz="1200" i="1" dirty="0" smtClean="0">
                <a:solidFill>
                  <a:srgbClr val="FFFF00"/>
                </a:solidFill>
              </a:rPr>
              <a:t>d. </a:t>
            </a:r>
            <a:r>
              <a:rPr lang="en-US" sz="1200" dirty="0" smtClean="0">
                <a:solidFill>
                  <a:srgbClr val="FFFF00"/>
                </a:solidFill>
              </a:rPr>
              <a:t>Pearson,  Upper Saddle River, N.J.</a:t>
            </a:r>
          </a:p>
          <a:p>
            <a:endParaRPr lang="en-US" sz="1200" dirty="0">
              <a:solidFill>
                <a:srgbClr val="FFFF00"/>
              </a:solidFill>
            </a:endParaRPr>
          </a:p>
          <a:p>
            <a:r>
              <a:rPr lang="en-US" sz="1200" dirty="0" smtClean="0">
                <a:solidFill>
                  <a:srgbClr val="FFFF00"/>
                </a:solidFill>
              </a:rPr>
              <a:t>Montgomery, D.C. (1991). </a:t>
            </a:r>
            <a:r>
              <a:rPr lang="en-US" sz="1200" i="1" dirty="0" smtClean="0">
                <a:solidFill>
                  <a:srgbClr val="FFFF00"/>
                </a:solidFill>
              </a:rPr>
              <a:t>Introduction to Statistical Quality Control, 2</a:t>
            </a:r>
            <a:r>
              <a:rPr lang="en-US" sz="1200" i="1" baseline="30000" dirty="0" smtClean="0">
                <a:solidFill>
                  <a:srgbClr val="FFFF00"/>
                </a:solidFill>
              </a:rPr>
              <a:t>nd</a:t>
            </a:r>
            <a:r>
              <a:rPr lang="en-US" sz="1200" i="1" dirty="0" smtClean="0">
                <a:solidFill>
                  <a:srgbClr val="FFFF00"/>
                </a:solidFill>
              </a:rPr>
              <a:t>. Ed. </a:t>
            </a:r>
            <a:r>
              <a:rPr lang="en-US" sz="1200" dirty="0" smtClean="0">
                <a:solidFill>
                  <a:srgbClr val="FFFF00"/>
                </a:solidFill>
              </a:rPr>
              <a:t>John Wiley and Sons, New York.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51324" y="1862051"/>
            <a:ext cx="21613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Note that 4/80 games fall outside the 95% Confidence ellipsoid, with 2 very extreme games (one with respect to points and not rebounds,  the other with respect to both)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383405"/>
              </p:ext>
            </p:extLst>
          </p:nvPr>
        </p:nvGraphicFramePr>
        <p:xfrm>
          <a:off x="408362" y="357014"/>
          <a:ext cx="8648700" cy="627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Worksheet" r:id="rId3" imgW="8648576" imgH="6276960" progId="Excel.Sheet.12">
                  <p:embed/>
                </p:oleObj>
              </mc:Choice>
              <mc:Fallback>
                <p:oleObj name="Worksheet" r:id="rId3" imgW="8648576" imgH="6276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362" y="357014"/>
                        <a:ext cx="8648700" cy="627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16036" y="1587731"/>
            <a:ext cx="9227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Game 76: </a:t>
            </a:r>
          </a:p>
          <a:p>
            <a:r>
              <a:rPr lang="en-US" sz="900" b="1" dirty="0" smtClean="0"/>
              <a:t>25 Rebounds 100 Points</a:t>
            </a:r>
            <a:endParaRPr lang="en-US" sz="9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80807" y="1862051"/>
            <a:ext cx="432262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92481" y="2011587"/>
            <a:ext cx="1026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Game 24: (3 OT)</a:t>
            </a:r>
          </a:p>
          <a:p>
            <a:r>
              <a:rPr lang="en-US" sz="900" b="1" dirty="0" smtClean="0"/>
              <a:t>43 Rebounds</a:t>
            </a:r>
          </a:p>
          <a:p>
            <a:r>
              <a:rPr lang="en-US" sz="900" b="1" dirty="0" smtClean="0"/>
              <a:t>78 Points</a:t>
            </a:r>
            <a:endParaRPr lang="en-US" sz="9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763069" y="2519418"/>
            <a:ext cx="0" cy="167798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915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558826"/>
              </p:ext>
            </p:extLst>
          </p:nvPr>
        </p:nvGraphicFramePr>
        <p:xfrm>
          <a:off x="461790" y="340389"/>
          <a:ext cx="8658225" cy="627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Worksheet" r:id="rId3" imgW="8658301" imgH="6276960" progId="Excel.Sheet.12">
                  <p:embed/>
                </p:oleObj>
              </mc:Choice>
              <mc:Fallback>
                <p:oleObj name="Worksheet" r:id="rId3" imgW="8658301" imgH="6276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790" y="340389"/>
                        <a:ext cx="8658225" cy="627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806473" y="1707502"/>
            <a:ext cx="18008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Games 24 (43 Rebounds, 78 Points, 3 OTs) and 76 (25 Rebounds, 100 Points) are “out of control” – especially for the opposing team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05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Multivariate Control Chart for Process Variation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938114"/>
              </p:ext>
            </p:extLst>
          </p:nvPr>
        </p:nvGraphicFramePr>
        <p:xfrm>
          <a:off x="1001227" y="1165776"/>
          <a:ext cx="8254740" cy="5395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3" imgW="5206680" imgH="3403440" progId="Equation.DSMT4">
                  <p:embed/>
                </p:oleObj>
              </mc:Choice>
              <mc:Fallback>
                <p:oleObj name="Equation" r:id="rId3" imgW="5206680" imgH="3403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1227" y="1165776"/>
                        <a:ext cx="8254740" cy="5395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301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NFL Point Spread and O/U Differentials by Week - 2018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452284"/>
              </p:ext>
            </p:extLst>
          </p:nvPr>
        </p:nvGraphicFramePr>
        <p:xfrm>
          <a:off x="268935" y="2491921"/>
          <a:ext cx="4298111" cy="4030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Worksheet" r:id="rId3" imgW="3667055" imgH="3438450" progId="Excel.Sheet.12">
                  <p:embed/>
                </p:oleObj>
              </mc:Choice>
              <mc:Fallback>
                <p:oleObj name="Worksheet" r:id="rId3" imgW="3667055" imgH="34384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935" y="2491921"/>
                        <a:ext cx="4298111" cy="4030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206098"/>
              </p:ext>
            </p:extLst>
          </p:nvPr>
        </p:nvGraphicFramePr>
        <p:xfrm>
          <a:off x="1531516" y="1164738"/>
          <a:ext cx="7635435" cy="785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5" imgW="4444920" imgH="457200" progId="Equation.DSMT4">
                  <p:embed/>
                </p:oleObj>
              </mc:Choice>
              <mc:Fallback>
                <p:oleObj name="Equation" r:id="rId5" imgW="4444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1516" y="1164738"/>
                        <a:ext cx="7635435" cy="785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415758"/>
              </p:ext>
            </p:extLst>
          </p:nvPr>
        </p:nvGraphicFramePr>
        <p:xfrm>
          <a:off x="4938226" y="2670596"/>
          <a:ext cx="7048249" cy="3851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7" imgW="4647960" imgH="2539800" progId="Equation.DSMT4">
                  <p:embed/>
                </p:oleObj>
              </mc:Choice>
              <mc:Fallback>
                <p:oleObj name="Equation" r:id="rId7" imgW="4647960" imgH="253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38226" y="2670596"/>
                        <a:ext cx="7048249" cy="3851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3401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835159"/>
              </p:ext>
            </p:extLst>
          </p:nvPr>
        </p:nvGraphicFramePr>
        <p:xfrm>
          <a:off x="245998" y="355827"/>
          <a:ext cx="8658225" cy="627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Worksheet" r:id="rId3" imgW="8658301" imgH="6276960" progId="Excel.Sheet.12">
                  <p:embed/>
                </p:oleObj>
              </mc:Choice>
              <mc:Fallback>
                <p:oleObj name="Worksheet" r:id="rId3" imgW="8658301" imgH="6276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998" y="355827"/>
                        <a:ext cx="8658225" cy="627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405258" y="709126"/>
            <a:ext cx="2174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Week 10 had an exceptionally large Generalized Variance (and Week 17 was large as well)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951881"/>
              </p:ext>
            </p:extLst>
          </p:nvPr>
        </p:nvGraphicFramePr>
        <p:xfrm>
          <a:off x="9263549" y="2608165"/>
          <a:ext cx="1895863" cy="3247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Worksheet" r:id="rId5" imgW="1228835" imgH="2104920" progId="Excel.Sheet.12">
                  <p:embed/>
                </p:oleObj>
              </mc:Choice>
              <mc:Fallback>
                <p:oleObj name="Worksheet" r:id="rId5" imgW="1228835" imgH="21049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63549" y="2608165"/>
                        <a:ext cx="1895863" cy="3247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7820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8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Univariate Control Chart for a Mean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05371"/>
              </p:ext>
            </p:extLst>
          </p:nvPr>
        </p:nvGraphicFramePr>
        <p:xfrm>
          <a:off x="615142" y="951722"/>
          <a:ext cx="11252662" cy="5697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3" imgW="7022880" imgH="3555720" progId="Equation.DSMT4">
                  <p:embed/>
                </p:oleObj>
              </mc:Choice>
              <mc:Fallback>
                <p:oleObj name="Equation" r:id="rId3" imgW="7022880" imgH="3555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5142" y="951722"/>
                        <a:ext cx="11252662" cy="5697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5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NFL Home Team Point Spread Deviation by Week – 2018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862218"/>
              </p:ext>
            </p:extLst>
          </p:nvPr>
        </p:nvGraphicFramePr>
        <p:xfrm>
          <a:off x="1346576" y="1153506"/>
          <a:ext cx="8745537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Equation" r:id="rId3" imgW="5460840" imgH="660240" progId="Equation.DSMT4">
                  <p:embed/>
                </p:oleObj>
              </mc:Choice>
              <mc:Fallback>
                <p:oleObj name="Equation" r:id="rId3" imgW="546084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6576" y="1153506"/>
                        <a:ext cx="8745537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25930"/>
              </p:ext>
            </p:extLst>
          </p:nvPr>
        </p:nvGraphicFramePr>
        <p:xfrm>
          <a:off x="216911" y="2522797"/>
          <a:ext cx="2642436" cy="3711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Worksheet" r:id="rId5" imgW="2447945" imgH="3438450" progId="Excel.Sheet.12">
                  <p:embed/>
                </p:oleObj>
              </mc:Choice>
              <mc:Fallback>
                <p:oleObj name="Worksheet" r:id="rId5" imgW="2447945" imgH="34384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911" y="2522797"/>
                        <a:ext cx="2642436" cy="3711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983845"/>
              </p:ext>
            </p:extLst>
          </p:nvPr>
        </p:nvGraphicFramePr>
        <p:xfrm>
          <a:off x="5638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38800" y="3328988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025902"/>
              </p:ext>
            </p:extLst>
          </p:nvPr>
        </p:nvGraphicFramePr>
        <p:xfrm>
          <a:off x="3338513" y="2847975"/>
          <a:ext cx="8205787" cy="305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Equation" r:id="rId9" imgW="5117760" imgH="1904760" progId="Equation.DSMT4">
                  <p:embed/>
                </p:oleObj>
              </mc:Choice>
              <mc:Fallback>
                <p:oleObj name="Equation" r:id="rId9" imgW="5117760" imgH="1904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38513" y="2847975"/>
                        <a:ext cx="8205787" cy="305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25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76262" y="2435629"/>
            <a:ext cx="2086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“Spread Differential Process” varies, but never becomes “out of control”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414934"/>
              </p:ext>
            </p:extLst>
          </p:nvPr>
        </p:nvGraphicFramePr>
        <p:xfrm>
          <a:off x="495041" y="340390"/>
          <a:ext cx="8658225" cy="627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Worksheet" r:id="rId3" imgW="8658301" imgH="6276960" progId="Excel.Sheet.12">
                  <p:embed/>
                </p:oleObj>
              </mc:Choice>
              <mc:Fallback>
                <p:oleObj name="Worksheet" r:id="rId3" imgW="8658301" imgH="6276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041" y="340390"/>
                        <a:ext cx="8658225" cy="627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09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Univariate Control Chart for a Standard Deviation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771911"/>
              </p:ext>
            </p:extLst>
          </p:nvPr>
        </p:nvGraphicFramePr>
        <p:xfrm>
          <a:off x="1533352" y="951722"/>
          <a:ext cx="8185150" cy="541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3" imgW="5333760" imgH="3530520" progId="Equation.DSMT4">
                  <p:embed/>
                </p:oleObj>
              </mc:Choice>
              <mc:Fallback>
                <p:oleObj name="Equation" r:id="rId3" imgW="5333760" imgH="3530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3352" y="951722"/>
                        <a:ext cx="8185150" cy="541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06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NFL Home Team Point Spread Deviation by Week – 2018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25930"/>
              </p:ext>
            </p:extLst>
          </p:nvPr>
        </p:nvGraphicFramePr>
        <p:xfrm>
          <a:off x="216911" y="2522797"/>
          <a:ext cx="2642436" cy="3711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name="Worksheet" r:id="rId3" imgW="2447945" imgH="3438450" progId="Excel.Sheet.12">
                  <p:embed/>
                </p:oleObj>
              </mc:Choice>
              <mc:Fallback>
                <p:oleObj name="Worksheet" r:id="rId3" imgW="2447945" imgH="3438450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911" y="2522797"/>
                        <a:ext cx="2642436" cy="3711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983845"/>
              </p:ext>
            </p:extLst>
          </p:nvPr>
        </p:nvGraphicFramePr>
        <p:xfrm>
          <a:off x="5638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8800" y="3328988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908671"/>
              </p:ext>
            </p:extLst>
          </p:nvPr>
        </p:nvGraphicFramePr>
        <p:xfrm>
          <a:off x="3705225" y="1228725"/>
          <a:ext cx="7189788" cy="521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Equation" r:id="rId7" imgW="4483080" imgH="3251160" progId="Equation.DSMT4">
                  <p:embed/>
                </p:oleObj>
              </mc:Choice>
              <mc:Fallback>
                <p:oleObj name="Equation" r:id="rId7" imgW="4483080" imgH="32511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05225" y="1228725"/>
                        <a:ext cx="7189788" cy="521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0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818423"/>
              </p:ext>
            </p:extLst>
          </p:nvPr>
        </p:nvGraphicFramePr>
        <p:xfrm>
          <a:off x="303848" y="265574"/>
          <a:ext cx="8658225" cy="627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Worksheet" r:id="rId3" imgW="8658301" imgH="6276960" progId="Excel.Sheet.12">
                  <p:embed/>
                </p:oleObj>
              </mc:Choice>
              <mc:Fallback>
                <p:oleObj name="Worksheet" r:id="rId3" imgW="8658301" imgH="6276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848" y="265574"/>
                        <a:ext cx="8658225" cy="627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567949" y="1637607"/>
            <a:ext cx="2144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standard deviation varies, but never gets “out of control”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Multivariate Control Charts with 1 Observation per Time Point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192179"/>
              </p:ext>
            </p:extLst>
          </p:nvPr>
        </p:nvGraphicFramePr>
        <p:xfrm>
          <a:off x="1110343" y="909639"/>
          <a:ext cx="10133920" cy="586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3" imgW="5574960" imgH="3225600" progId="Equation.DSMT4">
                  <p:embed/>
                </p:oleObj>
              </mc:Choice>
              <mc:Fallback>
                <p:oleObj name="Equation" r:id="rId3" imgW="5574960" imgH="322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0343" y="909639"/>
                        <a:ext cx="10133920" cy="586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21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Wilt Chamberlain’s 1961-2 Regular Season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334624"/>
              </p:ext>
            </p:extLst>
          </p:nvPr>
        </p:nvGraphicFramePr>
        <p:xfrm>
          <a:off x="927100" y="1210656"/>
          <a:ext cx="10087264" cy="537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3" imgW="5765760" imgH="3073320" progId="Equation.DSMT4">
                  <p:embed/>
                </p:oleObj>
              </mc:Choice>
              <mc:Fallback>
                <p:oleObj name="Equation" r:id="rId3" imgW="5765760" imgH="3073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1210656"/>
                        <a:ext cx="10087264" cy="537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1547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257</Words>
  <Application>Microsoft Office PowerPoint</Application>
  <PresentationFormat>Widescreen</PresentationFormat>
  <Paragraphs>22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Equation</vt:lpstr>
      <vt:lpstr>Worksheet</vt:lpstr>
      <vt:lpstr>Microsoft Excel Worksheet</vt:lpstr>
      <vt:lpstr>MathType 6.0 Equation</vt:lpstr>
      <vt:lpstr>Control Charts</vt:lpstr>
      <vt:lpstr>Univariate Control Chart for a Mean</vt:lpstr>
      <vt:lpstr>Example – NFL Home Team Point Spread Deviation by Week – 2018 </vt:lpstr>
      <vt:lpstr>PowerPoint Presentation</vt:lpstr>
      <vt:lpstr>Univariate Control Chart for a Standard Deviation</vt:lpstr>
      <vt:lpstr>Example – NFL Home Team Point Spread Deviation by Week – 2018 </vt:lpstr>
      <vt:lpstr>PowerPoint Presentation</vt:lpstr>
      <vt:lpstr>Multivariate Control Charts with 1 Observation per Time Point</vt:lpstr>
      <vt:lpstr>Example – Wilt Chamberlain’s 1961-2 Regular Season</vt:lpstr>
      <vt:lpstr>PowerPoint Presentation</vt:lpstr>
      <vt:lpstr>PowerPoint Presentation</vt:lpstr>
      <vt:lpstr>Multivariate Control Chart for Process Variation</vt:lpstr>
      <vt:lpstr>Example – NFL Point Spread and O/U Differentials by Week - 2018</vt:lpstr>
      <vt:lpstr>PowerPoint Presentation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Control Charts</dc:title>
  <dc:creator>Winner,Lawrence Herman</dc:creator>
  <cp:lastModifiedBy>Winner,Lawrence Herman</cp:lastModifiedBy>
  <cp:revision>51</cp:revision>
  <dcterms:created xsi:type="dcterms:W3CDTF">2019-01-30T18:43:27Z</dcterms:created>
  <dcterms:modified xsi:type="dcterms:W3CDTF">2019-02-05T20:08:02Z</dcterms:modified>
</cp:coreProperties>
</file>