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8BBA-95DC-40B7-B671-2B504BF409B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024-4018-4399-A32A-62DEB6A90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0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8BBA-95DC-40B7-B671-2B504BF409B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024-4018-4399-A32A-62DEB6A90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8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8BBA-95DC-40B7-B671-2B504BF409B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024-4018-4399-A32A-62DEB6A90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7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8BBA-95DC-40B7-B671-2B504BF409B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024-4018-4399-A32A-62DEB6A90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4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8BBA-95DC-40B7-B671-2B504BF409B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024-4018-4399-A32A-62DEB6A90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0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8BBA-95DC-40B7-B671-2B504BF409B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024-4018-4399-A32A-62DEB6A90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8BBA-95DC-40B7-B671-2B504BF409B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024-4018-4399-A32A-62DEB6A90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0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8BBA-95DC-40B7-B671-2B504BF409B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024-4018-4399-A32A-62DEB6A90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6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8BBA-95DC-40B7-B671-2B504BF409B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024-4018-4399-A32A-62DEB6A90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0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8BBA-95DC-40B7-B671-2B504BF409B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024-4018-4399-A32A-62DEB6A90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8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78BBA-95DC-40B7-B671-2B504BF409B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024-4018-4399-A32A-62DEB6A90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54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78BBA-95DC-40B7-B671-2B504BF409B7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024-4018-4399-A32A-62DEB6A90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8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Ridge Regression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458200" cy="2362200"/>
          </a:xfrm>
        </p:spPr>
        <p:txBody>
          <a:bodyPr/>
          <a:lstStyle/>
          <a:p>
            <a:r>
              <a:rPr lang="en-US" dirty="0" smtClean="0"/>
              <a:t>Population Characteristics and Carbon Emissions in China (1978-2008)</a:t>
            </a:r>
          </a:p>
          <a:p>
            <a:endParaRPr lang="en-US" dirty="0"/>
          </a:p>
          <a:p>
            <a:pPr algn="l"/>
            <a:r>
              <a:rPr lang="en-US" sz="1400" b="1" dirty="0" smtClean="0"/>
              <a:t>Q. Zhu and </a:t>
            </a:r>
            <a:r>
              <a:rPr lang="en-US" sz="1400" dirty="0" smtClean="0"/>
              <a:t>X. </a:t>
            </a:r>
            <a:r>
              <a:rPr lang="en-US" sz="1400" dirty="0" err="1" smtClean="0"/>
              <a:t>Peng</a:t>
            </a:r>
            <a:r>
              <a:rPr lang="en-US" sz="1400" dirty="0" smtClean="0"/>
              <a:t> (2012). “The Impacts of Population Change on Carbon Emissions in  China During 1978-2008,” </a:t>
            </a:r>
            <a:r>
              <a:rPr lang="en-US" sz="1400" i="1" dirty="0" smtClean="0"/>
              <a:t>Environmental Impact Assessment Review</a:t>
            </a:r>
            <a:r>
              <a:rPr lang="en-US" sz="1400" dirty="0" smtClean="0"/>
              <a:t>, Vol. 36, pp. 1-8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6428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27" y="381000"/>
            <a:ext cx="69342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787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i="1" dirty="0" smtClean="0"/>
              <a:t>C</a:t>
            </a:r>
            <a:r>
              <a:rPr lang="en-US" i="1" baseline="-25000" dirty="0" smtClean="0"/>
              <a:t>c </a:t>
            </a:r>
            <a:r>
              <a:rPr lang="en-US" dirty="0" smtClean="0"/>
              <a:t>- Statistic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6548457"/>
              </p:ext>
            </p:extLst>
          </p:nvPr>
        </p:nvGraphicFramePr>
        <p:xfrm>
          <a:off x="304800" y="1219200"/>
          <a:ext cx="8501543" cy="442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" imgW="5397480" imgH="2806560" progId="Equation.DSMT4">
                  <p:embed/>
                </p:oleObj>
              </mc:Choice>
              <mc:Fallback>
                <p:oleObj name="Equation" r:id="rId3" imgW="5397480" imgH="280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219200"/>
                        <a:ext cx="8501543" cy="442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57912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Goal: Choose </a:t>
            </a:r>
            <a:r>
              <a:rPr lang="en-US" i="1" dirty="0" smtClean="0"/>
              <a:t>c</a:t>
            </a:r>
            <a:r>
              <a:rPr lang="en-US" dirty="0" smtClean="0"/>
              <a:t> to minimize </a:t>
            </a:r>
            <a:r>
              <a:rPr lang="en-US" i="1" dirty="0" smtClean="0"/>
              <a:t>C</a:t>
            </a:r>
            <a:r>
              <a:rPr lang="en-US" i="1" baseline="-25000" dirty="0" smtClean="0"/>
              <a:t>c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17247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“PRESS” Statistic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221364"/>
              </p:ext>
            </p:extLst>
          </p:nvPr>
        </p:nvGraphicFramePr>
        <p:xfrm>
          <a:off x="1295400" y="914400"/>
          <a:ext cx="6781800" cy="5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3225600" imgH="2476440" progId="Equation.DSMT4">
                  <p:embed/>
                </p:oleObj>
              </mc:Choice>
              <mc:Fallback>
                <p:oleObj name="Equation" r:id="rId3" imgW="3225600" imgH="2476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914400"/>
                        <a:ext cx="6781800" cy="520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4225" y="6292334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Goal: Choose </a:t>
            </a:r>
            <a:r>
              <a:rPr lang="en-US" i="1" dirty="0"/>
              <a:t>c</a:t>
            </a:r>
            <a:r>
              <a:rPr lang="en-US" dirty="0"/>
              <a:t> to minimize </a:t>
            </a:r>
            <a:r>
              <a:rPr lang="en-US" i="1" dirty="0" err="1" smtClean="0"/>
              <a:t>PR</a:t>
            </a:r>
            <a:r>
              <a:rPr lang="en-US" baseline="-25000" dirty="0" err="1" smtClean="0"/>
              <a:t>Ridge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50396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Generalized Cross Validation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955038"/>
              </p:ext>
            </p:extLst>
          </p:nvPr>
        </p:nvGraphicFramePr>
        <p:xfrm>
          <a:off x="1676400" y="1029467"/>
          <a:ext cx="6400800" cy="5293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3" imgW="3225600" imgH="2666880" progId="Equation.DSMT4">
                  <p:embed/>
                </p:oleObj>
              </mc:Choice>
              <mc:Fallback>
                <p:oleObj name="Equation" r:id="rId3" imgW="3225600" imgH="266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1029467"/>
                        <a:ext cx="6400800" cy="52935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94225" y="6292334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Goal: Choose </a:t>
            </a:r>
            <a:r>
              <a:rPr lang="en-US" i="1" dirty="0"/>
              <a:t>c</a:t>
            </a:r>
            <a:r>
              <a:rPr lang="en-US" dirty="0"/>
              <a:t> to minimize </a:t>
            </a:r>
            <a:r>
              <a:rPr lang="en-US" i="1" dirty="0" smtClean="0"/>
              <a:t>GCV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0489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i="1" dirty="0" smtClean="0"/>
              <a:t>C</a:t>
            </a:r>
            <a:r>
              <a:rPr lang="en-US" baseline="-25000" dirty="0" smtClean="0"/>
              <a:t>c</a:t>
            </a:r>
            <a:r>
              <a:rPr lang="en-US" dirty="0" smtClean="0"/>
              <a:t> , PRESS, GCV for China Carbon Data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516401"/>
              </p:ext>
            </p:extLst>
          </p:nvPr>
        </p:nvGraphicFramePr>
        <p:xfrm>
          <a:off x="2209800" y="1143000"/>
          <a:ext cx="3352800" cy="453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Worksheet" r:id="rId3" imgW="2543243" imgH="3438457" progId="Excel.Sheet.12">
                  <p:embed/>
                </p:oleObj>
              </mc:Choice>
              <mc:Fallback>
                <p:oleObj name="Worksheet" r:id="rId3" imgW="2543243" imgH="3438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9800" y="1143000"/>
                        <a:ext cx="3352800" cy="4533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59436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of these methods select very low values for </a:t>
            </a:r>
            <a:r>
              <a:rPr lang="en-US" i="1" dirty="0" smtClean="0"/>
              <a:t>c</a:t>
            </a:r>
            <a:r>
              <a:rPr lang="en-US" dirty="0" smtClean="0"/>
              <a:t>. The graphical methods tend to choose larger values for the stabilization of the regression coefficients and VIF</a:t>
            </a:r>
            <a:r>
              <a:rPr lang="en-US" baseline="30000" dirty="0" smtClean="0"/>
              <a:t>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72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Variance Inflation Factors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104990"/>
              </p:ext>
            </p:extLst>
          </p:nvPr>
        </p:nvGraphicFramePr>
        <p:xfrm>
          <a:off x="761999" y="1143000"/>
          <a:ext cx="7506821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3" imgW="4051080" imgH="863280" progId="Equation.DSMT4">
                  <p:embed/>
                </p:oleObj>
              </mc:Choice>
              <mc:Fallback>
                <p:oleObj name="Equation" r:id="rId3" imgW="405108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1999" y="1143000"/>
                        <a:ext cx="7506821" cy="160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819400"/>
            <a:ext cx="7315199" cy="385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774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Model – Estimated Regression Coefficients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4102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Residual based measures </a:t>
            </a:r>
            <a:r>
              <a:rPr lang="en-US" i="1" dirty="0" smtClean="0"/>
              <a:t>C</a:t>
            </a:r>
            <a:r>
              <a:rPr lang="en-US" i="1" baseline="-25000" dirty="0" smtClean="0"/>
              <a:t>c</a:t>
            </a:r>
            <a:r>
              <a:rPr lang="en-US" dirty="0" smtClean="0"/>
              <a:t>, PRESS, and GCV suggest very small values of </a:t>
            </a:r>
            <a:r>
              <a:rPr lang="en-US" i="1" dirty="0" smtClean="0"/>
              <a:t>c</a:t>
            </a:r>
          </a:p>
          <a:p>
            <a:r>
              <a:rPr lang="en-US" dirty="0" smtClean="0"/>
              <a:t>The Ridge Trace suggests larger value, with coefficients stabilizing above </a:t>
            </a:r>
            <a:r>
              <a:rPr lang="en-US" i="1" dirty="0" smtClean="0"/>
              <a:t>c</a:t>
            </a:r>
            <a:r>
              <a:rPr lang="en-US" dirty="0" smtClean="0"/>
              <a:t> = 0.15 or so</a:t>
            </a:r>
          </a:p>
          <a:p>
            <a:r>
              <a:rPr lang="en-US" dirty="0" smtClean="0"/>
              <a:t>The VIF plot suggests values above </a:t>
            </a:r>
            <a:r>
              <a:rPr lang="en-US" i="1" dirty="0"/>
              <a:t>c</a:t>
            </a:r>
            <a:r>
              <a:rPr lang="en-US" dirty="0"/>
              <a:t> = </a:t>
            </a:r>
            <a:r>
              <a:rPr lang="en-US" dirty="0" smtClean="0"/>
              <a:t>0.03 having all VIF values less than 10</a:t>
            </a:r>
          </a:p>
          <a:p>
            <a:r>
              <a:rPr lang="en-US" dirty="0" smtClean="0"/>
              <a:t>The authors used </a:t>
            </a:r>
            <a:r>
              <a:rPr lang="en-US" i="1" dirty="0" smtClean="0"/>
              <a:t>c</a:t>
            </a:r>
            <a:r>
              <a:rPr lang="en-US" dirty="0" smtClean="0"/>
              <a:t> = 0.20, based on the ridge trace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329330"/>
              </p:ext>
            </p:extLst>
          </p:nvPr>
        </p:nvGraphicFramePr>
        <p:xfrm>
          <a:off x="5989536" y="1676400"/>
          <a:ext cx="3015575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Worksheet" r:id="rId3" imgW="1476443" imgH="1342957" progId="Excel.Sheet.12">
                  <p:embed/>
                </p:oleObj>
              </mc:Choice>
              <mc:Fallback>
                <p:oleObj name="Worksheet" r:id="rId3" imgW="1476443" imgH="13429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89536" y="1676400"/>
                        <a:ext cx="3015575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1859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Description/Model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3886200"/>
          </a:xfrm>
        </p:spPr>
        <p:txBody>
          <a:bodyPr/>
          <a:lstStyle/>
          <a:p>
            <a:r>
              <a:rPr lang="en-US" dirty="0" smtClean="0"/>
              <a:t>Data Years: 1978-2008 (n = 31 Years)</a:t>
            </a:r>
          </a:p>
          <a:p>
            <a:r>
              <a:rPr lang="en-US" dirty="0" smtClean="0"/>
              <a:t>Dependent Variable – </a:t>
            </a:r>
            <a:r>
              <a:rPr lang="en-US" b="1" dirty="0" smtClean="0"/>
              <a:t>C</a:t>
            </a:r>
            <a:r>
              <a:rPr lang="en-US" dirty="0" smtClean="0"/>
              <a:t>arbon Emissions (million-tons)</a:t>
            </a:r>
          </a:p>
          <a:p>
            <a:r>
              <a:rPr lang="en-US" dirty="0" smtClean="0"/>
              <a:t>Independent Variables</a:t>
            </a:r>
          </a:p>
          <a:p>
            <a:pPr lvl="1"/>
            <a:r>
              <a:rPr lang="en-US" b="1" dirty="0" smtClean="0"/>
              <a:t>P</a:t>
            </a:r>
            <a:r>
              <a:rPr lang="en-US" dirty="0" smtClean="0"/>
              <a:t>opulation (10,000s)</a:t>
            </a:r>
          </a:p>
          <a:p>
            <a:pPr lvl="1"/>
            <a:r>
              <a:rPr lang="en-US" b="1" dirty="0" smtClean="0"/>
              <a:t>U</a:t>
            </a:r>
            <a:r>
              <a:rPr lang="en-US" dirty="0" smtClean="0"/>
              <a:t>rbanization Rate (%) </a:t>
            </a:r>
          </a:p>
          <a:p>
            <a:pPr lvl="1"/>
            <a:r>
              <a:rPr lang="en-US" dirty="0" smtClean="0"/>
              <a:t>Percentage of Population of </a:t>
            </a:r>
            <a:r>
              <a:rPr lang="en-US" b="1" dirty="0" smtClean="0"/>
              <a:t>W</a:t>
            </a:r>
            <a:r>
              <a:rPr lang="en-US" dirty="0" smtClean="0"/>
              <a:t>orking Age (%)</a:t>
            </a:r>
          </a:p>
          <a:p>
            <a:pPr lvl="1"/>
            <a:r>
              <a:rPr lang="en-US" dirty="0" smtClean="0"/>
              <a:t>Average </a:t>
            </a:r>
            <a:r>
              <a:rPr lang="en-US" b="1" dirty="0" smtClean="0"/>
              <a:t>H</a:t>
            </a:r>
            <a:r>
              <a:rPr lang="en-US" dirty="0" smtClean="0"/>
              <a:t>ousehold Size (persons/</a:t>
            </a:r>
            <a:r>
              <a:rPr lang="en-US" dirty="0" err="1" smtClean="0"/>
              <a:t>hhold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Per Capita </a:t>
            </a:r>
            <a:r>
              <a:rPr lang="en-US" b="1" dirty="0" smtClean="0"/>
              <a:t>E</a:t>
            </a:r>
            <a:r>
              <a:rPr lang="en-US" dirty="0" smtClean="0"/>
              <a:t>xpenditures (Adjusted to Year=2000)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458882"/>
              </p:ext>
            </p:extLst>
          </p:nvPr>
        </p:nvGraphicFramePr>
        <p:xfrm>
          <a:off x="381000" y="5053013"/>
          <a:ext cx="8432800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4686120" imgH="482400" progId="Equation.DSMT4">
                  <p:embed/>
                </p:oleObj>
              </mc:Choice>
              <mc:Fallback>
                <p:oleObj name="Equation" r:id="rId3" imgW="46861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5053013"/>
                        <a:ext cx="8432800" cy="868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952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Correlation Transformation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88451"/>
              </p:ext>
            </p:extLst>
          </p:nvPr>
        </p:nvGraphicFramePr>
        <p:xfrm>
          <a:off x="479425" y="1143000"/>
          <a:ext cx="8262938" cy="531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3" imgW="4736880" imgH="3047760" progId="Equation.DSMT4">
                  <p:embed/>
                </p:oleObj>
              </mc:Choice>
              <mc:Fallback>
                <p:oleObj name="Equation" r:id="rId3" imgW="4736880" imgH="304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9425" y="1143000"/>
                        <a:ext cx="8262938" cy="5318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97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918155"/>
              </p:ext>
            </p:extLst>
          </p:nvPr>
        </p:nvGraphicFramePr>
        <p:xfrm>
          <a:off x="762000" y="1143000"/>
          <a:ext cx="7634484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Worksheet" r:id="rId3" imgW="4276673" imgH="1152616" progId="Excel.Sheet.12">
                  <p:embed/>
                </p:oleObj>
              </mc:Choice>
              <mc:Fallback>
                <p:oleObj name="Worksheet" r:id="rId3" imgW="4276673" imgH="115261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143000"/>
                        <a:ext cx="7634484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336219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the X-variables are very highly correlated, causing problems when it is inverted and used to obtain the least squares estimate of </a:t>
            </a:r>
            <a:r>
              <a:rPr lang="en-US" dirty="0" smtClean="0">
                <a:latin typeface="Symbol" panose="05050102010706020507" pitchFamily="18" charset="2"/>
              </a:rPr>
              <a:t>b</a:t>
            </a:r>
            <a:r>
              <a:rPr lang="en-US" dirty="0" smtClean="0"/>
              <a:t> and is variance-covariance matrix.</a:t>
            </a:r>
          </a:p>
          <a:p>
            <a:r>
              <a:rPr lang="en-US" dirty="0" smtClean="0"/>
              <a:t>Eigenvalues of </a:t>
            </a:r>
            <a:r>
              <a:rPr lang="en-US" b="1" dirty="0" smtClean="0"/>
              <a:t>X</a:t>
            </a:r>
            <a:r>
              <a:rPr lang="en-US" b="1" baseline="30000" dirty="0" smtClean="0"/>
              <a:t>*</a:t>
            </a:r>
            <a:r>
              <a:rPr lang="en-US" b="1" dirty="0" smtClean="0"/>
              <a:t>’X</a:t>
            </a:r>
            <a:r>
              <a:rPr lang="en-US" b="1" baseline="30000" dirty="0" smtClean="0"/>
              <a:t>* </a:t>
            </a:r>
            <a:r>
              <a:rPr lang="en-US" b="1" dirty="0" smtClean="0"/>
              <a:t> :                                                               (X’X)</a:t>
            </a:r>
            <a:r>
              <a:rPr lang="en-US" b="1" baseline="30000" dirty="0" smtClean="0"/>
              <a:t>-1</a:t>
            </a:r>
            <a:r>
              <a:rPr lang="en-US" b="1" dirty="0" smtClean="0"/>
              <a:t>: </a:t>
            </a:r>
            <a:endParaRPr lang="en-US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952874"/>
              </p:ext>
            </p:extLst>
          </p:nvPr>
        </p:nvGraphicFramePr>
        <p:xfrm>
          <a:off x="342900" y="4495800"/>
          <a:ext cx="8229600" cy="1412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Worksheet" r:id="rId5" imgW="6715049" imgH="1152616" progId="Excel.Sheet.12">
                  <p:embed/>
                </p:oleObj>
              </mc:Choice>
              <mc:Fallback>
                <p:oleObj name="Worksheet" r:id="rId5" imgW="6715049" imgH="115261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900" y="4495800"/>
                        <a:ext cx="8229600" cy="14124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610766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VIF</a:t>
            </a:r>
            <a:r>
              <a:rPr lang="en-US" b="1" baseline="-25000" dirty="0" smtClean="0"/>
              <a:t>1</a:t>
            </a:r>
            <a:r>
              <a:rPr lang="en-US" b="1" dirty="0" smtClean="0"/>
              <a:t> = 50.62     VIF</a:t>
            </a:r>
            <a:r>
              <a:rPr lang="en-US" b="1" baseline="-25000" dirty="0" smtClean="0"/>
              <a:t>2</a:t>
            </a:r>
            <a:r>
              <a:rPr lang="en-US" b="1" dirty="0" smtClean="0"/>
              <a:t> = 147.72     VIF</a:t>
            </a:r>
            <a:r>
              <a:rPr lang="en-US" b="1" baseline="-25000" dirty="0" smtClean="0"/>
              <a:t>3</a:t>
            </a:r>
            <a:r>
              <a:rPr lang="en-US" b="1" dirty="0" smtClean="0"/>
              <a:t> = 31.40         VIF</a:t>
            </a:r>
            <a:r>
              <a:rPr lang="en-US" b="1" baseline="-25000" dirty="0" smtClean="0"/>
              <a:t>4</a:t>
            </a:r>
            <a:r>
              <a:rPr lang="en-US" b="1" dirty="0" smtClean="0"/>
              <a:t> = 122.38      VIF</a:t>
            </a:r>
            <a:r>
              <a:rPr lang="en-US" b="1" baseline="-25000" dirty="0" smtClean="0"/>
              <a:t>5</a:t>
            </a:r>
            <a:r>
              <a:rPr lang="en-US" b="1" dirty="0" smtClean="0"/>
              <a:t> = 213.60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656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Ridge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r>
              <a:rPr lang="en-US" dirty="0" smtClean="0"/>
              <a:t>Method of producing a biased estimator of </a:t>
            </a:r>
            <a:r>
              <a:rPr lang="en-US" dirty="0" smtClean="0">
                <a:latin typeface="Symbol" panose="05050102010706020507" pitchFamily="18" charset="2"/>
              </a:rPr>
              <a:t>b</a:t>
            </a:r>
            <a:r>
              <a:rPr lang="en-US" dirty="0" smtClean="0"/>
              <a:t> that has a smaller Mean Square Error than OLS</a:t>
            </a:r>
          </a:p>
          <a:p>
            <a:r>
              <a:rPr lang="en-US" dirty="0" smtClean="0"/>
              <a:t>Mean Square Error of Estimator = Variance + Bias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Ridge estimator trades of bias for large reduction of variance when the predictor variables are highly correlated</a:t>
            </a:r>
          </a:p>
          <a:p>
            <a:r>
              <a:rPr lang="en-US" dirty="0" smtClean="0"/>
              <a:t>Problem: Choosing the shrinkage parameter </a:t>
            </a:r>
            <a:r>
              <a:rPr lang="en-US" i="1" dirty="0" smtClean="0"/>
              <a:t>c</a:t>
            </a:r>
            <a:endParaRPr lang="en-US" dirty="0" smtClean="0"/>
          </a:p>
          <a:p>
            <a:r>
              <a:rPr lang="en-US" dirty="0" smtClean="0"/>
              <a:t>We will work with the standardized regression model based on the correlation transformed  variables, then “back transform” the regression coefficients to original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9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Ridge Estimator (Standardized X, Y)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142970"/>
              </p:ext>
            </p:extLst>
          </p:nvPr>
        </p:nvGraphicFramePr>
        <p:xfrm>
          <a:off x="242888" y="1082675"/>
          <a:ext cx="8686800" cy="492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3" imgW="5422680" imgH="3073320" progId="Equation.DSMT4">
                  <p:embed/>
                </p:oleObj>
              </mc:Choice>
              <mc:Fallback>
                <p:oleObj name="Equation" r:id="rId3" imgW="5422680" imgH="3073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2888" y="1082675"/>
                        <a:ext cx="8686800" cy="492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6172200"/>
            <a:ext cx="876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the unconventional notation of </a:t>
            </a:r>
            <a:r>
              <a:rPr lang="en-US" b="1" dirty="0" smtClean="0">
                <a:latin typeface="Symbol" panose="05050102010706020507" pitchFamily="18" charset="2"/>
              </a:rPr>
              <a:t>g</a:t>
            </a:r>
            <a:r>
              <a:rPr lang="en-US" dirty="0" smtClean="0"/>
              <a:t> as the standardized regression coefficient vector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73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 Carbon Emissions Data  (c = 0.20)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596761"/>
              </p:ext>
            </p:extLst>
          </p:nvPr>
        </p:nvGraphicFramePr>
        <p:xfrm>
          <a:off x="228600" y="1295400"/>
          <a:ext cx="8706028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Worksheet" r:id="rId3" imgW="7762960" imgH="3057538" progId="Excel.Sheet.12">
                  <p:embed/>
                </p:oleObj>
              </mc:Choice>
              <mc:Fallback>
                <p:oleObj name="Worksheet" r:id="rId3" imgW="7762960" imgH="30575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295400"/>
                        <a:ext cx="8706028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991921"/>
              </p:ext>
            </p:extLst>
          </p:nvPr>
        </p:nvGraphicFramePr>
        <p:xfrm>
          <a:off x="566738" y="4800600"/>
          <a:ext cx="78644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5" imgW="4368600" imgH="634680" progId="Equation.DSMT4">
                  <p:embed/>
                </p:oleObj>
              </mc:Choice>
              <mc:Fallback>
                <p:oleObj name="Equation" r:id="rId5" imgW="43686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6738" y="4800600"/>
                        <a:ext cx="7864475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60960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estimated regression coefficients have changed  large amounts and in signs for Population and Urbanization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5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Back-Transforming Coefficients to Original Scale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815542"/>
              </p:ext>
            </p:extLst>
          </p:nvPr>
        </p:nvGraphicFramePr>
        <p:xfrm>
          <a:off x="263323" y="1447800"/>
          <a:ext cx="8483761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" imgW="4559040" imgH="2006280" progId="Equation.DSMT4">
                  <p:embed/>
                </p:oleObj>
              </mc:Choice>
              <mc:Fallback>
                <p:oleObj name="Equation" r:id="rId3" imgW="4559040" imgH="2006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3323" y="1447800"/>
                        <a:ext cx="8483761" cy="373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828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smtClean="0"/>
              <a:t>Choosing the Shrinkage Parameter, </a:t>
            </a:r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dirty="0" smtClean="0"/>
              <a:t>Ridge Trace – Plot of the standardized ridge regression coefficients versus </a:t>
            </a:r>
            <a:r>
              <a:rPr lang="en-US" i="1" dirty="0" smtClean="0"/>
              <a:t>c</a:t>
            </a:r>
            <a:r>
              <a:rPr lang="en-US" dirty="0" smtClean="0"/>
              <a:t> and observe where they flatten out</a:t>
            </a:r>
          </a:p>
          <a:p>
            <a:r>
              <a:rPr lang="en-US" i="1" dirty="0" smtClean="0"/>
              <a:t>C</a:t>
            </a:r>
            <a:r>
              <a:rPr lang="en-US" i="1" baseline="-25000" dirty="0" smtClean="0"/>
              <a:t>c</a:t>
            </a:r>
            <a:r>
              <a:rPr lang="en-US" i="1" dirty="0" smtClean="0"/>
              <a:t> </a:t>
            </a:r>
            <a:r>
              <a:rPr lang="en-US" dirty="0" smtClean="0"/>
              <a:t>Statistic – Similar to </a:t>
            </a:r>
            <a:r>
              <a:rPr lang="en-US" i="1" dirty="0" err="1" smtClean="0"/>
              <a:t>C</a:t>
            </a:r>
            <a:r>
              <a:rPr lang="en-US" i="1" baseline="-25000" dirty="0" err="1" smtClean="0"/>
              <a:t>p</a:t>
            </a:r>
            <a:r>
              <a:rPr lang="en-US" dirty="0" smtClean="0"/>
              <a:t> used in regression model selection</a:t>
            </a:r>
            <a:endParaRPr lang="en-US" i="1" dirty="0" smtClean="0"/>
          </a:p>
          <a:p>
            <a:r>
              <a:rPr lang="en-US" i="1" dirty="0" smtClean="0"/>
              <a:t>PRESS</a:t>
            </a:r>
            <a:r>
              <a:rPr lang="en-US" dirty="0" smtClean="0"/>
              <a:t> Statistic extended to Ridge Regression – Cross-Validation Sum of Squares for “left-out” residuals</a:t>
            </a:r>
          </a:p>
          <a:p>
            <a:r>
              <a:rPr lang="en-US" dirty="0" smtClean="0"/>
              <a:t>Generalized Cross-Validation – Similar to </a:t>
            </a:r>
            <a:r>
              <a:rPr lang="en-US" i="1" dirty="0" smtClean="0"/>
              <a:t>PRESS</a:t>
            </a:r>
            <a:r>
              <a:rPr lang="en-US" dirty="0" smtClean="0"/>
              <a:t>, based on prediction</a:t>
            </a:r>
          </a:p>
          <a:p>
            <a:r>
              <a:rPr lang="en-US" dirty="0" smtClean="0"/>
              <a:t>Plot of VIF</a:t>
            </a:r>
            <a:r>
              <a:rPr lang="en-US" baseline="30000" dirty="0" smtClean="0"/>
              <a:t>s</a:t>
            </a:r>
            <a:r>
              <a:rPr lang="en-US" dirty="0" smtClean="0"/>
              <a:t> versus </a:t>
            </a:r>
            <a:r>
              <a:rPr lang="en-US" i="1" dirty="0" smtClean="0"/>
              <a:t>c</a:t>
            </a:r>
            <a:r>
              <a:rPr lang="en-US" dirty="0" smtClean="0"/>
              <a:t> and observe where they all fall below 10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460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498</Words>
  <Application>Microsoft Office PowerPoint</Application>
  <PresentationFormat>On-screen Show (4:3)</PresentationFormat>
  <Paragraphs>49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Symbol</vt:lpstr>
      <vt:lpstr>Wingdings</vt:lpstr>
      <vt:lpstr>Office Theme</vt:lpstr>
      <vt:lpstr>Equation</vt:lpstr>
      <vt:lpstr>MathType 6.0 Equation</vt:lpstr>
      <vt:lpstr>Worksheet</vt:lpstr>
      <vt:lpstr>Ridge Regression</vt:lpstr>
      <vt:lpstr>Data Description/Model</vt:lpstr>
      <vt:lpstr>Correlation Transformation</vt:lpstr>
      <vt:lpstr>Data</vt:lpstr>
      <vt:lpstr>Ridge Regression</vt:lpstr>
      <vt:lpstr>Ridge Estimator (Standardized X, Y)</vt:lpstr>
      <vt:lpstr>China Carbon Emissions Data  (c = 0.20)</vt:lpstr>
      <vt:lpstr>Back-Transforming Coefficients to Original Scale</vt:lpstr>
      <vt:lpstr>Choosing the Shrinkage Parameter, c</vt:lpstr>
      <vt:lpstr>PowerPoint Presentation</vt:lpstr>
      <vt:lpstr>Cc - Statistic</vt:lpstr>
      <vt:lpstr>“PRESS” Statistic</vt:lpstr>
      <vt:lpstr>Generalized Cross Validation</vt:lpstr>
      <vt:lpstr>Cc , PRESS, GCV for China Carbon Data</vt:lpstr>
      <vt:lpstr>Variance Inflation Factors</vt:lpstr>
      <vt:lpstr>Final Model – Estimated Regression Coefficients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</dc:creator>
  <cp:lastModifiedBy>Winner,Lawrence Herman</cp:lastModifiedBy>
  <cp:revision>40</cp:revision>
  <dcterms:created xsi:type="dcterms:W3CDTF">2013-09-19T13:10:16Z</dcterms:created>
  <dcterms:modified xsi:type="dcterms:W3CDTF">2018-11-09T14:34:56Z</dcterms:modified>
</cp:coreProperties>
</file>