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-8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wmf"/><Relationship Id="rId1" Type="http://schemas.openxmlformats.org/officeDocument/2006/relationships/image" Target="../media/image17.emf"/><Relationship Id="rId4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wmf"/><Relationship Id="rId4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2FB0-B5F2-4CB4-99FF-76A198739834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AAF4-4753-4445-8B9E-2DF95760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0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2FB0-B5F2-4CB4-99FF-76A198739834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AAF4-4753-4445-8B9E-2DF95760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2FB0-B5F2-4CB4-99FF-76A198739834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AAF4-4753-4445-8B9E-2DF95760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>
            <a:lvl1pPr>
              <a:defRPr sz="280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2FB0-B5F2-4CB4-99FF-76A198739834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AAF4-4753-4445-8B9E-2DF95760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2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2FB0-B5F2-4CB4-99FF-76A198739834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AAF4-4753-4445-8B9E-2DF95760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2FB0-B5F2-4CB4-99FF-76A198739834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AAF4-4753-4445-8B9E-2DF95760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08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2FB0-B5F2-4CB4-99FF-76A198739834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AAF4-4753-4445-8B9E-2DF95760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6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2FB0-B5F2-4CB4-99FF-76A198739834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AAF4-4753-4445-8B9E-2DF95760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6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2FB0-B5F2-4CB4-99FF-76A198739834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AAF4-4753-4445-8B9E-2DF95760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86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2FB0-B5F2-4CB4-99FF-76A198739834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AAF4-4753-4445-8B9E-2DF95760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5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2FB0-B5F2-4CB4-99FF-76A198739834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AAF4-4753-4445-8B9E-2DF95760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0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D2FB0-B5F2-4CB4-99FF-76A198739834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4AAF4-4753-4445-8B9E-2DF95760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0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15.bin"/><Relationship Id="rId7" Type="http://schemas.openxmlformats.org/officeDocument/2006/relationships/package" Target="../embeddings/Microsoft_Excel_Binary_Worksheet7.xlsb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6.xlsx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0.emf"/><Relationship Id="rId3" Type="http://schemas.openxmlformats.org/officeDocument/2006/relationships/oleObject" Target="../embeddings/oleObject17.bin"/><Relationship Id="rId7" Type="http://schemas.openxmlformats.org/officeDocument/2006/relationships/image" Target="../media/image18.wmf"/><Relationship Id="rId12" Type="http://schemas.openxmlformats.org/officeDocument/2006/relationships/package" Target="../embeddings/Microsoft_Excel_Worksheet10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17.emf"/><Relationship Id="rId10" Type="http://schemas.openxmlformats.org/officeDocument/2006/relationships/image" Target="../media/image19.emf"/><Relationship Id="rId4" Type="http://schemas.openxmlformats.org/officeDocument/2006/relationships/package" Target="../embeddings/Microsoft_Excel_Worksheet8.xlsx"/><Relationship Id="rId9" Type="http://schemas.openxmlformats.org/officeDocument/2006/relationships/package" Target="../embeddings/Microsoft_Excel_Worksheet9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Excel_Worksheet11.xls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3.emf"/><Relationship Id="rId4" Type="http://schemas.openxmlformats.org/officeDocument/2006/relationships/package" Target="../embeddings/Microsoft_Excel_Worksheet12.xls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Excel_Worksheet1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7.emf"/><Relationship Id="rId18" Type="http://schemas.openxmlformats.org/officeDocument/2006/relationships/image" Target="../media/image9.emf"/><Relationship Id="rId3" Type="http://schemas.openxmlformats.org/officeDocument/2006/relationships/oleObject" Target="../embeddings/oleObject4.bin"/><Relationship Id="rId7" Type="http://schemas.openxmlformats.org/officeDocument/2006/relationships/package" Target="../embeddings/Microsoft_Excel_Worksheet3.xlsx"/><Relationship Id="rId12" Type="http://schemas.openxmlformats.org/officeDocument/2006/relationships/package" Target="../embeddings/Microsoft_Excel_Worksheet4.xlsx"/><Relationship Id="rId17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9.bin"/><Relationship Id="rId20" Type="http://schemas.openxmlformats.org/officeDocument/2006/relationships/image" Target="../media/image10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4.emf"/><Relationship Id="rId15" Type="http://schemas.openxmlformats.org/officeDocument/2006/relationships/image" Target="../media/image8.wmf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10.bin"/><Relationship Id="rId4" Type="http://schemas.openxmlformats.org/officeDocument/2006/relationships/package" Target="../embeddings/Microsoft_Excel_Worksheet2.xlsx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Meta-Analysis and Meta-Regression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Airport Noise and Home Values</a:t>
            </a:r>
          </a:p>
          <a:p>
            <a:endParaRPr lang="en-US" dirty="0"/>
          </a:p>
          <a:p>
            <a:pPr algn="l"/>
            <a:r>
              <a:rPr lang="en-US" sz="1400" dirty="0" smtClean="0"/>
              <a:t>J.P. Nelson (2004). “Meta-Analysis of Airport Noise and Hedonic  Property Values: Problems and Prospects,” </a:t>
            </a:r>
            <a:r>
              <a:rPr lang="en-US" sz="1400" i="1" dirty="0" smtClean="0"/>
              <a:t>Journal of Transport Economics and Policy</a:t>
            </a:r>
            <a:r>
              <a:rPr lang="en-US" sz="1400" dirty="0" smtClean="0"/>
              <a:t>, Vol. 38, Part 1, pp. 1-28.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230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Specification Tests Conducted on Models -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048000"/>
          </a:xfrm>
        </p:spPr>
        <p:txBody>
          <a:bodyPr>
            <a:normAutofit/>
          </a:bodyPr>
          <a:lstStyle/>
          <a:p>
            <a:r>
              <a:rPr lang="en-US" dirty="0" smtClean="0"/>
              <a:t>White’s Test for </a:t>
            </a:r>
            <a:r>
              <a:rPr lang="en-US" dirty="0" err="1" smtClean="0"/>
              <a:t>Heteroscedasticity</a:t>
            </a:r>
            <a:endParaRPr lang="en-US" dirty="0" smtClean="0"/>
          </a:p>
          <a:p>
            <a:pPr lvl="1"/>
            <a:r>
              <a:rPr lang="en-US" dirty="0"/>
              <a:t>Step 1: Fit the Original Regression with all Predictors</a:t>
            </a:r>
          </a:p>
          <a:p>
            <a:pPr lvl="1"/>
            <a:r>
              <a:rPr lang="en-US" dirty="0"/>
              <a:t>Step 2</a:t>
            </a:r>
            <a:r>
              <a:rPr lang="en-US" dirty="0" smtClean="0"/>
              <a:t>: Fit Regression relating squared residuals from step 1 to the same predictors and squared values for all numeric predictors (other version includes interactions for general specification test)</a:t>
            </a:r>
          </a:p>
          <a:p>
            <a:pPr lvl="1"/>
            <a:r>
              <a:rPr lang="en-US" dirty="0" smtClean="0"/>
              <a:t>Compare nR</a:t>
            </a:r>
            <a:r>
              <a:rPr lang="en-US" baseline="30000" dirty="0" smtClean="0"/>
              <a:t>2</a:t>
            </a:r>
            <a:r>
              <a:rPr lang="en-US" dirty="0" smtClean="0"/>
              <a:t> with Chi-Square(</a:t>
            </a:r>
            <a:r>
              <a:rPr lang="en-US" dirty="0" err="1" smtClean="0"/>
              <a:t>df</a:t>
            </a:r>
            <a:r>
              <a:rPr lang="en-US" dirty="0" smtClean="0"/>
              <a:t> = # Predictors in Step 2)</a:t>
            </a:r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547479"/>
              </p:ext>
            </p:extLst>
          </p:nvPr>
        </p:nvGraphicFramePr>
        <p:xfrm>
          <a:off x="381000" y="4267200"/>
          <a:ext cx="8229600" cy="237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Equation" r:id="rId3" imgW="5803560" imgH="1676160" progId="Equation.DSMT4">
                  <p:embed/>
                </p:oleObj>
              </mc:Choice>
              <mc:Fallback>
                <p:oleObj name="Equation" r:id="rId3" imgW="5803560" imgH="1676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4267200"/>
                        <a:ext cx="8229600" cy="237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295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Specification Tests Conducted on Models - </a:t>
            </a:r>
            <a:r>
              <a:rPr lang="en-US" dirty="0" smtClean="0"/>
              <a:t>III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333879"/>
              </p:ext>
            </p:extLst>
          </p:nvPr>
        </p:nvGraphicFramePr>
        <p:xfrm>
          <a:off x="304800" y="1263650"/>
          <a:ext cx="8358188" cy="526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Equation" r:id="rId3" imgW="4800600" imgH="3022560" progId="Equation.DSMT4">
                  <p:embed/>
                </p:oleObj>
              </mc:Choice>
              <mc:Fallback>
                <p:oleObj name="Equation" r:id="rId3" imgW="4800600" imgH="3022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1263650"/>
                        <a:ext cx="8358188" cy="5262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481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Ordinary Least Squares with Robust Standard Errors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720872"/>
              </p:ext>
            </p:extLst>
          </p:nvPr>
        </p:nvGraphicFramePr>
        <p:xfrm>
          <a:off x="609600" y="1066800"/>
          <a:ext cx="8001000" cy="5607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Equation" r:id="rId3" imgW="6197400" imgH="4343400" progId="Equation.DSMT4">
                  <p:embed/>
                </p:oleObj>
              </mc:Choice>
              <mc:Fallback>
                <p:oleObj name="Equation" r:id="rId3" imgW="6197400" imgH="434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1066800"/>
                        <a:ext cx="8001000" cy="5607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186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1 – OLS with Robust Standard Errors - I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731591"/>
              </p:ext>
            </p:extLst>
          </p:nvPr>
        </p:nvGraphicFramePr>
        <p:xfrm>
          <a:off x="2971800" y="986270"/>
          <a:ext cx="5595096" cy="5640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3" name="Worksheet" r:id="rId4" imgW="5867400" imgH="5914957" progId="Excel.Sheet.12">
                  <p:embed/>
                </p:oleObj>
              </mc:Choice>
              <mc:Fallback>
                <p:oleObj name="Worksheet" r:id="rId4" imgW="5867400" imgH="5914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71800" y="986270"/>
                        <a:ext cx="5595096" cy="5640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502933"/>
              </p:ext>
            </p:extLst>
          </p:nvPr>
        </p:nvGraphicFramePr>
        <p:xfrm>
          <a:off x="762000" y="1219200"/>
          <a:ext cx="1524000" cy="5061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4" name="Binary Worksheet" r:id="rId7" imgW="1838297" imgH="6105628" progId="Excel.SheetBinaryMacroEnabled.12">
                  <p:embed/>
                </p:oleObj>
              </mc:Choice>
              <mc:Fallback>
                <p:oleObj name="Binary Worksheet" r:id="rId7" imgW="1838297" imgH="6105628" progId="Excel.SheetBinary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2000" y="1219200"/>
                        <a:ext cx="1524000" cy="5061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755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1 – OLS with Robust </a:t>
            </a:r>
            <a:r>
              <a:rPr lang="en-US" smtClean="0"/>
              <a:t>Standard Errors - I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089900"/>
              </p:ext>
            </p:extLst>
          </p:nvPr>
        </p:nvGraphicFramePr>
        <p:xfrm>
          <a:off x="1143000" y="990600"/>
          <a:ext cx="70866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8" name="Worksheet" r:id="rId4" imgW="7086600" imgH="390457" progId="Excel.Sheet.12">
                  <p:embed/>
                </p:oleObj>
              </mc:Choice>
              <mc:Fallback>
                <p:oleObj name="Worksheet" r:id="rId4" imgW="7086600" imgH="390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990600"/>
                        <a:ext cx="7086600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601902"/>
              </p:ext>
            </p:extLst>
          </p:nvPr>
        </p:nvGraphicFramePr>
        <p:xfrm>
          <a:off x="179479" y="1447800"/>
          <a:ext cx="8780462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9" name="Equation" r:id="rId6" imgW="8089560" imgH="2349360" progId="Equation.DSMT4">
                  <p:embed/>
                </p:oleObj>
              </mc:Choice>
              <mc:Fallback>
                <p:oleObj name="Equation" r:id="rId6" imgW="8089560" imgH="234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9479" y="1447800"/>
                        <a:ext cx="8780462" cy="254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058885"/>
              </p:ext>
            </p:extLst>
          </p:nvPr>
        </p:nvGraphicFramePr>
        <p:xfrm>
          <a:off x="1143000" y="4010315"/>
          <a:ext cx="3524250" cy="2568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0" name="Worksheet" r:id="rId9" imgW="6286500" imgH="4581457" progId="Excel.Sheet.12">
                  <p:embed/>
                </p:oleObj>
              </mc:Choice>
              <mc:Fallback>
                <p:oleObj name="Worksheet" r:id="rId9" imgW="6286500" imgH="4581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43000" y="4010315"/>
                        <a:ext cx="3524250" cy="2568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621873"/>
              </p:ext>
            </p:extLst>
          </p:nvPr>
        </p:nvGraphicFramePr>
        <p:xfrm>
          <a:off x="5029200" y="4114800"/>
          <a:ext cx="3248025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1" name="Worksheet" r:id="rId12" imgW="3247957" imgH="1552643" progId="Excel.Sheet.12">
                  <p:embed/>
                </p:oleObj>
              </mc:Choice>
              <mc:Fallback>
                <p:oleObj name="Worksheet" r:id="rId12" imgW="3247957" imgH="15526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029200" y="4114800"/>
                        <a:ext cx="3248025" cy="155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410200" y="5867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Jarque-Bera</a:t>
            </a:r>
            <a:r>
              <a:rPr lang="en-US" dirty="0" smtClean="0"/>
              <a:t> Test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4648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White’s</a:t>
            </a:r>
          </a:p>
          <a:p>
            <a:r>
              <a:rPr lang="en-US" sz="1200" dirty="0" smtClean="0"/>
              <a:t>Test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7357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Weighted Least Squares – Models 2 and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Clearly Model 1 provides a poor fit (non-significant F-Statistic (p=.0826), R</a:t>
            </a:r>
            <a:r>
              <a:rPr lang="en-US" baseline="30000" dirty="0" smtClean="0"/>
              <a:t>2</a:t>
            </a:r>
            <a:r>
              <a:rPr lang="en-US" dirty="0" smtClean="0"/>
              <a:t>=.3086)</a:t>
            </a:r>
          </a:p>
          <a:p>
            <a:r>
              <a:rPr lang="en-US" dirty="0" smtClean="0"/>
              <a:t>Models 2 and 3 Use Weighted Least Squares with weights equal to the Variances and the Standard Errors, respectively,  of the NDI estimates from each study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915425"/>
              </p:ext>
            </p:extLst>
          </p:nvPr>
        </p:nvGraphicFramePr>
        <p:xfrm>
          <a:off x="1295400" y="3581400"/>
          <a:ext cx="6172200" cy="3227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Equation" r:id="rId3" imgW="3593880" imgH="1879560" progId="Equation.DSMT4">
                  <p:embed/>
                </p:oleObj>
              </mc:Choice>
              <mc:Fallback>
                <p:oleObj name="Equation" r:id="rId3" imgW="3593880" imgH="1879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3581400"/>
                        <a:ext cx="6172200" cy="3227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377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Least Squares – Model 2 –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= 1/s</a:t>
            </a:r>
            <a:r>
              <a:rPr lang="en-US" baseline="30000" dirty="0" smtClean="0"/>
              <a:t>2</a:t>
            </a:r>
            <a:r>
              <a:rPr lang="en-US" dirty="0" smtClean="0"/>
              <a:t>{d</a:t>
            </a:r>
            <a:r>
              <a:rPr lang="en-US" baseline="-25000" dirty="0" smtClean="0"/>
              <a:t>i</a:t>
            </a:r>
            <a:r>
              <a:rPr lang="en-US" dirty="0" smtClean="0"/>
              <a:t>}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743200"/>
              </p:ext>
            </p:extLst>
          </p:nvPr>
        </p:nvGraphicFramePr>
        <p:xfrm>
          <a:off x="1143000" y="990600"/>
          <a:ext cx="6105525" cy="573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Worksheet" r:id="rId4" imgW="6105523" imgH="5733929" progId="Excel.Sheet.12">
                  <p:embed/>
                </p:oleObj>
              </mc:Choice>
              <mc:Fallback>
                <p:oleObj name="Worksheet" r:id="rId4" imgW="6105523" imgH="573392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990600"/>
                        <a:ext cx="6105525" cy="573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452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Least Squares – Model 2 –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= 1/s</a:t>
            </a:r>
            <a:r>
              <a:rPr lang="en-US" baseline="30000" dirty="0" smtClean="0"/>
              <a:t>2</a:t>
            </a:r>
            <a:r>
              <a:rPr lang="en-US" dirty="0" smtClean="0"/>
              <a:t>{d</a:t>
            </a:r>
            <a:r>
              <a:rPr lang="en-US" baseline="-25000" dirty="0" smtClean="0"/>
              <a:t>i</a:t>
            </a:r>
            <a:r>
              <a:rPr lang="en-US" dirty="0" smtClean="0"/>
              <a:t>}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859481"/>
              </p:ext>
            </p:extLst>
          </p:nvPr>
        </p:nvGraphicFramePr>
        <p:xfrm>
          <a:off x="685800" y="990600"/>
          <a:ext cx="7391400" cy="4195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Worksheet" r:id="rId4" imgW="6057900" imgH="3438457" progId="Excel.Sheet.12">
                  <p:embed/>
                </p:oleObj>
              </mc:Choice>
              <mc:Fallback>
                <p:oleObj name="Worksheet" r:id="rId4" imgW="6057900" imgH="3438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990600"/>
                        <a:ext cx="7391400" cy="4195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431266"/>
              </p:ext>
            </p:extLst>
          </p:nvPr>
        </p:nvGraphicFramePr>
        <p:xfrm>
          <a:off x="457200" y="5410200"/>
          <a:ext cx="7772400" cy="1362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quation" r:id="rId6" imgW="5867280" imgH="1028520" progId="Equation.DSMT4">
                  <p:embed/>
                </p:oleObj>
              </mc:Choice>
              <mc:Fallback>
                <p:oleObj name="Equation" r:id="rId6" imgW="5867280" imgH="1028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" y="5410200"/>
                        <a:ext cx="7772400" cy="1362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110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2 – Specification Tests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815729"/>
              </p:ext>
            </p:extLst>
          </p:nvPr>
        </p:nvGraphicFramePr>
        <p:xfrm>
          <a:off x="152400" y="1143000"/>
          <a:ext cx="8765876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Equation" r:id="rId3" imgW="6933960" imgH="4038480" progId="Equation.DSMT4">
                  <p:embed/>
                </p:oleObj>
              </mc:Choice>
              <mc:Fallback>
                <p:oleObj name="Equation" r:id="rId3" imgW="6933960" imgH="4038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1143000"/>
                        <a:ext cx="8765876" cy="510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8953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 3 – WLS –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= 1/s{</a:t>
            </a:r>
            <a:r>
              <a:rPr lang="en-US" dirty="0" err="1" smtClean="0"/>
              <a:t>d_i</a:t>
            </a: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983163"/>
          </a:xfrm>
        </p:spPr>
        <p:txBody>
          <a:bodyPr/>
          <a:lstStyle/>
          <a:p>
            <a:r>
              <a:rPr lang="en-US" dirty="0" smtClean="0"/>
              <a:t>This is a more traditional weighting scheme than Model2</a:t>
            </a:r>
          </a:p>
          <a:p>
            <a:r>
              <a:rPr lang="en-US" dirty="0" smtClean="0"/>
              <a:t>The fit however, for this analysis is not as good:</a:t>
            </a:r>
          </a:p>
          <a:p>
            <a:pPr lvl="1"/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= 0.4131</a:t>
            </a:r>
          </a:p>
          <a:p>
            <a:pPr lvl="1"/>
            <a:r>
              <a:rPr lang="en-US" dirty="0" smtClean="0"/>
              <a:t>F</a:t>
            </a:r>
            <a:r>
              <a:rPr lang="en-US" baseline="-25000" dirty="0" smtClean="0"/>
              <a:t>obs</a:t>
            </a:r>
            <a:r>
              <a:rPr lang="en-US" dirty="0" smtClean="0"/>
              <a:t> = 3.2380, P = .0234</a:t>
            </a:r>
          </a:p>
          <a:p>
            <a:r>
              <a:rPr lang="en-US" dirty="0" smtClean="0"/>
              <a:t>While for Model 2:</a:t>
            </a:r>
          </a:p>
          <a:p>
            <a:pPr lvl="1"/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/>
              <a:t>= </a:t>
            </a:r>
            <a:r>
              <a:rPr lang="en-US" smtClean="0"/>
              <a:t>0.5389</a:t>
            </a:r>
            <a:endParaRPr lang="en-US" dirty="0"/>
          </a:p>
          <a:p>
            <a:pPr lvl="1"/>
            <a:r>
              <a:rPr lang="en-US" dirty="0"/>
              <a:t>F</a:t>
            </a:r>
            <a:r>
              <a:rPr lang="en-US" baseline="-25000" dirty="0"/>
              <a:t>obs</a:t>
            </a:r>
            <a:r>
              <a:rPr lang="en-US" dirty="0"/>
              <a:t> = </a:t>
            </a:r>
            <a:r>
              <a:rPr lang="en-US" dirty="0" smtClean="0"/>
              <a:t>5.3756, </a:t>
            </a:r>
            <a:r>
              <a:rPr lang="en-US" dirty="0"/>
              <a:t>P = .</a:t>
            </a:r>
            <a:r>
              <a:rPr lang="en-US" dirty="0" smtClean="0"/>
              <a:t>0020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157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Results from 20 Studies (containing 33 separate estimates), relating home prices to airport noise. All studies in US and Canada, from 1967 to present</a:t>
            </a:r>
          </a:p>
          <a:p>
            <a:r>
              <a:rPr lang="en-US" dirty="0" smtClean="0"/>
              <a:t>Regressions control for other factors including: structural variables (e.g. size), locational variables, local taxes, government services, and environmental quality.</a:t>
            </a:r>
          </a:p>
          <a:p>
            <a:r>
              <a:rPr lang="en-US" dirty="0" smtClean="0"/>
              <a:t>Primary Variable: Noise Depreciation Index (NDI) and its Regression coefficient (effect of increasing airport noise by 1 decibel on house cost). Positive coefficient implies that as noise increases, home value decreases. The units are percent depreciation.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66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Study Specific Variables /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each study (with several exceptions), there are:</a:t>
            </a:r>
          </a:p>
          <a:p>
            <a:pPr lvl="1"/>
            <a:r>
              <a:rPr lang="en-US" dirty="0" smtClean="0"/>
              <a:t>Noise Depreciation Index (NDI) and its estimated standard error</a:t>
            </a:r>
          </a:p>
          <a:p>
            <a:pPr lvl="1"/>
            <a:r>
              <a:rPr lang="en-US" dirty="0" smtClean="0"/>
              <a:t>Mean Real Property Value (Year 2000, US $1000s)</a:t>
            </a:r>
          </a:p>
          <a:p>
            <a:pPr lvl="1"/>
            <a:r>
              <a:rPr lang="en-US" dirty="0" smtClean="0"/>
              <a:t>An indicator of whether accessibility (to airport) adjustment was made (1 if No Adjustment, 0 if Adjustment was made)</a:t>
            </a:r>
          </a:p>
          <a:p>
            <a:pPr lvl="1"/>
            <a:r>
              <a:rPr lang="en-US" dirty="0" smtClean="0"/>
              <a:t>Sample Size (log scale)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ndicator of whether the response (price) scale was linear   (1 if Linear, 0 if Log)</a:t>
            </a:r>
          </a:p>
          <a:p>
            <a:pPr lvl="1"/>
            <a:r>
              <a:rPr lang="en-US" dirty="0" smtClean="0"/>
              <a:t>Indicator of whether airport was in Canada (1 if Canada, 0 if US)</a:t>
            </a:r>
          </a:p>
          <a:p>
            <a:r>
              <a:rPr lang="en-US" dirty="0" smtClean="0"/>
              <a:t>Models Considered</a:t>
            </a:r>
          </a:p>
          <a:p>
            <a:pPr lvl="1"/>
            <a:r>
              <a:rPr lang="en-US" dirty="0" smtClean="0"/>
              <a:t>Fixed and Random Effects Meta-Analyses with no covariates</a:t>
            </a:r>
          </a:p>
          <a:p>
            <a:pPr lvl="1"/>
            <a:r>
              <a:rPr lang="en-US" dirty="0" smtClean="0"/>
              <a:t>Meta-Regressions with predictors: Ordinary Least Squares with robust standard errors and Weighted Least squares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94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677516"/>
              </p:ext>
            </p:extLst>
          </p:nvPr>
        </p:nvGraphicFramePr>
        <p:xfrm>
          <a:off x="1219200" y="685800"/>
          <a:ext cx="5329888" cy="602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Worksheet" r:id="rId4" imgW="5734185" imgH="6486457" progId="Excel.Sheet.12">
                  <p:embed/>
                </p:oleObj>
              </mc:Choice>
              <mc:Fallback>
                <p:oleObj name="Worksheet" r:id="rId4" imgW="5734185" imgH="6486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9200" y="685800"/>
                        <a:ext cx="5329888" cy="602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62800" y="1524000"/>
            <a:ext cx="144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Due to missing data, analyses will be based on only 31 or 29 airports.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67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Meta-Analysis with No Covariates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Fixed Effects Model – Assumes that each airport has the same true NDI, and that all variation is due to sampling error</a:t>
            </a:r>
          </a:p>
          <a:p>
            <a:r>
              <a:rPr lang="en-US" dirty="0" smtClean="0"/>
              <a:t>Random Effects Model – Allows true NDIs to vary among airports along some assumed Normal Distribution.</a:t>
            </a:r>
          </a:p>
          <a:p>
            <a:r>
              <a:rPr lang="en-US" dirty="0" smtClean="0"/>
              <a:t>Test for Homogeneity (Fixed Effects) can be conducted after estimating the mean (Hedges and </a:t>
            </a:r>
            <a:r>
              <a:rPr lang="en-US" dirty="0" err="1" smtClean="0"/>
              <a:t>Olkin</a:t>
            </a:r>
            <a:r>
              <a:rPr lang="en-US" dirty="0" smtClean="0"/>
              <a:t>, 1985, pp.122-123).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872796"/>
              </p:ext>
            </p:extLst>
          </p:nvPr>
        </p:nvGraphicFramePr>
        <p:xfrm>
          <a:off x="522288" y="5624513"/>
          <a:ext cx="798512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Equation" r:id="rId3" imgW="4800600" imgH="253800" progId="Equation.DSMT4">
                  <p:embed/>
                </p:oleObj>
              </mc:Choice>
              <mc:Fallback>
                <p:oleObj name="Equation" r:id="rId3" imgW="4800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2288" y="5624513"/>
                        <a:ext cx="7985125" cy="423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598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Estimates and Tests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868690"/>
              </p:ext>
            </p:extLst>
          </p:nvPr>
        </p:nvGraphicFramePr>
        <p:xfrm>
          <a:off x="541338" y="990600"/>
          <a:ext cx="7708900" cy="547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Equation" r:id="rId3" imgW="6146640" imgH="4368600" progId="Equation.DSMT4">
                  <p:embed/>
                </p:oleObj>
              </mc:Choice>
              <mc:Fallback>
                <p:oleObj name="Equation" r:id="rId3" imgW="6146640" imgH="436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1338" y="990600"/>
                        <a:ext cx="7708900" cy="547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310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Estimates and Tests - Results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184856"/>
              </p:ext>
            </p:extLst>
          </p:nvPr>
        </p:nvGraphicFramePr>
        <p:xfrm>
          <a:off x="4191000" y="1828800"/>
          <a:ext cx="334350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" name="Worksheet" r:id="rId4" imgW="2447857" imgH="390457" progId="Excel.Sheet.12">
                  <p:embed/>
                </p:oleObj>
              </mc:Choice>
              <mc:Fallback>
                <p:oleObj name="Worksheet" r:id="rId4" imgW="2447857" imgH="390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91000" y="1828800"/>
                        <a:ext cx="3343507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460976"/>
              </p:ext>
            </p:extLst>
          </p:nvPr>
        </p:nvGraphicFramePr>
        <p:xfrm>
          <a:off x="381000" y="1143000"/>
          <a:ext cx="2766894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" name="Worksheet" r:id="rId7" imgW="3667057" imgH="6867457" progId="Excel.Sheet.12">
                  <p:embed/>
                </p:oleObj>
              </mc:Choice>
              <mc:Fallback>
                <p:oleObj name="Worksheet" r:id="rId7" imgW="3667057" imgH="6867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000" y="1143000"/>
                        <a:ext cx="2766894" cy="518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711356"/>
              </p:ext>
            </p:extLst>
          </p:nvPr>
        </p:nvGraphicFramePr>
        <p:xfrm>
          <a:off x="3505200" y="990600"/>
          <a:ext cx="499872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6" name="Equation" r:id="rId9" imgW="3644640" imgH="444240" progId="Equation.DSMT4">
                  <p:embed/>
                </p:oleObj>
              </mc:Choice>
              <mc:Fallback>
                <p:oleObj name="Equation" r:id="rId9" imgW="36446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05200" y="990600"/>
                        <a:ext cx="499872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986779"/>
              </p:ext>
            </p:extLst>
          </p:nvPr>
        </p:nvGraphicFramePr>
        <p:xfrm>
          <a:off x="3733800" y="2667000"/>
          <a:ext cx="3810000" cy="71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7" name="Worksheet" r:id="rId12" imgW="2076585" imgH="390457" progId="Excel.Sheet.12">
                  <p:embed/>
                </p:oleObj>
              </mc:Choice>
              <mc:Fallback>
                <p:oleObj name="Worksheet" r:id="rId12" imgW="2076585" imgH="390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733800" y="2667000"/>
                        <a:ext cx="3810000" cy="716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569285"/>
              </p:ext>
            </p:extLst>
          </p:nvPr>
        </p:nvGraphicFramePr>
        <p:xfrm>
          <a:off x="3429000" y="3657600"/>
          <a:ext cx="5180076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8" name="Equation" r:id="rId14" imgW="3924000" imgH="634680" progId="Equation.DSMT4">
                  <p:embed/>
                </p:oleObj>
              </mc:Choice>
              <mc:Fallback>
                <p:oleObj name="Equation" r:id="rId14" imgW="392400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429000" y="3657600"/>
                        <a:ext cx="5180076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16604"/>
              </p:ext>
            </p:extLst>
          </p:nvPr>
        </p:nvGraphicFramePr>
        <p:xfrm>
          <a:off x="4191000" y="5867400"/>
          <a:ext cx="3352800" cy="534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9" name="Worksheet" r:id="rId17" imgW="2447857" imgH="390457" progId="Excel.Sheet.12">
                  <p:embed/>
                </p:oleObj>
              </mc:Choice>
              <mc:Fallback>
                <p:oleObj name="Worksheet" r:id="rId17" imgW="2447857" imgH="390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191000" y="5867400"/>
                        <a:ext cx="3352800" cy="534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963275"/>
              </p:ext>
            </p:extLst>
          </p:nvPr>
        </p:nvGraphicFramePr>
        <p:xfrm>
          <a:off x="3665538" y="4953000"/>
          <a:ext cx="49815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0" name="Equation" r:id="rId19" imgW="3632040" imgH="444240" progId="Equation.DSMT4">
                  <p:embed/>
                </p:oleObj>
              </mc:Choice>
              <mc:Fallback>
                <p:oleObj name="Equation" r:id="rId19" imgW="3632040" imgH="444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538" y="4953000"/>
                        <a:ext cx="49815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35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Meta-Regressions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Regressions to determine which (if any) factors are associated with NDI</a:t>
            </a:r>
          </a:p>
          <a:p>
            <a:r>
              <a:rPr lang="en-US" dirty="0" smtClean="0"/>
              <a:t>Three Models Fit:</a:t>
            </a:r>
          </a:p>
          <a:p>
            <a:pPr lvl="1"/>
            <a:r>
              <a:rPr lang="en-US" dirty="0" smtClean="0"/>
              <a:t>Ordinary Least Squares with robust standard errors (White’s </a:t>
            </a:r>
            <a:r>
              <a:rPr lang="en-US" dirty="0" err="1" smtClean="0"/>
              <a:t>heteroscedastic</a:t>
            </a:r>
            <a:r>
              <a:rPr lang="en-US" dirty="0" smtClean="0"/>
              <a:t>-consistent standard errors)</a:t>
            </a:r>
          </a:p>
          <a:p>
            <a:pPr lvl="1"/>
            <a:r>
              <a:rPr lang="en-US" dirty="0" smtClean="0"/>
              <a:t>Weighted Least Squares with weights equal to the inverse variance of the NDI: 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i="1" baseline="-25000" dirty="0" smtClean="0"/>
              <a:t> </a:t>
            </a:r>
            <a:r>
              <a:rPr lang="en-US" dirty="0" smtClean="0"/>
              <a:t>= 1/s</a:t>
            </a:r>
            <a:r>
              <a:rPr lang="en-US" baseline="30000" dirty="0" smtClean="0"/>
              <a:t>2</a:t>
            </a:r>
            <a:r>
              <a:rPr lang="en-US" dirty="0" smtClean="0"/>
              <a:t>{d</a:t>
            </a:r>
            <a:r>
              <a:rPr lang="en-US" baseline="-25000" dirty="0" smtClean="0"/>
              <a:t>i</a:t>
            </a:r>
            <a:r>
              <a:rPr lang="en-US" dirty="0" smtClean="0"/>
              <a:t>}</a:t>
            </a:r>
          </a:p>
          <a:p>
            <a:pPr lvl="1"/>
            <a:r>
              <a:rPr lang="en-US" dirty="0"/>
              <a:t>Weighted Least Squares with weights equal to the inverse </a:t>
            </a:r>
            <a:r>
              <a:rPr lang="en-US" dirty="0" smtClean="0"/>
              <a:t>standard error </a:t>
            </a:r>
            <a:r>
              <a:rPr lang="en-US" dirty="0"/>
              <a:t>of the NDI: 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i="1" baseline="-25000" dirty="0"/>
              <a:t> </a:t>
            </a:r>
            <a:r>
              <a:rPr lang="en-US" dirty="0"/>
              <a:t>= </a:t>
            </a:r>
            <a:r>
              <a:rPr lang="en-US" dirty="0" smtClean="0"/>
              <a:t>1/s{d</a:t>
            </a:r>
            <a:r>
              <a:rPr lang="en-US" baseline="-25000" dirty="0" smtClean="0"/>
              <a:t>i</a:t>
            </a:r>
            <a:r>
              <a:rPr lang="en-US" dirty="0" smtClean="0"/>
              <a:t>}</a:t>
            </a:r>
          </a:p>
          <a:p>
            <a:r>
              <a:rPr lang="en-US" dirty="0" smtClean="0"/>
              <a:t>Model 1 based on k = 31 airports (2 have no Mean property values)</a:t>
            </a:r>
          </a:p>
          <a:p>
            <a:r>
              <a:rPr lang="en-US" dirty="0" smtClean="0"/>
              <a:t>Models 2 and 3 based on k = 29 airports (2 have no weights)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4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Specification Tests Conducted on Models -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Ramsey’s RESET Test – Used to test whether the model is correctly specified and does not involve any nonlinearities among the </a:t>
            </a:r>
            <a:r>
              <a:rPr lang="en-US" dirty="0" err="1" smtClean="0"/>
              <a:t>regressors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Step 1: Fit the Original Regression with all Predictors</a:t>
            </a:r>
          </a:p>
          <a:p>
            <a:pPr lvl="1"/>
            <a:r>
              <a:rPr lang="en-US" dirty="0" smtClean="0"/>
              <a:t>Step 2: Fit Regression with same predictors and squared (and possibly higher order) fitted values from first model.</a:t>
            </a:r>
          </a:p>
          <a:p>
            <a:pPr lvl="1"/>
            <a:r>
              <a:rPr lang="en-US" dirty="0" smtClean="0"/>
              <a:t>Conduct F-test or t-test on polynomial fitted value(s)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820590"/>
              </p:ext>
            </p:extLst>
          </p:nvPr>
        </p:nvGraphicFramePr>
        <p:xfrm>
          <a:off x="381000" y="4190999"/>
          <a:ext cx="8229600" cy="2513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Equation" r:id="rId3" imgW="6984720" imgH="2133360" progId="Equation.DSMT4">
                  <p:embed/>
                </p:oleObj>
              </mc:Choice>
              <mc:Fallback>
                <p:oleObj name="Equation" r:id="rId3" imgW="6984720" imgH="2133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4190999"/>
                        <a:ext cx="8229600" cy="2513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355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783</Words>
  <Application>Microsoft Office PowerPoint</Application>
  <PresentationFormat>On-screen Show (4:3)</PresentationFormat>
  <Paragraphs>66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Office Theme</vt:lpstr>
      <vt:lpstr>Worksheet</vt:lpstr>
      <vt:lpstr>Equation</vt:lpstr>
      <vt:lpstr>Binary Worksheet</vt:lpstr>
      <vt:lpstr>Meta-Analysis and Meta-Regression</vt:lpstr>
      <vt:lpstr>Data Description</vt:lpstr>
      <vt:lpstr>Study Specific Variables / Models</vt:lpstr>
      <vt:lpstr>Data</vt:lpstr>
      <vt:lpstr>Meta-Analysis with No Covariates</vt:lpstr>
      <vt:lpstr>Estimates and Tests</vt:lpstr>
      <vt:lpstr>Estimates and Tests - Results</vt:lpstr>
      <vt:lpstr>Meta-Regressions</vt:lpstr>
      <vt:lpstr>Specification Tests Conducted on Models - I</vt:lpstr>
      <vt:lpstr>Specification Tests Conducted on Models - II</vt:lpstr>
      <vt:lpstr>Specification Tests Conducted on Models - III</vt:lpstr>
      <vt:lpstr>Ordinary Least Squares with Robust Standard Errors</vt:lpstr>
      <vt:lpstr>Model 1 – OLS with Robust Standard Errors - I</vt:lpstr>
      <vt:lpstr>Model 1 – OLS with Robust Standard Errors - I</vt:lpstr>
      <vt:lpstr>Weighted Least Squares – Models 2 and 3</vt:lpstr>
      <vt:lpstr>Weighted Least Squares – Model 2 – wi = 1/s2{di}</vt:lpstr>
      <vt:lpstr>Weighted Least Squares – Model 2 – wi = 1/s2{di}</vt:lpstr>
      <vt:lpstr>Model 2 – Specification Tests</vt:lpstr>
      <vt:lpstr>Model 3 – WLS – wi = 1/s{d_i}</vt:lpstr>
    </vt:vector>
  </TitlesOfParts>
  <Company>UF College of Liberal Arts &amp;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Meta-Analysis and Meta-Regression</dc:title>
  <dc:creator>Winner,Lawrence Herman</dc:creator>
  <cp:lastModifiedBy>Winner,Lawrence Herman</cp:lastModifiedBy>
  <cp:revision>54</cp:revision>
  <dcterms:created xsi:type="dcterms:W3CDTF">2015-05-14T14:47:05Z</dcterms:created>
  <dcterms:modified xsi:type="dcterms:W3CDTF">2015-06-29T16:25:07Z</dcterms:modified>
</cp:coreProperties>
</file>