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8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62722-FAE9-42C9-8222-5CCD0E60A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BCB1F-02FB-4C5E-B4C6-0BEBB0ACD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456AE-81CB-4449-9370-707FC4BF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4BDC3-30FC-48F5-AF73-41B35657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F7FE6-EC3D-43FA-A26D-704E6FFB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B35B1-77FD-4428-AFCA-EFA03A023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07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56D46-9EFE-47D5-B8BF-FE457153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4AB43-A3AA-4143-851F-1B2AAE03A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3F4A0-2027-4357-AC5E-24E07A0D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125D7-4A3B-4BD7-ABF4-3A6BB2D2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87E25-B6B2-4B3C-8EFA-67D1D282E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30065-6AF5-46F8-BF60-634F0BEF7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52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F94A50-B14A-4AD2-AB54-D98AE2174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6AD2C-F0DF-4AE3-B0E7-3D6A24BD9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1F833-1F98-4BA2-B0A7-F2831FEC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4EDDB-5529-4B32-A921-E7FF6AC2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23DD9-350F-49E2-95CA-E8228071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86CBF-B106-4CA0-AA08-38A560A8E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28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E2B1F-6B68-4DDF-86CB-21A5B28E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990D8-6029-4271-BA7E-9B1A1AE37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C1764-530B-4027-AA05-CD9FB54C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3F52F-003E-4EB3-9A6E-6426D826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323B6-983D-4581-A8B8-5799479D8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512E-1D81-4400-85F9-2CFED7E1A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19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EEAE-35FD-4D4E-8D25-AA93DD48E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88A69-A9A0-49E5-A38D-D46F3211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D1F2D-3C44-4EAB-8399-A160789D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56CC4-2027-46BE-99C5-2BA42D4B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AB56A-5F98-439E-B4BC-2F1B07BC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B80D8-E69E-4ADA-8FA8-22D7E0F5B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74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0BAF-B5F3-4772-A9E2-BF2B6571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BF300-97E4-4010-8A6A-5F6382BF5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1335B-73EE-4FF3-A7F6-9FC8904C6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CDA80-6B5E-4327-949B-35593EDC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52E06-063E-4969-92DC-EABB6E42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E7FC7-E766-487B-B508-B5AE29F8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F113F-E58F-4019-B8E0-33E6B2B18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65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B1C45-F279-4D61-9CEF-A699C64EF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12A0E-9D51-4834-9B08-02F2AE6A8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422C6-BA3C-4EEC-B368-3AB67D70C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B2327-1607-4D53-8217-8A5AE7035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7F956-B2EF-4CF9-8D68-6BF113C83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F36112-CB0C-4D42-8F13-F3605683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8A82C-DFB5-447B-8946-70D7B5AF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3FEC2-241C-4374-867B-97AFB186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F0B67-C482-4600-81BD-3440C327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1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AE9D1-C346-4445-8391-0A61CC66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37345-B3C0-42B5-AEEC-44A54E23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638B8-72B8-4B0D-A394-C34A1082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6ABE3-D6C6-42E0-9C3B-46153E62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9CEEF-60E7-4451-83B1-F463E7701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59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74E60B-81C7-46AD-9B6B-5253E93E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6FC5F-9FF2-4778-8B5D-130D2E15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2C708-9F5F-476E-AAF9-170FA095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2490F-DD0D-45C5-AEA8-83C4E4833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2368-4ADF-4C6F-AB2E-6CFD4930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B582A-A9F6-400F-8EC2-853377D1A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337E6-2A37-4B66-8569-41A961321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056DF-7DC0-42AC-8854-E7D5B7D3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84168-7D78-48C2-8636-0D391816C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BC11E-D7E6-42DA-92B3-351D58A6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21A8-8990-4484-8B2A-E5DC0FA8F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47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4B26-1A9A-41FE-BAFD-A5F51823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E96C5-A2D0-41A3-B078-63AF4672B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F1CC6-CEAE-4DB0-9E20-8F53F9CC0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AB015-AC8C-41CD-B902-2385A4BE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027D8-BCE3-4F81-B237-340BAB9B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FDDB1-2953-482C-9002-9F24A0C6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2672-418F-4603-94E9-4BB22EF1E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91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B3593B-1C89-4184-932B-1BBB5D869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0CD5011-1225-40DB-A984-B7C1B202A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A0B113-7A4D-438B-94AF-B4B42149EB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AB4BDD-B06D-44A9-AE42-D5889D5BA4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B847CE-668B-4A53-92EA-F698A37D9A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09C32E-6888-41F3-B2D1-45D26FAAA6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Excel_Worksheet1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Excel_97-2003_Worksheet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49C584-394A-4E66-9906-0E61131630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438400"/>
          </a:xfrm>
        </p:spPr>
        <p:txBody>
          <a:bodyPr anchor="ctr"/>
          <a:lstStyle/>
          <a:p>
            <a:r>
              <a:rPr lang="en-US" altLang="en-US" sz="4400" dirty="0"/>
              <a:t>Bivariate Probability Distributions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ED491EA-DA86-4512-910B-6C2AA6CD0F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41350"/>
          </a:xfrm>
        </p:spPr>
        <p:txBody>
          <a:bodyPr/>
          <a:lstStyle/>
          <a:p>
            <a:r>
              <a:rPr lang="en-US" altLang="en-US" sz="3200" dirty="0"/>
              <a:t>Discrete Case - Television Sales Data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67B387B1-DCFC-4A99-92CB-08FE7F05C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Data Source: Benson (1966): “Analysis of Irregular Two-Dimensional Distributions of Consumer Buying Choices”, </a:t>
            </a:r>
            <a:r>
              <a:rPr lang="en-US" altLang="en-US" sz="1800" i="1"/>
              <a:t>Journal of Marketing Research</a:t>
            </a:r>
            <a:r>
              <a:rPr lang="en-US" altLang="en-US" sz="1800"/>
              <a:t>, Vol. 3, #3, pp.279-288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E18461-8691-486F-B771-F86B28F55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 sz="3600" dirty="0"/>
              <a:t>Example - Television Sales - Sizes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FF0BA11-FD74-49D7-877A-3D65E761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4" y="1066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Marginal Distribution of Prices with Mean and Variance</a:t>
            </a:r>
          </a:p>
        </p:txBody>
      </p:sp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F75D94A1-92E2-48E5-AF0D-B24C95E4C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783315"/>
              </p:ext>
            </p:extLst>
          </p:nvPr>
        </p:nvGraphicFramePr>
        <p:xfrm>
          <a:off x="612775" y="4924425"/>
          <a:ext cx="799465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4920" imgH="914400" progId="Equation.DSMT4">
                  <p:embed/>
                </p:oleObj>
              </mc:Choice>
              <mc:Fallback>
                <p:oleObj name="Equation" r:id="rId2" imgW="4444920" imgH="914400" progId="Equation.DSMT4">
                  <p:embed/>
                  <p:pic>
                    <p:nvPicPr>
                      <p:cNvPr id="10245" name="Object 5">
                        <a:extLst>
                          <a:ext uri="{FF2B5EF4-FFF2-40B4-BE49-F238E27FC236}">
                            <a16:creationId xmlns:a16="http://schemas.microsoft.com/office/drawing/2014/main" id="{F75D94A1-92E2-48E5-AF0D-B24C95E4C4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4924425"/>
                        <a:ext cx="799465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EE86340-351A-4066-840C-DBC600B872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067537"/>
              </p:ext>
            </p:extLst>
          </p:nvPr>
        </p:nvGraphicFramePr>
        <p:xfrm>
          <a:off x="685800" y="1719428"/>
          <a:ext cx="7772400" cy="2861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105277" imgH="1142906" progId="Excel.Sheet.12">
                  <p:embed/>
                </p:oleObj>
              </mc:Choice>
              <mc:Fallback>
                <p:oleObj name="Worksheet" r:id="rId4" imgW="3105277" imgH="114290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719428"/>
                        <a:ext cx="7772400" cy="2861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133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47F5BFD-201E-402C-89CA-77094C0FD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3600" dirty="0"/>
              <a:t>Example - Television Sales - Prices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8D6F8E10-1C86-4AD9-88DA-95E07FC3C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Means and Variances of Conditional Distributions and Probabilities</a:t>
            </a:r>
          </a:p>
        </p:txBody>
      </p:sp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5D01DC55-0D03-49B6-8091-52220F8AE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170434"/>
              </p:ext>
            </p:extLst>
          </p:nvPr>
        </p:nvGraphicFramePr>
        <p:xfrm>
          <a:off x="614363" y="3530600"/>
          <a:ext cx="791686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25880" imgH="1549080" progId="Equation.DSMT4">
                  <p:embed/>
                </p:oleObj>
              </mc:Choice>
              <mc:Fallback>
                <p:oleObj name="Equation" r:id="rId2" imgW="4025880" imgH="1549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3530600"/>
                        <a:ext cx="7916862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>
            <a:extLst>
              <a:ext uri="{FF2B5EF4-FFF2-40B4-BE49-F238E27FC236}">
                <a16:creationId xmlns:a16="http://schemas.microsoft.com/office/drawing/2014/main" id="{B02D3909-D0B9-4C92-B2A4-1A29FEC234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600200"/>
          <a:ext cx="8458200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791471" imgH="1143405" progId="Excel.Sheet.8">
                  <p:embed/>
                </p:oleObj>
              </mc:Choice>
              <mc:Fallback>
                <p:oleObj name="Worksheet" r:id="rId4" imgW="5791471" imgH="1143405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8458200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47F5BFD-201E-402C-89CA-77094C0FD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3600" dirty="0"/>
              <a:t>Example - Television Sales - Sizes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8D6F8E10-1C86-4AD9-88DA-95E07FC3C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934829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Means and Variances of Conditional Distributions and Probabilities</a:t>
            </a:r>
          </a:p>
        </p:txBody>
      </p:sp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5D01DC55-0D03-49B6-8091-52220F8AE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450730"/>
              </p:ext>
            </p:extLst>
          </p:nvPr>
        </p:nvGraphicFramePr>
        <p:xfrm>
          <a:off x="800100" y="3530600"/>
          <a:ext cx="75422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080" imgH="1549080" progId="Equation.DSMT4">
                  <p:embed/>
                </p:oleObj>
              </mc:Choice>
              <mc:Fallback>
                <p:oleObj name="Equation" r:id="rId2" imgW="3835080" imgH="1549080" progId="Equation.DSMT4">
                  <p:embed/>
                  <p:pic>
                    <p:nvPicPr>
                      <p:cNvPr id="11270" name="Object 6">
                        <a:extLst>
                          <a:ext uri="{FF2B5EF4-FFF2-40B4-BE49-F238E27FC236}">
                            <a16:creationId xmlns:a16="http://schemas.microsoft.com/office/drawing/2014/main" id="{5D01DC55-0D03-49B6-8091-52220F8AE0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3530600"/>
                        <a:ext cx="7542213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E55F3AD-7247-489D-9662-3436FC818E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410595"/>
              </p:ext>
            </p:extLst>
          </p:nvPr>
        </p:nvGraphicFramePr>
        <p:xfrm>
          <a:off x="304799" y="1465212"/>
          <a:ext cx="8264311" cy="18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791096" imgH="1305047" progId="Excel.Sheet.12">
                  <p:embed/>
                </p:oleObj>
              </mc:Choice>
              <mc:Fallback>
                <p:oleObj name="Worksheet" r:id="rId4" imgW="5791096" imgH="13050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799" y="1465212"/>
                        <a:ext cx="8264311" cy="186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370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59FCE7B-0D21-41B2-89A9-D52986029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3600" dirty="0"/>
              <a:t>Example - Television Sales - Prices</a:t>
            </a:r>
          </a:p>
        </p:txBody>
      </p:sp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22E0BF97-5F42-41C6-9B0E-87EC5AF0E6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106613"/>
              </p:ext>
            </p:extLst>
          </p:nvPr>
        </p:nvGraphicFramePr>
        <p:xfrm>
          <a:off x="476250" y="1200150"/>
          <a:ext cx="81915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76560" imgH="2654280" progId="Equation.DSMT4">
                  <p:embed/>
                </p:oleObj>
              </mc:Choice>
              <mc:Fallback>
                <p:oleObj name="Equation" r:id="rId2" imgW="4876560" imgH="2654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200150"/>
                        <a:ext cx="8191500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59FCE7B-0D21-41B2-89A9-D52986029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3600" dirty="0"/>
              <a:t>Example - Television Sales - Sizes</a:t>
            </a:r>
          </a:p>
        </p:txBody>
      </p:sp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22E0BF97-5F42-41C6-9B0E-87EC5AF0E6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821179"/>
              </p:ext>
            </p:extLst>
          </p:nvPr>
        </p:nvGraphicFramePr>
        <p:xfrm>
          <a:off x="644525" y="1360488"/>
          <a:ext cx="7851775" cy="413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73520" imgH="2463480" progId="Equation.DSMT4">
                  <p:embed/>
                </p:oleObj>
              </mc:Choice>
              <mc:Fallback>
                <p:oleObj name="Equation" r:id="rId2" imgW="4673520" imgH="2463480" progId="Equation.DSMT4">
                  <p:embed/>
                  <p:pic>
                    <p:nvPicPr>
                      <p:cNvPr id="12291" name="Object 3">
                        <a:extLst>
                          <a:ext uri="{FF2B5EF4-FFF2-40B4-BE49-F238E27FC236}">
                            <a16:creationId xmlns:a16="http://schemas.microsoft.com/office/drawing/2014/main" id="{22E0BF97-5F42-41C6-9B0E-87EC5AF0E6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1360488"/>
                        <a:ext cx="7851775" cy="413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607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3420-DD15-4F27-A8C9-7BB748292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35" y="163322"/>
            <a:ext cx="7772400" cy="685800"/>
          </a:xfrm>
        </p:spPr>
        <p:txBody>
          <a:bodyPr/>
          <a:lstStyle/>
          <a:p>
            <a:r>
              <a:rPr lang="en-US" sz="3600" dirty="0"/>
              <a:t>Covariance and Correlation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5EA146E-4170-4DB4-8A77-F3D1CB2BB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679062"/>
              </p:ext>
            </p:extLst>
          </p:nvPr>
        </p:nvGraphicFramePr>
        <p:xfrm>
          <a:off x="657665" y="849121"/>
          <a:ext cx="7844985" cy="266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54480" imgH="1549080" progId="Equation.DSMT4">
                  <p:embed/>
                </p:oleObj>
              </mc:Choice>
              <mc:Fallback>
                <p:oleObj name="Equation" r:id="rId2" imgW="425448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7665" y="849121"/>
                        <a:ext cx="7844985" cy="2664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7261FFA-6C8B-4261-84C9-04170EE91F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76731"/>
              </p:ext>
            </p:extLst>
          </p:nvPr>
        </p:nvGraphicFramePr>
        <p:xfrm>
          <a:off x="701040" y="3439551"/>
          <a:ext cx="7665463" cy="185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791139" imgH="1305047" progId="Excel.Sheet.8">
                  <p:embed/>
                </p:oleObj>
              </mc:Choice>
              <mc:Fallback>
                <p:oleObj name="Worksheet" r:id="rId4" imgW="6791139" imgH="130504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1040" y="3439551"/>
                        <a:ext cx="7665463" cy="185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EDA8E3F-379B-4B4A-B193-6AB6E8FDBA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317522"/>
              </p:ext>
            </p:extLst>
          </p:nvPr>
        </p:nvGraphicFramePr>
        <p:xfrm>
          <a:off x="213652" y="5506051"/>
          <a:ext cx="8772965" cy="120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181480" imgH="711000" progId="Equation.DSMT4">
                  <p:embed/>
                </p:oleObj>
              </mc:Choice>
              <mc:Fallback>
                <p:oleObj name="Equation" r:id="rId6" imgW="5181480" imgH="7110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5EA146E-4170-4DB4-8A77-F3D1CB2BB6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652" y="5506051"/>
                        <a:ext cx="8772965" cy="1205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E414688-D54F-4B32-B372-963BDA9D11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altLang="en-US"/>
              <a:t>Discrete Bivariate Distributions</a:t>
            </a:r>
          </a:p>
        </p:txBody>
      </p:sp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A1097819-CFA4-443D-82F0-70D075D2C0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600200"/>
          <a:ext cx="73787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1840" imgH="2717640" progId="Equation.3">
                  <p:embed/>
                </p:oleObj>
              </mc:Choice>
              <mc:Fallback>
                <p:oleObj name="Equation" r:id="rId2" imgW="4101840" imgH="2717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73787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12FD4B-25AB-43A1-845E-908848EA1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altLang="en-US" sz="3600"/>
              <a:t>Example - Television Sales</a:t>
            </a:r>
          </a:p>
        </p:txBody>
      </p:sp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8867D95B-5595-4F87-9409-723540D08C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981200"/>
          <a:ext cx="80772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286812" imgH="1305205" progId="Excel.Sheet.8">
                  <p:embed/>
                </p:oleObj>
              </mc:Choice>
              <mc:Fallback>
                <p:oleObj name="Worksheet" r:id="rId2" imgW="5286812" imgH="130520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8077200" cy="19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5043A26B-0EEB-4FEE-AEE5-A49D045BB5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343400"/>
          <a:ext cx="80010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286812" imgH="1305205" progId="Excel.Sheet.8">
                  <p:embed/>
                </p:oleObj>
              </mc:Choice>
              <mc:Fallback>
                <p:oleObj name="Worksheet" r:id="rId4" imgW="5286812" imgH="130520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8001000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>
            <a:extLst>
              <a:ext uri="{FF2B5EF4-FFF2-40B4-BE49-F238E27FC236}">
                <a16:creationId xmlns:a16="http://schemas.microsoft.com/office/drawing/2014/main" id="{1E155FB6-3EBA-48A3-B00D-B298B505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Counts (Top Table) - Joint&amp;Marginal Probabilites (Bottom Table)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8D3C5A8-84A0-4CF2-BAF8-77E9BA03F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 sz="3600"/>
              <a:t>Example - Television Sales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A3AF7F26-A506-490B-95AE-04B6AD1F5F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600200"/>
          <a:ext cx="83058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286812" imgH="1143405" progId="Excel.Sheet.8">
                  <p:embed/>
                </p:oleObj>
              </mc:Choice>
              <mc:Fallback>
                <p:oleObj name="Worksheet" r:id="rId2" imgW="5286812" imgH="114340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8305800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>
            <a:extLst>
              <a:ext uri="{FF2B5EF4-FFF2-40B4-BE49-F238E27FC236}">
                <a16:creationId xmlns:a16="http://schemas.microsoft.com/office/drawing/2014/main" id="{21811BE2-74E5-4E7C-98CA-3F121A8F8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Conditional Probabilities of Price Given Size</a:t>
            </a:r>
          </a:p>
        </p:txBody>
      </p:sp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2CDE02C9-18DE-4F69-9B4E-79600C14DE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4267200"/>
          <a:ext cx="83058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505802" imgH="1305205" progId="Excel.Sheet.8">
                  <p:embed/>
                </p:oleObj>
              </mc:Choice>
              <mc:Fallback>
                <p:oleObj name="Worksheet" r:id="rId4" imgW="4505802" imgH="130520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7200"/>
                        <a:ext cx="83058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>
            <a:extLst>
              <a:ext uri="{FF2B5EF4-FFF2-40B4-BE49-F238E27FC236}">
                <a16:creationId xmlns:a16="http://schemas.microsoft.com/office/drawing/2014/main" id="{2BACC7AE-D10C-4055-9F23-AF538CF99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Conditional Probabilities of Size Given Price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78E678-BD60-4116-9097-BC1294699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en-US" sz="3600"/>
              <a:t>Functions of Discrete Bivariate R.V.s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9EE2344C-7642-4651-A993-0B64975F7F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182741"/>
              </p:ext>
            </p:extLst>
          </p:nvPr>
        </p:nvGraphicFramePr>
        <p:xfrm>
          <a:off x="615950" y="1001713"/>
          <a:ext cx="8293100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75040" imgH="3276360" progId="Equation.DSMT4">
                  <p:embed/>
                </p:oleObj>
              </mc:Choice>
              <mc:Fallback>
                <p:oleObj name="Equation" r:id="rId2" imgW="4775040" imgH="3276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001713"/>
                        <a:ext cx="8293100" cy="568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33F99B7-92F6-4814-9005-58CD403EE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en-US" altLang="en-US" sz="3600"/>
              <a:t>Example - Television Sales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CB46C10D-3EF4-43A2-9B95-32945B686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Conditional Mean and Variance of Prices for  Size = 15.5</a:t>
            </a:r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0A3B24EB-B7D5-4C5E-82ED-82CC52E0C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447800"/>
          <a:ext cx="5943600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105618" imgH="1467364" progId="Excel.Sheet.8">
                  <p:embed/>
                </p:oleObj>
              </mc:Choice>
              <mc:Fallback>
                <p:oleObj name="Worksheet" r:id="rId2" imgW="3105618" imgH="146736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47800"/>
                        <a:ext cx="5943600" cy="280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D713487C-D793-4E7E-8070-45DE6F3A1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818940"/>
              </p:ext>
            </p:extLst>
          </p:nvPr>
        </p:nvGraphicFramePr>
        <p:xfrm>
          <a:off x="1211263" y="4519613"/>
          <a:ext cx="6289675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97000" imgH="927000" progId="Equation.DSMT4">
                  <p:embed/>
                </p:oleObj>
              </mc:Choice>
              <mc:Fallback>
                <p:oleObj name="Equation" r:id="rId4" imgW="2997000" imgH="927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4519613"/>
                        <a:ext cx="6289675" cy="194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4E42945-98D3-4B2A-A417-950FE3645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3600"/>
              <a:t>Example - Television Sales</a:t>
            </a:r>
            <a:endParaRPr lang="en-US" altLang="en-US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0F1B19A8-2122-4545-924D-F0EEF685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192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Conditional Mean and Variance of Price for all Sizes</a:t>
            </a:r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2F33CC92-F7E2-4F27-ACD7-617D700DFB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286000"/>
          <a:ext cx="71628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715038" imgH="981606" progId="Excel.Sheet.8">
                  <p:embed/>
                </p:oleObj>
              </mc:Choice>
              <mc:Fallback>
                <p:oleObj name="Worksheet" r:id="rId2" imgW="3715038" imgH="981606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7162800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>
            <a:extLst>
              <a:ext uri="{FF2B5EF4-FFF2-40B4-BE49-F238E27FC236}">
                <a16:creationId xmlns:a16="http://schemas.microsoft.com/office/drawing/2014/main" id="{9214EDDE-5159-446F-8591-E2D886B4A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Note that the last column is the marginal distribution of sizes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C9A679A-BB58-4484-AA86-4F56D4DB8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altLang="en-US" sz="3600"/>
              <a:t>Rules for Conditional Expectations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06A4624A-038C-44DB-8AF7-6D7DFFB307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630121"/>
              </p:ext>
            </p:extLst>
          </p:nvPr>
        </p:nvGraphicFramePr>
        <p:xfrm>
          <a:off x="457200" y="1537991"/>
          <a:ext cx="8534400" cy="3782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77880" imgH="1498320" progId="Equation.DSMT4">
                  <p:embed/>
                </p:oleObj>
              </mc:Choice>
              <mc:Fallback>
                <p:oleObj name="Equation" r:id="rId2" imgW="3377880" imgH="1498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37991"/>
                        <a:ext cx="8534400" cy="3782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E18461-8691-486F-B771-F86B28F55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 sz="3600" dirty="0"/>
              <a:t>Example - Television Sales - Prices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FF0BA11-FD74-49D7-877A-3D65E761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4" y="1066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Marginal Distribution of Prices with Mean and Variance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0865D9F9-187B-4ACF-9BEA-150208F857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783113"/>
              </p:ext>
            </p:extLst>
          </p:nvPr>
        </p:nvGraphicFramePr>
        <p:xfrm>
          <a:off x="1496219" y="1907784"/>
          <a:ext cx="6229350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105618" imgH="1305205" progId="Excel.Sheet.8">
                  <p:embed/>
                </p:oleObj>
              </mc:Choice>
              <mc:Fallback>
                <p:oleObj name="Worksheet" r:id="rId2" imgW="3105618" imgH="130520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219" y="1907784"/>
                        <a:ext cx="6229350" cy="261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F75D94A1-92E2-48E5-AF0D-B24C95E4C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767174"/>
              </p:ext>
            </p:extLst>
          </p:nvPr>
        </p:nvGraphicFramePr>
        <p:xfrm>
          <a:off x="282575" y="4924425"/>
          <a:ext cx="8656638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13200" imgH="914400" progId="Equation.DSMT4">
                  <p:embed/>
                </p:oleObj>
              </mc:Choice>
              <mc:Fallback>
                <p:oleObj name="Equation" r:id="rId4" imgW="4813200" imgH="91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4924425"/>
                        <a:ext cx="8656638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201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Office Theme</vt:lpstr>
      <vt:lpstr>Microsoft Equation 3.0</vt:lpstr>
      <vt:lpstr>Microsoft Excel Worksheet</vt:lpstr>
      <vt:lpstr>MathType 6.0 Equation</vt:lpstr>
      <vt:lpstr>Microsoft Excel 97-2003 Worksheet</vt:lpstr>
      <vt:lpstr>Bivariate Probability Distributions</vt:lpstr>
      <vt:lpstr>Discrete Bivariate Distributions</vt:lpstr>
      <vt:lpstr>Example - Television Sales</vt:lpstr>
      <vt:lpstr>Example - Television Sales</vt:lpstr>
      <vt:lpstr>Functions of Discrete Bivariate R.V.s</vt:lpstr>
      <vt:lpstr>Example - Television Sales</vt:lpstr>
      <vt:lpstr>Example - Television Sales</vt:lpstr>
      <vt:lpstr>Rules for Conditional Expectations</vt:lpstr>
      <vt:lpstr>Example - Television Sales - Prices</vt:lpstr>
      <vt:lpstr>Example - Television Sales - Sizes</vt:lpstr>
      <vt:lpstr>Example - Television Sales - Prices</vt:lpstr>
      <vt:lpstr>Example - Television Sales - Sizes</vt:lpstr>
      <vt:lpstr>Example - Television Sales - Prices</vt:lpstr>
      <vt:lpstr>Example - Television Sales - Sizes</vt:lpstr>
      <vt:lpstr>Covariance and Correlation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Expectations</dc:title>
  <dc:creator>Larry Winner</dc:creator>
  <cp:lastModifiedBy>Larry Winner</cp:lastModifiedBy>
  <cp:revision>33</cp:revision>
  <dcterms:created xsi:type="dcterms:W3CDTF">2006-03-22T13:00:01Z</dcterms:created>
  <dcterms:modified xsi:type="dcterms:W3CDTF">2021-08-29T18:21:08Z</dcterms:modified>
</cp:coreProperties>
</file>