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ases\bullet_laye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ases\bullet_lay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V50^2 versus Number of Panels by Bullet Type - Reduced Model (H0)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3"/>
          <c:order val="0"/>
          <c:tx>
            <c:strRef>
              <c:f>Sheet1!$AV$1</c:f>
              <c:strCache>
                <c:ptCount val="1"/>
                <c:pt idx="0">
                  <c:v>Round(R)</c:v>
                </c:pt>
              </c:strCache>
            </c:strRef>
          </c:tx>
          <c:spPr>
            <a:ln w="28575">
              <a:solidFill>
                <a:srgbClr val="000066"/>
              </a:solidFill>
            </a:ln>
          </c:spPr>
          <c:marker>
            <c:symbol val="none"/>
          </c:marker>
          <c:xVal>
            <c:numRef>
              <c:f>Sheet1!$AR$2:$AR$47</c:f>
              <c:numCache>
                <c:formatCode>General</c:formatCode>
                <c:ptCount val="4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</c:numCache>
            </c:numRef>
          </c:xVal>
          <c:yVal>
            <c:numRef>
              <c:f>Sheet1!$AV$2:$AV$47</c:f>
              <c:numCache>
                <c:formatCode>General</c:formatCode>
                <c:ptCount val="46"/>
                <c:pt idx="0">
                  <c:v>1.5879926665749409</c:v>
                </c:pt>
                <c:pt idx="1">
                  <c:v>2.5394026763831787</c:v>
                </c:pt>
                <c:pt idx="2">
                  <c:v>3.4908126861914166</c:v>
                </c:pt>
                <c:pt idx="3">
                  <c:v>4.4422226959996536</c:v>
                </c:pt>
                <c:pt idx="4">
                  <c:v>5.3936327058078923</c:v>
                </c:pt>
                <c:pt idx="5">
                  <c:v>6.3450427156161293</c:v>
                </c:pt>
                <c:pt idx="6">
                  <c:v>7.2964527254243672</c:v>
                </c:pt>
                <c:pt idx="7">
                  <c:v>8.247862735232605</c:v>
                </c:pt>
                <c:pt idx="8">
                  <c:v>9.1992727450408438</c:v>
                </c:pt>
                <c:pt idx="9">
                  <c:v>10.150682754849081</c:v>
                </c:pt>
                <c:pt idx="10">
                  <c:v>11.102092764657318</c:v>
                </c:pt>
                <c:pt idx="11">
                  <c:v>12.053502774465557</c:v>
                </c:pt>
                <c:pt idx="12">
                  <c:v>13.004912784273793</c:v>
                </c:pt>
                <c:pt idx="13">
                  <c:v>13.956322794082032</c:v>
                </c:pt>
                <c:pt idx="14">
                  <c:v>14.907732803890269</c:v>
                </c:pt>
                <c:pt idx="15">
                  <c:v>15.859142813698508</c:v>
                </c:pt>
                <c:pt idx="16">
                  <c:v>16.810552823506747</c:v>
                </c:pt>
                <c:pt idx="17">
                  <c:v>17.761962833314982</c:v>
                </c:pt>
                <c:pt idx="18">
                  <c:v>18.713372843123221</c:v>
                </c:pt>
                <c:pt idx="19">
                  <c:v>19.664782852931459</c:v>
                </c:pt>
                <c:pt idx="20">
                  <c:v>20.616192862739695</c:v>
                </c:pt>
                <c:pt idx="21">
                  <c:v>21.567602872547933</c:v>
                </c:pt>
                <c:pt idx="22">
                  <c:v>22.519012882356172</c:v>
                </c:pt>
                <c:pt idx="23">
                  <c:v>23.470422892164411</c:v>
                </c:pt>
                <c:pt idx="24">
                  <c:v>24.421832901972646</c:v>
                </c:pt>
                <c:pt idx="25">
                  <c:v>25.373242911780885</c:v>
                </c:pt>
                <c:pt idx="26">
                  <c:v>26.324652921589124</c:v>
                </c:pt>
                <c:pt idx="27">
                  <c:v>27.276062931397359</c:v>
                </c:pt>
                <c:pt idx="28">
                  <c:v>28.227472941205598</c:v>
                </c:pt>
                <c:pt idx="29">
                  <c:v>29.178882951013836</c:v>
                </c:pt>
                <c:pt idx="30">
                  <c:v>30.130292960822075</c:v>
                </c:pt>
                <c:pt idx="31">
                  <c:v>31.08170297063031</c:v>
                </c:pt>
                <c:pt idx="32">
                  <c:v>32.033112980438545</c:v>
                </c:pt>
                <c:pt idx="33">
                  <c:v>32.984522990246788</c:v>
                </c:pt>
                <c:pt idx="34">
                  <c:v>33.935933000055023</c:v>
                </c:pt>
                <c:pt idx="35">
                  <c:v>34.887343009863265</c:v>
                </c:pt>
                <c:pt idx="36">
                  <c:v>35.838753019671501</c:v>
                </c:pt>
                <c:pt idx="37">
                  <c:v>36.790163029479736</c:v>
                </c:pt>
                <c:pt idx="38">
                  <c:v>37.741573039287978</c:v>
                </c:pt>
                <c:pt idx="39">
                  <c:v>38.692983049096213</c:v>
                </c:pt>
                <c:pt idx="40">
                  <c:v>39.644393058904448</c:v>
                </c:pt>
                <c:pt idx="41">
                  <c:v>40.595803068712691</c:v>
                </c:pt>
                <c:pt idx="42">
                  <c:v>41.547213078520926</c:v>
                </c:pt>
                <c:pt idx="43">
                  <c:v>42.498623088329161</c:v>
                </c:pt>
                <c:pt idx="44">
                  <c:v>43.450033098137403</c:v>
                </c:pt>
                <c:pt idx="45">
                  <c:v>44.401443107945639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37C-43D1-B6D9-A58F00E56C16}"/>
            </c:ext>
          </c:extLst>
        </c:ser>
        <c:ser>
          <c:idx val="4"/>
          <c:order val="1"/>
          <c:tx>
            <c:strRef>
              <c:f>Sheet1!$AW$1</c:f>
              <c:strCache>
                <c:ptCount val="1"/>
                <c:pt idx="0">
                  <c:v>Sharp(R)</c:v>
                </c:pt>
              </c:strCache>
            </c:strRef>
          </c:tx>
          <c:spPr>
            <a:ln w="28575">
              <a:solidFill>
                <a:srgbClr val="92D050"/>
              </a:solidFill>
            </a:ln>
          </c:spPr>
          <c:marker>
            <c:symbol val="none"/>
          </c:marker>
          <c:xVal>
            <c:numRef>
              <c:f>Sheet1!$AR$2:$AR$47</c:f>
              <c:numCache>
                <c:formatCode>General</c:formatCode>
                <c:ptCount val="4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</c:numCache>
            </c:numRef>
          </c:xVal>
          <c:yVal>
            <c:numRef>
              <c:f>Sheet1!$AW$2:$AW$47</c:f>
              <c:numCache>
                <c:formatCode>General</c:formatCode>
                <c:ptCount val="46"/>
                <c:pt idx="0">
                  <c:v>5.5361621665749503</c:v>
                </c:pt>
                <c:pt idx="1">
                  <c:v>6.4875721763831882</c:v>
                </c:pt>
                <c:pt idx="2">
                  <c:v>7.438982186191426</c:v>
                </c:pt>
                <c:pt idx="3">
                  <c:v>8.390392195999663</c:v>
                </c:pt>
                <c:pt idx="4">
                  <c:v>9.3418022058079018</c:v>
                </c:pt>
                <c:pt idx="5">
                  <c:v>10.293212215616139</c:v>
                </c:pt>
                <c:pt idx="6">
                  <c:v>11.244622225424376</c:v>
                </c:pt>
                <c:pt idx="7">
                  <c:v>12.196032235232614</c:v>
                </c:pt>
                <c:pt idx="8">
                  <c:v>13.147442245040853</c:v>
                </c:pt>
                <c:pt idx="9">
                  <c:v>14.09885225484909</c:v>
                </c:pt>
                <c:pt idx="10">
                  <c:v>15.050262264657327</c:v>
                </c:pt>
                <c:pt idx="11">
                  <c:v>16.001672274465566</c:v>
                </c:pt>
                <c:pt idx="12">
                  <c:v>16.953082284273805</c:v>
                </c:pt>
                <c:pt idx="13">
                  <c:v>17.90449229408204</c:v>
                </c:pt>
                <c:pt idx="14">
                  <c:v>18.855902303890279</c:v>
                </c:pt>
                <c:pt idx="15">
                  <c:v>19.807312313698517</c:v>
                </c:pt>
                <c:pt idx="16">
                  <c:v>20.758722323506756</c:v>
                </c:pt>
                <c:pt idx="17">
                  <c:v>21.710132333314991</c:v>
                </c:pt>
                <c:pt idx="18">
                  <c:v>22.66154234312323</c:v>
                </c:pt>
                <c:pt idx="19">
                  <c:v>23.612952352931469</c:v>
                </c:pt>
                <c:pt idx="20">
                  <c:v>24.564362362739704</c:v>
                </c:pt>
                <c:pt idx="21">
                  <c:v>25.515772372547943</c:v>
                </c:pt>
                <c:pt idx="22">
                  <c:v>26.467182382356182</c:v>
                </c:pt>
                <c:pt idx="23">
                  <c:v>27.41859239216442</c:v>
                </c:pt>
                <c:pt idx="24">
                  <c:v>28.370002401972656</c:v>
                </c:pt>
                <c:pt idx="25">
                  <c:v>29.321412411780894</c:v>
                </c:pt>
                <c:pt idx="26">
                  <c:v>30.272822421589133</c:v>
                </c:pt>
                <c:pt idx="27">
                  <c:v>31.224232431397368</c:v>
                </c:pt>
                <c:pt idx="28">
                  <c:v>32.175642441205611</c:v>
                </c:pt>
                <c:pt idx="29">
                  <c:v>33.127052451013846</c:v>
                </c:pt>
                <c:pt idx="30">
                  <c:v>34.078462460822081</c:v>
                </c:pt>
                <c:pt idx="31">
                  <c:v>35.029872470630323</c:v>
                </c:pt>
                <c:pt idx="32">
                  <c:v>35.981282480438551</c:v>
                </c:pt>
                <c:pt idx="33">
                  <c:v>36.932692490246794</c:v>
                </c:pt>
                <c:pt idx="34">
                  <c:v>37.884102500055036</c:v>
                </c:pt>
                <c:pt idx="35">
                  <c:v>38.835512509863278</c:v>
                </c:pt>
                <c:pt idx="36">
                  <c:v>39.786922519671506</c:v>
                </c:pt>
                <c:pt idx="37">
                  <c:v>40.738332529479749</c:v>
                </c:pt>
                <c:pt idx="38">
                  <c:v>41.689742539287991</c:v>
                </c:pt>
                <c:pt idx="39">
                  <c:v>42.641152549096219</c:v>
                </c:pt>
                <c:pt idx="40">
                  <c:v>43.592562558904461</c:v>
                </c:pt>
                <c:pt idx="41">
                  <c:v>44.543972568712704</c:v>
                </c:pt>
                <c:pt idx="42">
                  <c:v>45.495382578520932</c:v>
                </c:pt>
                <c:pt idx="43">
                  <c:v>46.446792588329174</c:v>
                </c:pt>
                <c:pt idx="44">
                  <c:v>47.398202598137416</c:v>
                </c:pt>
                <c:pt idx="45">
                  <c:v>48.349612607945645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37C-43D1-B6D9-A58F00E56C16}"/>
            </c:ext>
          </c:extLst>
        </c:ser>
        <c:ser>
          <c:idx val="5"/>
          <c:order val="2"/>
          <c:tx>
            <c:strRef>
              <c:f>Sheet1!$AX$1</c:f>
              <c:strCache>
                <c:ptCount val="1"/>
                <c:pt idx="0">
                  <c:v>FSP(R)</c:v>
                </c:pt>
              </c:strCache>
            </c:strRef>
          </c:tx>
          <c:spPr>
            <a:ln w="28575">
              <a:solidFill>
                <a:srgbClr val="CC00CC"/>
              </a:solidFill>
            </a:ln>
          </c:spPr>
          <c:marker>
            <c:symbol val="none"/>
          </c:marker>
          <c:xVal>
            <c:numRef>
              <c:f>Sheet1!$AR$2:$AR$47</c:f>
              <c:numCache>
                <c:formatCode>General</c:formatCode>
                <c:ptCount val="4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</c:numCache>
            </c:numRef>
          </c:xVal>
          <c:yVal>
            <c:numRef>
              <c:f>Sheet1!$AX$2:$AX$47</c:f>
              <c:numCache>
                <c:formatCode>General</c:formatCode>
                <c:ptCount val="46"/>
                <c:pt idx="0">
                  <c:v>4.9560512461000883</c:v>
                </c:pt>
                <c:pt idx="1">
                  <c:v>5.9074612559083262</c:v>
                </c:pt>
                <c:pt idx="2">
                  <c:v>6.858871265716564</c:v>
                </c:pt>
                <c:pt idx="3">
                  <c:v>7.810281275524801</c:v>
                </c:pt>
                <c:pt idx="4">
                  <c:v>8.7616912853330398</c:v>
                </c:pt>
                <c:pt idx="5">
                  <c:v>9.7131012951412767</c:v>
                </c:pt>
                <c:pt idx="6">
                  <c:v>10.664511304949514</c:v>
                </c:pt>
                <c:pt idx="7">
                  <c:v>11.615921314757752</c:v>
                </c:pt>
                <c:pt idx="8">
                  <c:v>12.567331324565991</c:v>
                </c:pt>
                <c:pt idx="9">
                  <c:v>13.518741334374228</c:v>
                </c:pt>
                <c:pt idx="10">
                  <c:v>14.470151344182465</c:v>
                </c:pt>
                <c:pt idx="11">
                  <c:v>15.421561353990704</c:v>
                </c:pt>
                <c:pt idx="12">
                  <c:v>16.372971363798939</c:v>
                </c:pt>
                <c:pt idx="13">
                  <c:v>17.324381373607181</c:v>
                </c:pt>
                <c:pt idx="14">
                  <c:v>18.275791383415417</c:v>
                </c:pt>
                <c:pt idx="15">
                  <c:v>19.227201393223655</c:v>
                </c:pt>
                <c:pt idx="16">
                  <c:v>20.178611403031894</c:v>
                </c:pt>
                <c:pt idx="17">
                  <c:v>21.130021412840129</c:v>
                </c:pt>
                <c:pt idx="18">
                  <c:v>22.081431422648368</c:v>
                </c:pt>
                <c:pt idx="19">
                  <c:v>23.032841432456607</c:v>
                </c:pt>
                <c:pt idx="20">
                  <c:v>23.984251442264842</c:v>
                </c:pt>
                <c:pt idx="21">
                  <c:v>24.935661452073081</c:v>
                </c:pt>
                <c:pt idx="22">
                  <c:v>25.88707146188132</c:v>
                </c:pt>
                <c:pt idx="23">
                  <c:v>26.838481471689558</c:v>
                </c:pt>
                <c:pt idx="24">
                  <c:v>27.789891481497794</c:v>
                </c:pt>
                <c:pt idx="25">
                  <c:v>28.741301491306032</c:v>
                </c:pt>
                <c:pt idx="26">
                  <c:v>29.692711501114271</c:v>
                </c:pt>
                <c:pt idx="27">
                  <c:v>30.644121510922506</c:v>
                </c:pt>
                <c:pt idx="28">
                  <c:v>31.595531520730745</c:v>
                </c:pt>
                <c:pt idx="29">
                  <c:v>32.546941530538987</c:v>
                </c:pt>
                <c:pt idx="30">
                  <c:v>33.498351540347223</c:v>
                </c:pt>
                <c:pt idx="31">
                  <c:v>34.449761550155458</c:v>
                </c:pt>
                <c:pt idx="32">
                  <c:v>35.401171559963693</c:v>
                </c:pt>
                <c:pt idx="33">
                  <c:v>36.352581569771935</c:v>
                </c:pt>
                <c:pt idx="34">
                  <c:v>37.30399157958017</c:v>
                </c:pt>
                <c:pt idx="35">
                  <c:v>38.255401589388413</c:v>
                </c:pt>
                <c:pt idx="36">
                  <c:v>39.206811599196648</c:v>
                </c:pt>
                <c:pt idx="37">
                  <c:v>40.158221609004883</c:v>
                </c:pt>
                <c:pt idx="38">
                  <c:v>41.109631618813125</c:v>
                </c:pt>
                <c:pt idx="39">
                  <c:v>42.061041628621361</c:v>
                </c:pt>
                <c:pt idx="40">
                  <c:v>43.012451638429596</c:v>
                </c:pt>
                <c:pt idx="41">
                  <c:v>43.963861648237838</c:v>
                </c:pt>
                <c:pt idx="42">
                  <c:v>44.915271658046073</c:v>
                </c:pt>
                <c:pt idx="43">
                  <c:v>45.866681667854309</c:v>
                </c:pt>
                <c:pt idx="44">
                  <c:v>46.818091677662551</c:v>
                </c:pt>
                <c:pt idx="45">
                  <c:v>47.769501687470786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A37C-43D1-B6D9-A58F00E56C16}"/>
            </c:ext>
          </c:extLst>
        </c:ser>
        <c:ser>
          <c:idx val="6"/>
          <c:order val="3"/>
          <c:tx>
            <c:strRef>
              <c:f>Sheet1!$AY$1</c:f>
              <c:strCache>
                <c:ptCount val="1"/>
                <c:pt idx="0">
                  <c:v>Round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9"/>
            <c:spPr>
              <a:solidFill>
                <a:srgbClr val="FF0000"/>
              </a:solidFill>
            </c:spPr>
          </c:marker>
          <c:xVal>
            <c:numRef>
              <c:f>Sheet1!$AR$2:$AR$47</c:f>
              <c:numCache>
                <c:formatCode>General</c:formatCode>
                <c:ptCount val="4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</c:numCache>
            </c:numRef>
          </c:xVal>
          <c:yVal>
            <c:numRef>
              <c:f>Sheet1!$AY$2:$AY$47</c:f>
              <c:numCache>
                <c:formatCode>General</c:formatCode>
                <c:ptCount val="46"/>
                <c:pt idx="0">
                  <c:v>#N/A</c:v>
                </c:pt>
                <c:pt idx="1">
                  <c:v>#N/A</c:v>
                </c:pt>
                <c:pt idx="2">
                  <c:v>4.5411609999999989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8.7261159999999993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16.875664000000004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17.791523999999999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27.040000000000003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28.611801000000003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32.615521000000001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38.241855999999999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A37C-43D1-B6D9-A58F00E56C16}"/>
            </c:ext>
          </c:extLst>
        </c:ser>
        <c:ser>
          <c:idx val="7"/>
          <c:order val="4"/>
          <c:tx>
            <c:strRef>
              <c:f>Sheet1!$AZ$1</c:f>
              <c:strCache>
                <c:ptCount val="1"/>
                <c:pt idx="0">
                  <c:v>Sharp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9"/>
            <c:spPr>
              <a:solidFill>
                <a:srgbClr val="9900CC"/>
              </a:solidFill>
            </c:spPr>
          </c:marker>
          <c:xVal>
            <c:numRef>
              <c:f>Sheet1!$AR$2:$AR$47</c:f>
              <c:numCache>
                <c:formatCode>General</c:formatCode>
                <c:ptCount val="4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</c:numCache>
            </c:numRef>
          </c:xVal>
          <c:yVal>
            <c:numRef>
              <c:f>Sheet1!$AZ$2:$AZ$47</c:f>
              <c:numCache>
                <c:formatCode>General</c:formatCode>
                <c:ptCount val="46"/>
                <c:pt idx="0">
                  <c:v>#N/A</c:v>
                </c:pt>
                <c:pt idx="1">
                  <c:v>#N/A</c:v>
                </c:pt>
                <c:pt idx="2">
                  <c:v>7.080921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10.817520999999997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16.507968999999999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22.061809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30.305025000000001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35.724529000000004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38.440000000000005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45.091225000000001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A37C-43D1-B6D9-A58F00E56C16}"/>
            </c:ext>
          </c:extLst>
        </c:ser>
        <c:ser>
          <c:idx val="8"/>
          <c:order val="5"/>
          <c:tx>
            <c:strRef>
              <c:f>Sheet1!$BA$1</c:f>
              <c:strCache>
                <c:ptCount val="1"/>
                <c:pt idx="0">
                  <c:v>FSP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10"/>
            <c:spPr>
              <a:solidFill>
                <a:srgbClr val="00CC66"/>
              </a:solidFill>
            </c:spPr>
          </c:marker>
          <c:xVal>
            <c:numRef>
              <c:f>Sheet1!$AR$2:$AR$47</c:f>
              <c:numCache>
                <c:formatCode>General</c:formatCode>
                <c:ptCount val="4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</c:numCache>
            </c:numRef>
          </c:xVal>
          <c:yVal>
            <c:numRef>
              <c:f>Sheet1!$BA$2:$BA$47</c:f>
              <c:numCache>
                <c:formatCode>General</c:formatCode>
                <c:ptCount val="46"/>
                <c:pt idx="0">
                  <c:v>#N/A</c:v>
                </c:pt>
                <c:pt idx="1">
                  <c:v>#N/A</c:v>
                </c:pt>
                <c:pt idx="2">
                  <c:v>5.6074240000000017</c:v>
                </c:pt>
                <c:pt idx="3">
                  <c:v>#N/A</c:v>
                </c:pt>
                <c:pt idx="4">
                  <c:v>#N/A</c:v>
                </c:pt>
                <c:pt idx="5">
                  <c:v>9.4003560000000022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15.319395999999998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18.974736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23.512801000000003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27.520516000000004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34.53912900000001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38.130624999999995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44.756100000000004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A37C-43D1-B6D9-A58F00E56C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7324544"/>
        <c:axId val="108393600"/>
      </c:scatterChart>
      <c:valAx>
        <c:axId val="1073245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Panels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8393600"/>
        <c:crosses val="autoZero"/>
        <c:crossBetween val="midCat"/>
      </c:valAx>
      <c:valAx>
        <c:axId val="1083936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V50^2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732454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V50^2 versus Number of Panels by Bullet Type - Full</a:t>
            </a:r>
            <a:r>
              <a:rPr lang="en-US" baseline="0"/>
              <a:t> Model (HA)</a:t>
            </a:r>
            <a:endParaRPr lang="en-US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Sheet1!$AS$1</c:f>
              <c:strCache>
                <c:ptCount val="1"/>
                <c:pt idx="0">
                  <c:v>Round(F)</c:v>
                </c:pt>
              </c:strCache>
            </c:strRef>
          </c:tx>
          <c:spPr>
            <a:ln w="28575"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Sheet1!$AR$2:$AR$47</c:f>
              <c:numCache>
                <c:formatCode>General</c:formatCode>
                <c:ptCount val="4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</c:numCache>
            </c:numRef>
          </c:xVal>
          <c:yVal>
            <c:numRef>
              <c:f>Sheet1!$AS$2:$AS$47</c:f>
              <c:numCache>
                <c:formatCode>General</c:formatCode>
                <c:ptCount val="46"/>
                <c:pt idx="0">
                  <c:v>3.6433168919694907</c:v>
                </c:pt>
                <c:pt idx="1">
                  <c:v>4.4980057617591642</c:v>
                </c:pt>
                <c:pt idx="2">
                  <c:v>5.3526946315488377</c:v>
                </c:pt>
                <c:pt idx="3">
                  <c:v>6.2073835013385112</c:v>
                </c:pt>
                <c:pt idx="4">
                  <c:v>7.0620723711281848</c:v>
                </c:pt>
                <c:pt idx="5">
                  <c:v>7.9167612409178583</c:v>
                </c:pt>
                <c:pt idx="6">
                  <c:v>8.7714501107075318</c:v>
                </c:pt>
                <c:pt idx="7">
                  <c:v>9.6261389804972062</c:v>
                </c:pt>
                <c:pt idx="8">
                  <c:v>10.480827850286879</c:v>
                </c:pt>
                <c:pt idx="9">
                  <c:v>11.335516720076551</c:v>
                </c:pt>
                <c:pt idx="10">
                  <c:v>12.190205589866226</c:v>
                </c:pt>
                <c:pt idx="11">
                  <c:v>13.0448944596559</c:v>
                </c:pt>
                <c:pt idx="12">
                  <c:v>13.899583329445573</c:v>
                </c:pt>
                <c:pt idx="13">
                  <c:v>14.754272199235245</c:v>
                </c:pt>
                <c:pt idx="14">
                  <c:v>15.60896106902492</c:v>
                </c:pt>
                <c:pt idx="15">
                  <c:v>16.463649938814594</c:v>
                </c:pt>
                <c:pt idx="16">
                  <c:v>17.318338808604267</c:v>
                </c:pt>
                <c:pt idx="17">
                  <c:v>18.17302767839394</c:v>
                </c:pt>
                <c:pt idx="18">
                  <c:v>19.027716548183612</c:v>
                </c:pt>
                <c:pt idx="19">
                  <c:v>19.882405417973288</c:v>
                </c:pt>
                <c:pt idx="20">
                  <c:v>20.737094287762961</c:v>
                </c:pt>
                <c:pt idx="21">
                  <c:v>21.591783157552634</c:v>
                </c:pt>
                <c:pt idx="22">
                  <c:v>22.44647202734231</c:v>
                </c:pt>
                <c:pt idx="23">
                  <c:v>23.301160897131982</c:v>
                </c:pt>
                <c:pt idx="24">
                  <c:v>24.155849766921655</c:v>
                </c:pt>
                <c:pt idx="25">
                  <c:v>25.010538636711328</c:v>
                </c:pt>
                <c:pt idx="26">
                  <c:v>25.865227506501</c:v>
                </c:pt>
                <c:pt idx="27">
                  <c:v>26.719916376290676</c:v>
                </c:pt>
                <c:pt idx="28">
                  <c:v>27.574605246080349</c:v>
                </c:pt>
                <c:pt idx="29">
                  <c:v>28.429294115870022</c:v>
                </c:pt>
                <c:pt idx="30">
                  <c:v>29.283982985659698</c:v>
                </c:pt>
                <c:pt idx="31">
                  <c:v>30.13867185544937</c:v>
                </c:pt>
                <c:pt idx="32">
                  <c:v>30.993360725239043</c:v>
                </c:pt>
                <c:pt idx="33">
                  <c:v>31.848049595028716</c:v>
                </c:pt>
                <c:pt idx="34">
                  <c:v>32.702738464818388</c:v>
                </c:pt>
                <c:pt idx="35">
                  <c:v>33.557427334608064</c:v>
                </c:pt>
                <c:pt idx="36">
                  <c:v>34.412116204397734</c:v>
                </c:pt>
                <c:pt idx="37">
                  <c:v>35.26680507418741</c:v>
                </c:pt>
                <c:pt idx="38">
                  <c:v>36.121493943977086</c:v>
                </c:pt>
                <c:pt idx="39">
                  <c:v>36.976182813766755</c:v>
                </c:pt>
                <c:pt idx="40">
                  <c:v>37.830871683556431</c:v>
                </c:pt>
                <c:pt idx="41">
                  <c:v>38.685560553346107</c:v>
                </c:pt>
                <c:pt idx="42">
                  <c:v>39.540249423135776</c:v>
                </c:pt>
                <c:pt idx="43">
                  <c:v>40.394938292925453</c:v>
                </c:pt>
                <c:pt idx="44">
                  <c:v>41.249627162715129</c:v>
                </c:pt>
                <c:pt idx="45">
                  <c:v>42.104316032504798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AD9-4929-B188-8F56D4C0ABE0}"/>
            </c:ext>
          </c:extLst>
        </c:ser>
        <c:ser>
          <c:idx val="1"/>
          <c:order val="1"/>
          <c:tx>
            <c:strRef>
              <c:f>Sheet1!$AT$1</c:f>
              <c:strCache>
                <c:ptCount val="1"/>
                <c:pt idx="0">
                  <c:v>Sharp(F)</c:v>
                </c:pt>
              </c:strCache>
            </c:strRef>
          </c:tx>
          <c:spPr>
            <a:ln w="28575"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Sheet1!$AR$2:$AR$47</c:f>
              <c:numCache>
                <c:formatCode>General</c:formatCode>
                <c:ptCount val="4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</c:numCache>
            </c:numRef>
          </c:xVal>
          <c:yVal>
            <c:numRef>
              <c:f>Sheet1!$AT$2:$AT$47</c:f>
              <c:numCache>
                <c:formatCode>General</c:formatCode>
                <c:ptCount val="46"/>
                <c:pt idx="0">
                  <c:v>4.4119743604207855</c:v>
                </c:pt>
                <c:pt idx="1">
                  <c:v>5.4162873258127515</c:v>
                </c:pt>
                <c:pt idx="2">
                  <c:v>6.4206002912047175</c:v>
                </c:pt>
                <c:pt idx="3">
                  <c:v>7.4249132565966836</c:v>
                </c:pt>
                <c:pt idx="4">
                  <c:v>8.4292262219886496</c:v>
                </c:pt>
                <c:pt idx="5">
                  <c:v>9.4335391873806138</c:v>
                </c:pt>
                <c:pt idx="6">
                  <c:v>10.437852152772582</c:v>
                </c:pt>
                <c:pt idx="7">
                  <c:v>11.442165118164549</c:v>
                </c:pt>
                <c:pt idx="8">
                  <c:v>12.446478083556514</c:v>
                </c:pt>
                <c:pt idx="9">
                  <c:v>13.450791048948478</c:v>
                </c:pt>
                <c:pt idx="10">
                  <c:v>14.455104014340446</c:v>
                </c:pt>
                <c:pt idx="11">
                  <c:v>15.459416979732413</c:v>
                </c:pt>
                <c:pt idx="12">
                  <c:v>16.463729945124378</c:v>
                </c:pt>
                <c:pt idx="13">
                  <c:v>17.468042910516342</c:v>
                </c:pt>
                <c:pt idx="14">
                  <c:v>18.472355875908313</c:v>
                </c:pt>
                <c:pt idx="15">
                  <c:v>19.476668841300278</c:v>
                </c:pt>
                <c:pt idx="16">
                  <c:v>20.480981806692242</c:v>
                </c:pt>
                <c:pt idx="17">
                  <c:v>21.485294772084206</c:v>
                </c:pt>
                <c:pt idx="18">
                  <c:v>22.48960773747617</c:v>
                </c:pt>
                <c:pt idx="19">
                  <c:v>23.493920702868142</c:v>
                </c:pt>
                <c:pt idx="20">
                  <c:v>24.498233668260106</c:v>
                </c:pt>
                <c:pt idx="21">
                  <c:v>25.50254663365207</c:v>
                </c:pt>
                <c:pt idx="22">
                  <c:v>26.506859599044041</c:v>
                </c:pt>
                <c:pt idx="23">
                  <c:v>27.511172564436006</c:v>
                </c:pt>
                <c:pt idx="24">
                  <c:v>28.51548552982797</c:v>
                </c:pt>
                <c:pt idx="25">
                  <c:v>29.519798495219934</c:v>
                </c:pt>
                <c:pt idx="26">
                  <c:v>30.524111460611898</c:v>
                </c:pt>
                <c:pt idx="27">
                  <c:v>31.52842442600387</c:v>
                </c:pt>
                <c:pt idx="28">
                  <c:v>32.532737391395834</c:v>
                </c:pt>
                <c:pt idx="29">
                  <c:v>33.537050356787802</c:v>
                </c:pt>
                <c:pt idx="30">
                  <c:v>34.54136332217977</c:v>
                </c:pt>
                <c:pt idx="31">
                  <c:v>35.54567628757173</c:v>
                </c:pt>
                <c:pt idx="32">
                  <c:v>36.549989252963698</c:v>
                </c:pt>
                <c:pt idx="33">
                  <c:v>37.554302218355659</c:v>
                </c:pt>
                <c:pt idx="34">
                  <c:v>38.558615183747627</c:v>
                </c:pt>
                <c:pt idx="35">
                  <c:v>39.562928149139594</c:v>
                </c:pt>
                <c:pt idx="36">
                  <c:v>40.567241114531555</c:v>
                </c:pt>
                <c:pt idx="37">
                  <c:v>41.57155407992353</c:v>
                </c:pt>
                <c:pt idx="38">
                  <c:v>42.575867045315498</c:v>
                </c:pt>
                <c:pt idx="39">
                  <c:v>43.580180010707458</c:v>
                </c:pt>
                <c:pt idx="40">
                  <c:v>44.584492976099426</c:v>
                </c:pt>
                <c:pt idx="41">
                  <c:v>45.588805941491394</c:v>
                </c:pt>
                <c:pt idx="42">
                  <c:v>46.593118906883355</c:v>
                </c:pt>
                <c:pt idx="43">
                  <c:v>47.597431872275322</c:v>
                </c:pt>
                <c:pt idx="44">
                  <c:v>48.601744837667297</c:v>
                </c:pt>
                <c:pt idx="45">
                  <c:v>49.606057803059258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AD9-4929-B188-8F56D4C0ABE0}"/>
            </c:ext>
          </c:extLst>
        </c:ser>
        <c:ser>
          <c:idx val="2"/>
          <c:order val="2"/>
          <c:tx>
            <c:strRef>
              <c:f>Sheet1!$AU$1</c:f>
              <c:strCache>
                <c:ptCount val="1"/>
                <c:pt idx="0">
                  <c:v>FSP(F)</c:v>
                </c:pt>
              </c:strCache>
            </c:strRef>
          </c:tx>
          <c:spPr>
            <a:ln w="28575">
              <a:solidFill>
                <a:srgbClr val="339933"/>
              </a:solidFill>
            </a:ln>
          </c:spPr>
          <c:marker>
            <c:symbol val="none"/>
          </c:marker>
          <c:xVal>
            <c:numRef>
              <c:f>Sheet1!$AR$2:$AR$47</c:f>
              <c:numCache>
                <c:formatCode>General</c:formatCode>
                <c:ptCount val="4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</c:numCache>
            </c:numRef>
          </c:xVal>
          <c:yVal>
            <c:numRef>
              <c:f>Sheet1!$AU$2:$AU$47</c:f>
              <c:numCache>
                <c:formatCode>General</c:formatCode>
                <c:ptCount val="46"/>
                <c:pt idx="0">
                  <c:v>4.1421896898221604</c:v>
                </c:pt>
                <c:pt idx="1">
                  <c:v>5.1338456007650253</c:v>
                </c:pt>
                <c:pt idx="2">
                  <c:v>6.1255015117078901</c:v>
                </c:pt>
                <c:pt idx="3">
                  <c:v>7.117157422650755</c:v>
                </c:pt>
                <c:pt idx="4">
                  <c:v>8.1088133335936199</c:v>
                </c:pt>
                <c:pt idx="5">
                  <c:v>9.1004692445364839</c:v>
                </c:pt>
                <c:pt idx="6">
                  <c:v>10.09212515547935</c:v>
                </c:pt>
                <c:pt idx="7">
                  <c:v>11.083781066422215</c:v>
                </c:pt>
                <c:pt idx="8">
                  <c:v>12.075436977365079</c:v>
                </c:pt>
                <c:pt idx="9">
                  <c:v>13.067092888307943</c:v>
                </c:pt>
                <c:pt idx="10">
                  <c:v>14.058748799250809</c:v>
                </c:pt>
                <c:pt idx="11">
                  <c:v>15.050404710193675</c:v>
                </c:pt>
                <c:pt idx="12">
                  <c:v>16.042060621136539</c:v>
                </c:pt>
                <c:pt idx="13">
                  <c:v>17.033716532079403</c:v>
                </c:pt>
                <c:pt idx="14">
                  <c:v>18.02537244302227</c:v>
                </c:pt>
                <c:pt idx="15">
                  <c:v>19.017028353965134</c:v>
                </c:pt>
                <c:pt idx="16">
                  <c:v>20.008684264907998</c:v>
                </c:pt>
                <c:pt idx="17">
                  <c:v>21.000340175850862</c:v>
                </c:pt>
                <c:pt idx="18">
                  <c:v>21.991996086793726</c:v>
                </c:pt>
                <c:pt idx="19">
                  <c:v>22.983651997736594</c:v>
                </c:pt>
                <c:pt idx="20">
                  <c:v>23.975307908679458</c:v>
                </c:pt>
                <c:pt idx="21">
                  <c:v>24.966963819622322</c:v>
                </c:pt>
                <c:pt idx="22">
                  <c:v>25.958619730565189</c:v>
                </c:pt>
                <c:pt idx="23">
                  <c:v>26.950275641508053</c:v>
                </c:pt>
                <c:pt idx="24">
                  <c:v>27.941931552450917</c:v>
                </c:pt>
                <c:pt idx="25">
                  <c:v>28.933587463393781</c:v>
                </c:pt>
                <c:pt idx="26">
                  <c:v>29.925243374336645</c:v>
                </c:pt>
                <c:pt idx="27">
                  <c:v>30.916899285279513</c:v>
                </c:pt>
                <c:pt idx="28">
                  <c:v>31.908555196222377</c:v>
                </c:pt>
                <c:pt idx="29">
                  <c:v>32.900211107165241</c:v>
                </c:pt>
                <c:pt idx="30">
                  <c:v>33.891867018108108</c:v>
                </c:pt>
                <c:pt idx="31">
                  <c:v>34.883522929050969</c:v>
                </c:pt>
                <c:pt idx="32">
                  <c:v>35.875178839993836</c:v>
                </c:pt>
                <c:pt idx="33">
                  <c:v>36.866834750936697</c:v>
                </c:pt>
                <c:pt idx="34">
                  <c:v>37.858490661879564</c:v>
                </c:pt>
                <c:pt idx="35">
                  <c:v>38.850146572822432</c:v>
                </c:pt>
                <c:pt idx="36">
                  <c:v>39.841802483765292</c:v>
                </c:pt>
                <c:pt idx="37">
                  <c:v>40.83345839470816</c:v>
                </c:pt>
                <c:pt idx="38">
                  <c:v>41.825114305651027</c:v>
                </c:pt>
                <c:pt idx="39">
                  <c:v>42.816770216593888</c:v>
                </c:pt>
                <c:pt idx="40">
                  <c:v>43.808426127536755</c:v>
                </c:pt>
                <c:pt idx="41">
                  <c:v>44.800082038479623</c:v>
                </c:pt>
                <c:pt idx="42">
                  <c:v>45.791737949422483</c:v>
                </c:pt>
                <c:pt idx="43">
                  <c:v>46.783393860365351</c:v>
                </c:pt>
                <c:pt idx="44">
                  <c:v>47.775049771308218</c:v>
                </c:pt>
                <c:pt idx="45">
                  <c:v>48.766705682251079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DAD9-4929-B188-8F56D4C0ABE0}"/>
            </c:ext>
          </c:extLst>
        </c:ser>
        <c:ser>
          <c:idx val="6"/>
          <c:order val="3"/>
          <c:tx>
            <c:strRef>
              <c:f>Sheet1!$AY$1</c:f>
              <c:strCache>
                <c:ptCount val="1"/>
                <c:pt idx="0">
                  <c:v>Round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9"/>
            <c:spPr>
              <a:solidFill>
                <a:srgbClr val="FF0000"/>
              </a:solidFill>
            </c:spPr>
          </c:marker>
          <c:xVal>
            <c:numRef>
              <c:f>Sheet1!$AR$2:$AR$47</c:f>
              <c:numCache>
                <c:formatCode>General</c:formatCode>
                <c:ptCount val="4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</c:numCache>
            </c:numRef>
          </c:xVal>
          <c:yVal>
            <c:numRef>
              <c:f>Sheet1!$AY$2:$AY$47</c:f>
              <c:numCache>
                <c:formatCode>General</c:formatCode>
                <c:ptCount val="46"/>
                <c:pt idx="0">
                  <c:v>#N/A</c:v>
                </c:pt>
                <c:pt idx="1">
                  <c:v>#N/A</c:v>
                </c:pt>
                <c:pt idx="2">
                  <c:v>4.5411609999999989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8.7261159999999993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16.875664000000004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17.791523999999999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27.040000000000003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28.611801000000003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32.615521000000001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38.241855999999999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DAD9-4929-B188-8F56D4C0ABE0}"/>
            </c:ext>
          </c:extLst>
        </c:ser>
        <c:ser>
          <c:idx val="7"/>
          <c:order val="4"/>
          <c:tx>
            <c:strRef>
              <c:f>Sheet1!$AZ$1</c:f>
              <c:strCache>
                <c:ptCount val="1"/>
                <c:pt idx="0">
                  <c:v>Sharp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9"/>
            <c:spPr>
              <a:solidFill>
                <a:srgbClr val="9900CC"/>
              </a:solidFill>
            </c:spPr>
          </c:marker>
          <c:xVal>
            <c:numRef>
              <c:f>Sheet1!$AR$2:$AR$47</c:f>
              <c:numCache>
                <c:formatCode>General</c:formatCode>
                <c:ptCount val="4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</c:numCache>
            </c:numRef>
          </c:xVal>
          <c:yVal>
            <c:numRef>
              <c:f>Sheet1!$AZ$2:$AZ$47</c:f>
              <c:numCache>
                <c:formatCode>General</c:formatCode>
                <c:ptCount val="46"/>
                <c:pt idx="0">
                  <c:v>#N/A</c:v>
                </c:pt>
                <c:pt idx="1">
                  <c:v>#N/A</c:v>
                </c:pt>
                <c:pt idx="2">
                  <c:v>7.080921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10.817520999999997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16.507968999999999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22.061809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30.305025000000001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35.724529000000004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38.440000000000005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45.091225000000001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DAD9-4929-B188-8F56D4C0ABE0}"/>
            </c:ext>
          </c:extLst>
        </c:ser>
        <c:ser>
          <c:idx val="8"/>
          <c:order val="5"/>
          <c:tx>
            <c:strRef>
              <c:f>Sheet1!$BA$1</c:f>
              <c:strCache>
                <c:ptCount val="1"/>
                <c:pt idx="0">
                  <c:v>FSP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10"/>
            <c:spPr>
              <a:solidFill>
                <a:srgbClr val="00CC66"/>
              </a:solidFill>
            </c:spPr>
          </c:marker>
          <c:xVal>
            <c:numRef>
              <c:f>Sheet1!$AR$2:$AR$47</c:f>
              <c:numCache>
                <c:formatCode>General</c:formatCode>
                <c:ptCount val="4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</c:numCache>
            </c:numRef>
          </c:xVal>
          <c:yVal>
            <c:numRef>
              <c:f>Sheet1!$BA$2:$BA$47</c:f>
              <c:numCache>
                <c:formatCode>General</c:formatCode>
                <c:ptCount val="46"/>
                <c:pt idx="0">
                  <c:v>#N/A</c:v>
                </c:pt>
                <c:pt idx="1">
                  <c:v>#N/A</c:v>
                </c:pt>
                <c:pt idx="2">
                  <c:v>5.6074240000000017</c:v>
                </c:pt>
                <c:pt idx="3">
                  <c:v>#N/A</c:v>
                </c:pt>
                <c:pt idx="4">
                  <c:v>#N/A</c:v>
                </c:pt>
                <c:pt idx="5">
                  <c:v>9.4003560000000022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15.319395999999998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18.974736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23.512801000000003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27.520516000000004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34.53912900000001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38.130624999999995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44.756100000000004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DAD9-4929-B188-8F56D4C0AB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3394304"/>
        <c:axId val="103397632"/>
      </c:scatterChart>
      <c:valAx>
        <c:axId val="1033943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Panels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3397632"/>
        <c:crosses val="autoZero"/>
        <c:crossBetween val="midCat"/>
      </c:valAx>
      <c:valAx>
        <c:axId val="1033976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V50^2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339430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676401"/>
            <a:ext cx="7772400" cy="1924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Regression Models with Qualitative and Quantitative Predictors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l">
              <a:buNone/>
              <a:defRPr sz="12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Experiments with Bullet-Proof Panels and Various Bullet Types</a:t>
            </a:r>
          </a:p>
          <a:p>
            <a:endParaRPr lang="en-US" sz="12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R.A. Prosser, S.H. Cohen, and R.A. </a:t>
            </a:r>
            <a:r>
              <a:rPr lang="en-US" dirty="0" err="1" smtClean="0"/>
              <a:t>Segars</a:t>
            </a:r>
            <a:r>
              <a:rPr lang="en-US" dirty="0" smtClean="0"/>
              <a:t> (2000). "Heat as a Factor of Cloth Ballistic Panels by 0.22 Caliber Projectiles," Textile Research Journal, Vol. 70: pp. 709-723.</a:t>
            </a:r>
            <a:endParaRPr lang="en-US" sz="12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9614-F1C4-4CC3-B4C6-0BCBBE40FBCD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5D20-9DBD-436A-9565-65EBF975C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81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9614-F1C4-4CC3-B4C6-0BCBBE40FBCD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5D20-9DBD-436A-9565-65EBF975C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4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9614-F1C4-4CC3-B4C6-0BCBBE40FBCD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5D20-9DBD-436A-9565-65EBF975C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62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>
            <a:lvl1pPr>
              <a:defRPr sz="2800"/>
            </a:lvl1pPr>
            <a:lvl2pPr marL="742950" indent="-285750">
              <a:buFont typeface="Wingdings" panose="05000000000000000000" pitchFamily="2" charset="2"/>
              <a:buChar char="§"/>
              <a:defRPr sz="24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9614-F1C4-4CC3-B4C6-0BCBBE40FBCD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5D20-9DBD-436A-9565-65EBF975C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01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9614-F1C4-4CC3-B4C6-0BCBBE40FBCD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5D20-9DBD-436A-9565-65EBF975C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22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9614-F1C4-4CC3-B4C6-0BCBBE40FBCD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5D20-9DBD-436A-9565-65EBF975C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93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9614-F1C4-4CC3-B4C6-0BCBBE40FBCD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5D20-9DBD-436A-9565-65EBF975C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00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9614-F1C4-4CC3-B4C6-0BCBBE40FBCD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5D20-9DBD-436A-9565-65EBF975C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9614-F1C4-4CC3-B4C6-0BCBBE40FBCD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5D20-9DBD-436A-9565-65EBF975C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61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9614-F1C4-4CC3-B4C6-0BCBBE40FBCD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5D20-9DBD-436A-9565-65EBF975C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31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9614-F1C4-4CC3-B4C6-0BCBBE40FBCD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5D20-9DBD-436A-9565-65EBF975C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958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E9614-F1C4-4CC3-B4C6-0BCBBE40FBCD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55D20-9DBD-436A-9565-65EBF975C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0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5.bin"/><Relationship Id="rId7" Type="http://schemas.openxmlformats.org/officeDocument/2006/relationships/package" Target="../embeddings/Microsoft_Excel_Worksheet6.xlsx"/><Relationship Id="rId12" Type="http://schemas.openxmlformats.org/officeDocument/2006/relationships/image" Target="../media/image14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emf"/><Relationship Id="rId11" Type="http://schemas.openxmlformats.org/officeDocument/2006/relationships/package" Target="../embeddings/Microsoft_Excel_Worksheet8.xlsx"/><Relationship Id="rId5" Type="http://schemas.openxmlformats.org/officeDocument/2006/relationships/package" Target="../embeddings/Microsoft_Excel_Worksheet5.xlsx"/><Relationship Id="rId10" Type="http://schemas.openxmlformats.org/officeDocument/2006/relationships/image" Target="../media/image13.emf"/><Relationship Id="rId4" Type="http://schemas.openxmlformats.org/officeDocument/2006/relationships/image" Target="../media/image10.wmf"/><Relationship Id="rId9" Type="http://schemas.openxmlformats.org/officeDocument/2006/relationships/package" Target="../embeddings/Microsoft_Excel_Worksheet7.xlsx"/><Relationship Id="rId1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oleObject" Target="../embeddings/oleObject8.bin"/><Relationship Id="rId7" Type="http://schemas.openxmlformats.org/officeDocument/2006/relationships/package" Target="../embeddings/Microsoft_Excel_Worksheet10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emf"/><Relationship Id="rId5" Type="http://schemas.openxmlformats.org/officeDocument/2006/relationships/package" Target="../embeddings/Microsoft_Excel_Worksheet9.xlsx"/><Relationship Id="rId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5" Type="http://schemas.openxmlformats.org/officeDocument/2006/relationships/package" Target="../embeddings/Microsoft_Excel_Worksheet2.xlsx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emf"/><Relationship Id="rId5" Type="http://schemas.openxmlformats.org/officeDocument/2006/relationships/package" Target="../embeddings/Microsoft_Excel_Worksheet4.xlsx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Experiments with Bullet Proof Panels and Various Bullet Types</a:t>
            </a:r>
          </a:p>
          <a:p>
            <a:pPr algn="ctr"/>
            <a:endParaRPr lang="en-US" sz="2800" b="1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R.A. Prosser, S.H. Cohen, and R.A. </a:t>
            </a:r>
            <a:r>
              <a:rPr lang="en-US" dirty="0" err="1" smtClean="0">
                <a:solidFill>
                  <a:schemeClr val="tx1"/>
                </a:solidFill>
              </a:rPr>
              <a:t>Segars</a:t>
            </a:r>
            <a:r>
              <a:rPr lang="en-US" dirty="0" smtClean="0">
                <a:solidFill>
                  <a:schemeClr val="tx1"/>
                </a:solidFill>
              </a:rPr>
              <a:t> (2000). "Heat as a Factor of Cloth Ballistic Panels by 0.22 Caliber Projectiles," Textile Research Journal, Vol. 70: pp. 709-723.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289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Equality of Slopes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777723"/>
              </p:ext>
            </p:extLst>
          </p:nvPr>
        </p:nvGraphicFramePr>
        <p:xfrm>
          <a:off x="457200" y="1600200"/>
          <a:ext cx="8176846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8" name="Equation" r:id="rId3" imgW="5905440" imgH="1320480" progId="Equation.DSMT4">
                  <p:embed/>
                </p:oleObj>
              </mc:Choice>
              <mc:Fallback>
                <p:oleObj name="Equation" r:id="rId3" imgW="5905440" imgH="1320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600200"/>
                        <a:ext cx="8176846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164969"/>
              </p:ext>
            </p:extLst>
          </p:nvPr>
        </p:nvGraphicFramePr>
        <p:xfrm>
          <a:off x="381000" y="4191000"/>
          <a:ext cx="417613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9" name="Worksheet" r:id="rId5" imgW="3057457" imgH="390457" progId="Excel.Sheet.12">
                  <p:embed/>
                </p:oleObj>
              </mc:Choice>
              <mc:Fallback>
                <p:oleObj name="Worksheet" r:id="rId5" imgW="3057457" imgH="3904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1000" y="4191000"/>
                        <a:ext cx="4176132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36576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Complete Models (Both 1 and 2) 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011481"/>
              </p:ext>
            </p:extLst>
          </p:nvPr>
        </p:nvGraphicFramePr>
        <p:xfrm>
          <a:off x="4724400" y="4191000"/>
          <a:ext cx="417613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0" name="Worksheet" r:id="rId7" imgW="3057457" imgH="390457" progId="Excel.Sheet.12">
                  <p:embed/>
                </p:oleObj>
              </mc:Choice>
              <mc:Fallback>
                <p:oleObj name="Worksheet" r:id="rId7" imgW="3057457" imgH="3904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24400" y="4191000"/>
                        <a:ext cx="4176132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800600" y="37338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Reduced Models (Both 1 and 2) 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5541521"/>
              </p:ext>
            </p:extLst>
          </p:nvPr>
        </p:nvGraphicFramePr>
        <p:xfrm>
          <a:off x="8077200" y="5105400"/>
          <a:ext cx="619125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1" name="Worksheet" r:id="rId9" imgW="619057" imgH="961957" progId="Excel.Sheet.12">
                  <p:embed/>
                </p:oleObj>
              </mc:Choice>
              <mc:Fallback>
                <p:oleObj name="Worksheet" r:id="rId9" imgW="619057" imgH="9619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077200" y="5105400"/>
                        <a:ext cx="619125" cy="962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077200" y="63246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Model 2</a:t>
            </a:r>
            <a:endParaRPr lang="en-US" sz="14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340187"/>
              </p:ext>
            </p:extLst>
          </p:nvPr>
        </p:nvGraphicFramePr>
        <p:xfrm>
          <a:off x="304800" y="4953000"/>
          <a:ext cx="619125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2" name="Worksheet" r:id="rId11" imgW="619057" imgH="1342957" progId="Excel.Sheet.12">
                  <p:embed/>
                </p:oleObj>
              </mc:Choice>
              <mc:Fallback>
                <p:oleObj name="Worksheet" r:id="rId11" imgW="619057" imgH="13429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04800" y="4953000"/>
                        <a:ext cx="619125" cy="1343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28600" y="6400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Model 2</a:t>
            </a:r>
            <a:endParaRPr lang="en-US" sz="14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900113"/>
              </p:ext>
            </p:extLst>
          </p:nvPr>
        </p:nvGraphicFramePr>
        <p:xfrm>
          <a:off x="1142999" y="4953000"/>
          <a:ext cx="628765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3" name="Equation" r:id="rId13" imgW="4940280" imgH="838080" progId="Equation.DSMT4">
                  <p:embed/>
                </p:oleObj>
              </mc:Choice>
              <mc:Fallback>
                <p:oleObj name="Equation" r:id="rId13" imgW="494028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142999" y="4953000"/>
                        <a:ext cx="6287655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447800" y="6172200"/>
            <a:ext cx="5638800" cy="382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Conclude Slopes are not all equal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919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405028"/>
              </p:ext>
            </p:extLst>
          </p:nvPr>
        </p:nvGraphicFramePr>
        <p:xfrm>
          <a:off x="4572000" y="283694"/>
          <a:ext cx="4334217" cy="5964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121076"/>
              </p:ext>
            </p:extLst>
          </p:nvPr>
        </p:nvGraphicFramePr>
        <p:xfrm>
          <a:off x="237783" y="283694"/>
          <a:ext cx="4181818" cy="5964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4960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7159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Testing Equality of Intercepts – Assuming Equal Slopes</a:t>
            </a:r>
            <a:endParaRPr lang="en-US" sz="28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9296211"/>
              </p:ext>
            </p:extLst>
          </p:nvPr>
        </p:nvGraphicFramePr>
        <p:xfrm>
          <a:off x="460348" y="1524000"/>
          <a:ext cx="8269281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3" imgW="5016240" imgH="2958840" progId="Equation.DSMT4">
                  <p:embed/>
                </p:oleObj>
              </mc:Choice>
              <mc:Fallback>
                <p:oleObj name="Equation" r:id="rId3" imgW="5016240" imgH="295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0348" y="1524000"/>
                        <a:ext cx="8269281" cy="487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0349" y="1034534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Does not apply to this problem, just providing formulas.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270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Bartlett’s Test of Equal Variances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7273352"/>
              </p:ext>
            </p:extLst>
          </p:nvPr>
        </p:nvGraphicFramePr>
        <p:xfrm>
          <a:off x="533400" y="990600"/>
          <a:ext cx="7848600" cy="2686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Equation" r:id="rId3" imgW="5638680" imgH="1930320" progId="Equation.DSMT4">
                  <p:embed/>
                </p:oleObj>
              </mc:Choice>
              <mc:Fallback>
                <p:oleObj name="Equation" r:id="rId3" imgW="5638680" imgH="1930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990600"/>
                        <a:ext cx="7848600" cy="26869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7623138"/>
              </p:ext>
            </p:extLst>
          </p:nvPr>
        </p:nvGraphicFramePr>
        <p:xfrm>
          <a:off x="6553200" y="3985694"/>
          <a:ext cx="2441848" cy="2796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Worksheet" r:id="rId5" imgW="1838257" imgH="2104957" progId="Excel.Sheet.12">
                  <p:embed/>
                </p:oleObj>
              </mc:Choice>
              <mc:Fallback>
                <p:oleObj name="Worksheet" r:id="rId5" imgW="1838257" imgH="21049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53200" y="3985694"/>
                        <a:ext cx="2441848" cy="27961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7677686"/>
              </p:ext>
            </p:extLst>
          </p:nvPr>
        </p:nvGraphicFramePr>
        <p:xfrm>
          <a:off x="609600" y="3886200"/>
          <a:ext cx="4381672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Worksheet" r:id="rId7" imgW="3362257" imgH="2104957" progId="Excel.Sheet.12">
                  <p:embed/>
                </p:oleObj>
              </mc:Choice>
              <mc:Fallback>
                <p:oleObj name="Worksheet" r:id="rId7" imgW="3362257" imgH="21049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9600" y="3886200"/>
                        <a:ext cx="4381672" cy="274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88658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MSE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029200" y="4800600"/>
            <a:ext cx="259458" cy="0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4570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r>
              <a:rPr lang="en-US" dirty="0" smtClean="0"/>
              <a:t>Response: V50 – The velocity at which approximately half of a set of projectiles penetrate a fabric panel (m/sec)</a:t>
            </a:r>
          </a:p>
          <a:p>
            <a:r>
              <a:rPr lang="en-US" dirty="0" smtClean="0"/>
              <a:t>Predictors:</a:t>
            </a:r>
          </a:p>
          <a:p>
            <a:pPr lvl="1"/>
            <a:r>
              <a:rPr lang="en-US" dirty="0" smtClean="0"/>
              <a:t>Number of layers in the panel (2,6,13,19,25,30,35,40)</a:t>
            </a:r>
          </a:p>
          <a:p>
            <a:pPr lvl="1"/>
            <a:r>
              <a:rPr lang="en-US" dirty="0" smtClean="0"/>
              <a:t>Bullet Type (Rounded, Sharp, FSP)</a:t>
            </a:r>
          </a:p>
          <a:p>
            <a:r>
              <a:rPr lang="en-US" dirty="0" smtClean="0"/>
              <a:t>Transformation of Response: Y</a:t>
            </a:r>
            <a:r>
              <a:rPr lang="en-US" baseline="30000" dirty="0" smtClean="0"/>
              <a:t>*</a:t>
            </a:r>
            <a:r>
              <a:rPr lang="en-US" dirty="0" smtClean="0"/>
              <a:t> = (V50/100)</a:t>
            </a:r>
            <a:r>
              <a:rPr lang="en-US" baseline="30000" dirty="0" smtClean="0"/>
              <a:t>2</a:t>
            </a:r>
            <a:endParaRPr lang="en-US" dirty="0" smtClean="0"/>
          </a:p>
          <a:p>
            <a:r>
              <a:rPr lang="en-US" dirty="0" smtClean="0"/>
              <a:t>Two Models:</a:t>
            </a:r>
          </a:p>
          <a:p>
            <a:pPr lvl="1"/>
            <a:r>
              <a:rPr lang="en-US" dirty="0" smtClean="0"/>
              <a:t>Model 1: 3 Dummy Variables for Bullet Type, No Intercept</a:t>
            </a:r>
          </a:p>
          <a:p>
            <a:pPr lvl="1"/>
            <a:r>
              <a:rPr lang="en-US" dirty="0" smtClean="0"/>
              <a:t>Model 2: 2 Dummy Variables for Bullet Type, Intercept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910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600" cy="4572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Data/Models (t=3, bullet type, </a:t>
            </a:r>
            <a:r>
              <a:rPr lang="en-US" sz="2800" dirty="0" err="1" smtClean="0"/>
              <a:t>n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=9 layers per bullet type)</a:t>
            </a:r>
            <a:endParaRPr lang="en-US" sz="28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616536"/>
              </p:ext>
            </p:extLst>
          </p:nvPr>
        </p:nvGraphicFramePr>
        <p:xfrm>
          <a:off x="2514600" y="914400"/>
          <a:ext cx="3847881" cy="4229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Worksheet" r:id="rId3" imgW="4514985" imgH="4962457" progId="Excel.Sheet.12">
                  <p:embed/>
                </p:oleObj>
              </mc:Choice>
              <mc:Fallback>
                <p:oleObj name="Worksheet" r:id="rId3" imgW="4514985" imgH="49624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4600" y="914400"/>
                        <a:ext cx="3847881" cy="42294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6869521"/>
              </p:ext>
            </p:extLst>
          </p:nvPr>
        </p:nvGraphicFramePr>
        <p:xfrm>
          <a:off x="244475" y="5257800"/>
          <a:ext cx="877411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5" imgW="6451560" imgH="952200" progId="Equation.DSMT4">
                  <p:embed/>
                </p:oleObj>
              </mc:Choice>
              <mc:Fallback>
                <p:oleObj name="Equation" r:id="rId5" imgW="645156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4475" y="5257800"/>
                        <a:ext cx="8774113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4516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 1 – Individual Intercepts/Slopes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4517163"/>
              </p:ext>
            </p:extLst>
          </p:nvPr>
        </p:nvGraphicFramePr>
        <p:xfrm>
          <a:off x="762000" y="761999"/>
          <a:ext cx="5943600" cy="5871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" imgW="5257800" imgH="5194080" progId="Equation.DSMT4">
                  <p:embed/>
                </p:oleObj>
              </mc:Choice>
              <mc:Fallback>
                <p:oleObj name="Equation" r:id="rId3" imgW="5257800" imgH="519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761999"/>
                        <a:ext cx="5943600" cy="58718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8742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 2 – Dummy Coding (Sharp (j=2), FSP (j=3))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0021767"/>
              </p:ext>
            </p:extLst>
          </p:nvPr>
        </p:nvGraphicFramePr>
        <p:xfrm>
          <a:off x="768350" y="788988"/>
          <a:ext cx="7421563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3" imgW="6565680" imgH="5257800" progId="Equation.DSMT4">
                  <p:embed/>
                </p:oleObj>
              </mc:Choice>
              <mc:Fallback>
                <p:oleObj name="Equation" r:id="rId3" imgW="6565680" imgH="5257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8350" y="788988"/>
                        <a:ext cx="7421563" cy="594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8145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1 – Matrix Formulation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3823517"/>
              </p:ext>
            </p:extLst>
          </p:nvPr>
        </p:nvGraphicFramePr>
        <p:xfrm>
          <a:off x="228600" y="1066800"/>
          <a:ext cx="3087664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Worksheet" r:id="rId3" imgW="3914843" imgH="4962457" progId="Excel.Sheet.12">
                  <p:embed/>
                </p:oleObj>
              </mc:Choice>
              <mc:Fallback>
                <p:oleObj name="Worksheet" r:id="rId3" imgW="3914843" imgH="49624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1066800"/>
                        <a:ext cx="3087664" cy="525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2388850"/>
              </p:ext>
            </p:extLst>
          </p:nvPr>
        </p:nvGraphicFramePr>
        <p:xfrm>
          <a:off x="3810000" y="1143000"/>
          <a:ext cx="4886325" cy="515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Worksheet" r:id="rId5" imgW="4886257" imgH="5152957" progId="Excel.Sheet.12">
                  <p:embed/>
                </p:oleObj>
              </mc:Choice>
              <mc:Fallback>
                <p:oleObj name="Worksheet" r:id="rId5" imgW="4886257" imgH="51529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10000" y="1143000"/>
                        <a:ext cx="4886325" cy="5153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094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 2 – Matrix Formulation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381963"/>
              </p:ext>
            </p:extLst>
          </p:nvPr>
        </p:nvGraphicFramePr>
        <p:xfrm>
          <a:off x="457200" y="914400"/>
          <a:ext cx="2133601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Worksheet" r:id="rId3" imgW="2695643" imgH="4962457" progId="Excel.Sheet.12">
                  <p:embed/>
                </p:oleObj>
              </mc:Choice>
              <mc:Fallback>
                <p:oleObj name="Worksheet" r:id="rId3" imgW="2695643" imgH="49624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914400"/>
                        <a:ext cx="2133601" cy="548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75141"/>
              </p:ext>
            </p:extLst>
          </p:nvPr>
        </p:nvGraphicFramePr>
        <p:xfrm>
          <a:off x="2819400" y="838200"/>
          <a:ext cx="5486400" cy="5785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Worksheet" r:id="rId5" imgW="4886257" imgH="5152957" progId="Excel.Sheet.12">
                  <p:embed/>
                </p:oleObj>
              </mc:Choice>
              <mc:Fallback>
                <p:oleObj name="Worksheet" r:id="rId5" imgW="4886257" imgH="51529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19400" y="838200"/>
                        <a:ext cx="5486400" cy="57858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1069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Equations Relating Y to #Layers by Bullet Type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7164938"/>
              </p:ext>
            </p:extLst>
          </p:nvPr>
        </p:nvGraphicFramePr>
        <p:xfrm>
          <a:off x="533400" y="762000"/>
          <a:ext cx="8324467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3" imgW="5155920" imgH="3162240" progId="Equation.DSMT4">
                  <p:embed/>
                </p:oleObj>
              </mc:Choice>
              <mc:Fallback>
                <p:oleObj name="Equation" r:id="rId3" imgW="5155920" imgH="3162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762000"/>
                        <a:ext cx="8324467" cy="510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6001434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Both models give the same lines (ignore rounding for Sharp). Same lines would be obtained if Baseline Category had been Sharp or FSP.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678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Tests of 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Equal Slopes: Allowing for Differences in Bullet Type Intercepts, is the “Layer Effect” the same for each Bullet Type?</a:t>
            </a:r>
          </a:p>
          <a:p>
            <a:endParaRPr lang="en-US" dirty="0" smtClean="0"/>
          </a:p>
          <a:p>
            <a:r>
              <a:rPr lang="en-US" dirty="0" smtClean="0"/>
              <a:t>Equal Intercepts (Only Makes sense if all slopes are equal): Controlling for # of Layers, are the Bullet Type Effects all Equal?</a:t>
            </a:r>
          </a:p>
          <a:p>
            <a:endParaRPr lang="en-US" dirty="0" smtClean="0"/>
          </a:p>
          <a:p>
            <a:r>
              <a:rPr lang="en-US" dirty="0" smtClean="0"/>
              <a:t>Equal Variances: Do the error terms of the t = 3 regressions have the same variance?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60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372</Words>
  <Application>Microsoft Office PowerPoint</Application>
  <PresentationFormat>On-screen Show (4:3)</PresentationFormat>
  <Paragraphs>41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Worksheet</vt:lpstr>
      <vt:lpstr>Equation</vt:lpstr>
      <vt:lpstr>MathType 6.0 Equation</vt:lpstr>
      <vt:lpstr>PowerPoint Presentation</vt:lpstr>
      <vt:lpstr>Data Description</vt:lpstr>
      <vt:lpstr>Data/Models (t=3, bullet type, ni=9 layers per bullet type)</vt:lpstr>
      <vt:lpstr>Model 1 – Individual Intercepts/Slopes</vt:lpstr>
      <vt:lpstr>Model 2 – Dummy Coding (Sharp (j=2), FSP (j=3))</vt:lpstr>
      <vt:lpstr>Model 1 – Matrix Formulation</vt:lpstr>
      <vt:lpstr>Model 2 – Matrix Formulation</vt:lpstr>
      <vt:lpstr>Equations Relating Y to #Layers by Bullet Type</vt:lpstr>
      <vt:lpstr>Tests of Hypotheses</vt:lpstr>
      <vt:lpstr>Testing Equality of Slopes</vt:lpstr>
      <vt:lpstr>PowerPoint Presentation</vt:lpstr>
      <vt:lpstr>Testing Equality of Intercepts – Assuming Equal Slopes</vt:lpstr>
      <vt:lpstr>Bartlett’s Test of Equal Variances</vt:lpstr>
    </vt:vector>
  </TitlesOfParts>
  <Company>UF College of Liberal Arts &amp;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Winner,Lawrence Herman</dc:creator>
  <cp:lastModifiedBy>Winner,Lawrence Herman</cp:lastModifiedBy>
  <cp:revision>28</cp:revision>
  <dcterms:created xsi:type="dcterms:W3CDTF">2013-10-28T17:03:47Z</dcterms:created>
  <dcterms:modified xsi:type="dcterms:W3CDTF">2018-10-24T14:51:02Z</dcterms:modified>
</cp:coreProperties>
</file>