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74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wmf"/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4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51B95-566E-40EF-A3C7-3C73EF7A67FA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C751E-CB7B-4E10-8E9B-068B109D5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58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296AC-F288-42C3-B735-53856E265EB3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A2775-E0C4-4823-BD49-37B26DC64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1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71405-BF4A-4DB9-8ABE-78FD617BD70B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FC3FD-AA62-4A9C-BA01-8D4385FB2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3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>
            <a:lvl1pPr>
              <a:defRPr sz="3600" baseline="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>
            <a:lvl1pPr>
              <a:defRPr sz="2800" baseline="0">
                <a:solidFill>
                  <a:srgbClr val="FFFF00"/>
                </a:solidFill>
              </a:defRPr>
            </a:lvl1pPr>
            <a:lvl2pPr>
              <a:buFont typeface="Wingdings" pitchFamily="2" charset="2"/>
              <a:buChar char="§"/>
              <a:defRPr sz="2400" baseline="0">
                <a:solidFill>
                  <a:srgbClr val="FFFF00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5DB36-0AE0-4743-B13D-E7B279ED7287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98A23-CD39-4C1C-9F31-276903CB7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63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8C4D7-F5EB-41A7-995E-5929268E7A45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49A30-EA52-43F2-92A5-471917D14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43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D9A5C-B822-417B-807E-FC8BDEC8B0AD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F5D7B-C108-460A-B88F-40A509EE7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5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37B94-8129-4B6A-9CB6-46BC0AC25968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96F86-65D2-4298-9E4A-0083B7A2C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6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7CF38-3736-477D-A2FF-F348EB1AEE45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E4B7C-655B-4138-812E-778FBF8F4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3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54740-CA46-41A0-9EB8-647AA0DD7EF2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207DB-1BE1-4A49-9F39-4D9515743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7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AC1D0-0FAC-4F2A-A800-6901683CDDCC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25E9E-3EAA-47A3-8DC3-ED1C0829D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9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5322A-AB0A-437C-908A-141B911D8108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CD0C8-51F0-4A3F-B27B-852B00068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8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087562-2D42-4DB2-89C0-FE54B3A0B48A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0AE4F0-6A0A-4320-9120-57911FAC5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5.emf"/><Relationship Id="rId4" Type="http://schemas.openxmlformats.org/officeDocument/2006/relationships/image" Target="../media/image12.emf"/><Relationship Id="rId9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9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Balanced Incomplete Block Design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Ford Falcon Prices Quoted by 28 Dealers to 8 Interviewers (2 Interviewers/Dealer)</a:t>
            </a:r>
          </a:p>
          <a:p>
            <a:pPr eaLnBrk="1" hangingPunct="1"/>
            <a:endParaRPr lang="en-US" altLang="en-US" sz="2800" dirty="0" smtClean="0"/>
          </a:p>
          <a:p>
            <a:pPr algn="l" eaLnBrk="1" hangingPunct="1"/>
            <a:r>
              <a:rPr lang="en-US" altLang="en-US" sz="1400" dirty="0" smtClean="0"/>
              <a:t>Source: A.F. Jung (1961). "Interviewer Differences Among </a:t>
            </a:r>
            <a:r>
              <a:rPr lang="en-US" altLang="en-US" sz="1400" dirty="0" err="1" smtClean="0"/>
              <a:t>Automile</a:t>
            </a:r>
            <a:r>
              <a:rPr lang="en-US" altLang="en-US" sz="1400" smtClean="0"/>
              <a:t> Purchasers," JRSS-C (Applied Statistics), Vol 10, #2, pp. 93-97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Analysis of Variance (Fixed or Random Blocks)</a:t>
            </a:r>
            <a:endParaRPr lang="en-US" dirty="0"/>
          </a:p>
        </p:txBody>
      </p:sp>
      <p:graphicFrame>
        <p:nvGraphicFramePr>
          <p:cNvPr id="1126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804689"/>
              </p:ext>
            </p:extLst>
          </p:nvPr>
        </p:nvGraphicFramePr>
        <p:xfrm>
          <a:off x="298450" y="895350"/>
          <a:ext cx="8547100" cy="278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9" name="Equation" r:id="rId3" imgW="5918040" imgH="1930320" progId="Equation.DSMT4">
                  <p:embed/>
                </p:oleObj>
              </mc:Choice>
              <mc:Fallback>
                <p:oleObj name="Equation" r:id="rId3" imgW="5918040" imgH="19303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895350"/>
                        <a:ext cx="8547100" cy="2789238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487173"/>
              </p:ext>
            </p:extLst>
          </p:nvPr>
        </p:nvGraphicFramePr>
        <p:xfrm>
          <a:off x="304800" y="3962400"/>
          <a:ext cx="8305800" cy="2819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92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Source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df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44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Blks</a:t>
                      </a:r>
                      <a:r>
                        <a:rPr lang="en-US" sz="1800" baseline="0" dirty="0" smtClean="0"/>
                        <a:t> (</a:t>
                      </a:r>
                      <a:r>
                        <a:rPr lang="en-US" sz="1800" baseline="0" dirty="0" err="1" smtClean="0"/>
                        <a:t>Unadj</a:t>
                      </a:r>
                      <a:r>
                        <a:rPr lang="en-US" sz="1800" baseline="0" dirty="0" smtClean="0"/>
                        <a:t>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b-1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SSB/(b-1)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044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Trts</a:t>
                      </a:r>
                      <a:r>
                        <a:rPr lang="en-US" sz="1800" dirty="0" smtClean="0"/>
                        <a:t> (</a:t>
                      </a:r>
                      <a:r>
                        <a:rPr lang="en-US" sz="1800" dirty="0" err="1" smtClean="0"/>
                        <a:t>Adj</a:t>
                      </a:r>
                      <a:r>
                        <a:rPr lang="en-US" sz="1800" dirty="0" smtClean="0"/>
                        <a:t>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t-1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SST(</a:t>
                      </a:r>
                      <a:r>
                        <a:rPr lang="en-US" sz="1800" dirty="0" err="1" smtClean="0"/>
                        <a:t>Adj</a:t>
                      </a:r>
                      <a:r>
                        <a:rPr lang="en-US" sz="1800" dirty="0" smtClean="0"/>
                        <a:t>)/(t-1)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04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Error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tr</a:t>
                      </a:r>
                      <a:r>
                        <a:rPr lang="en-US" sz="1800" dirty="0" smtClean="0"/>
                        <a:t>-(b-1)-(t-1)-1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SSE/(t(r-1)-(b-1))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4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tr-1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300" name="Object 3"/>
          <p:cNvGraphicFramePr>
            <a:graphicFrameLocks noChangeAspect="1"/>
          </p:cNvGraphicFramePr>
          <p:nvPr/>
        </p:nvGraphicFramePr>
        <p:xfrm>
          <a:off x="4921250" y="4800600"/>
          <a:ext cx="965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0" name="Equation" r:id="rId5" imgW="965200" imgH="520700" progId="Equation.3">
                  <p:embed/>
                </p:oleObj>
              </mc:Choice>
              <mc:Fallback>
                <p:oleObj name="Equation" r:id="rId5" imgW="965200" imgH="520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0" y="4800600"/>
                        <a:ext cx="9652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396316"/>
              </p:ext>
            </p:extLst>
          </p:nvPr>
        </p:nvGraphicFramePr>
        <p:xfrm>
          <a:off x="4800600" y="5316538"/>
          <a:ext cx="812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1" name="Equation" r:id="rId7" imgW="812520" imgH="431640" progId="Equation.DSMT4">
                  <p:embed/>
                </p:oleObj>
              </mc:Choice>
              <mc:Fallback>
                <p:oleObj name="Equation" r:id="rId7" imgW="812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00600" y="5316538"/>
                        <a:ext cx="8128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276870"/>
              </p:ext>
            </p:extLst>
          </p:nvPr>
        </p:nvGraphicFramePr>
        <p:xfrm>
          <a:off x="4572000" y="5825331"/>
          <a:ext cx="1790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2" name="Equation" r:id="rId9" imgW="1790640" imgH="444240" progId="Equation.DSMT4">
                  <p:embed/>
                </p:oleObj>
              </mc:Choice>
              <mc:Fallback>
                <p:oleObj name="Equation" r:id="rId9" imgW="179064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72000" y="5825331"/>
                        <a:ext cx="17907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776258"/>
              </p:ext>
            </p:extLst>
          </p:nvPr>
        </p:nvGraphicFramePr>
        <p:xfrm>
          <a:off x="4838007" y="6337299"/>
          <a:ext cx="1219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3" name="Equation" r:id="rId11" imgW="1218960" imgH="444240" progId="Equation.DSMT4">
                  <p:embed/>
                </p:oleObj>
              </mc:Choice>
              <mc:Fallback>
                <p:oleObj name="Equation" r:id="rId11" imgW="12189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838007" y="6337299"/>
                        <a:ext cx="12192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ANOVA F-Test for Treatment Effects </a:t>
            </a:r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457200" y="4038600"/>
            <a:ext cx="8153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FFFF00"/>
                </a:solidFill>
              </a:rPr>
              <a:t>Note: This test can be obtained directly from the Sequential (Type I) Sum of Squares When Block is entered first, followed by Treatment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707992"/>
              </p:ext>
            </p:extLst>
          </p:nvPr>
        </p:nvGraphicFramePr>
        <p:xfrm>
          <a:off x="838200" y="1711325"/>
          <a:ext cx="7177088" cy="191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Equation" r:id="rId3" imgW="2565360" imgH="685800" progId="Equation.DSMT4">
                  <p:embed/>
                </p:oleObj>
              </mc:Choice>
              <mc:Fallback>
                <p:oleObj name="Equation" r:id="rId3" imgW="256536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711325"/>
                        <a:ext cx="7177088" cy="1919288"/>
                      </a:xfrm>
                      <a:prstGeom prst="rect">
                        <a:avLst/>
                      </a:prstGeom>
                      <a:solidFill>
                        <a:srgbClr val="66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95600" cy="334962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2800" dirty="0" smtClean="0"/>
              <a:t>Interviewer Example</a:t>
            </a:r>
            <a:endParaRPr lang="en-US" sz="2800" dirty="0"/>
          </a:p>
        </p:txBody>
      </p:sp>
      <p:graphicFrame>
        <p:nvGraphicFramePr>
          <p:cNvPr id="13315" name="Object 4"/>
          <p:cNvGraphicFramePr>
            <a:graphicFrameLocks noChangeAspect="1"/>
          </p:cNvGraphicFramePr>
          <p:nvPr/>
        </p:nvGraphicFramePr>
        <p:xfrm>
          <a:off x="3124200" y="762000"/>
          <a:ext cx="146685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1" name="Worksheet" r:id="rId3" imgW="1466850" imgH="209550" progId="Excel.Sheet.8">
                  <p:embed/>
                </p:oleObj>
              </mc:Choice>
              <mc:Fallback>
                <p:oleObj name="Worksheet" r:id="rId3" imgW="1466850" imgH="20955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762000"/>
                        <a:ext cx="1466850" cy="20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4724400" y="87313"/>
          <a:ext cx="4419600" cy="660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2" name="Worksheet" r:id="rId5" imgW="4019550" imgH="6010275" progId="Excel.Sheet.8">
                  <p:embed/>
                </p:oleObj>
              </mc:Choice>
              <mc:Fallback>
                <p:oleObj name="Worksheet" r:id="rId5" imgW="4019550" imgH="6010275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87313"/>
                        <a:ext cx="4419600" cy="6608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7"/>
          <p:cNvGraphicFramePr>
            <a:graphicFrameLocks noChangeAspect="1"/>
          </p:cNvGraphicFramePr>
          <p:nvPr/>
        </p:nvGraphicFramePr>
        <p:xfrm>
          <a:off x="76200" y="4191000"/>
          <a:ext cx="4457700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3" name="Worksheet" r:id="rId7" imgW="4457700" imgH="1209675" progId="Excel.Sheet.8">
                  <p:embed/>
                </p:oleObj>
              </mc:Choice>
              <mc:Fallback>
                <p:oleObj name="Worksheet" r:id="rId7" imgW="4457700" imgH="1209675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4191000"/>
                        <a:ext cx="4457700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381752"/>
              </p:ext>
            </p:extLst>
          </p:nvPr>
        </p:nvGraphicFramePr>
        <p:xfrm>
          <a:off x="76200" y="1524000"/>
          <a:ext cx="4562475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4" name="Worksheet" r:id="rId9" imgW="4562545" imgH="2009880" progId="Excel.Sheet.8">
                  <p:embed/>
                </p:oleObj>
              </mc:Choice>
              <mc:Fallback>
                <p:oleObj name="Worksheet" r:id="rId9" imgW="4562545" imgH="2009880" progId="Excel.Shee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524000"/>
                        <a:ext cx="4562475" cy="200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Car Pricing Example</a:t>
            </a:r>
            <a:endParaRPr lang="en-US" dirty="0"/>
          </a:p>
        </p:txBody>
      </p:sp>
      <p:graphicFrame>
        <p:nvGraphicFramePr>
          <p:cNvPr id="14339" name="Object 2"/>
          <p:cNvGraphicFramePr>
            <a:graphicFrameLocks noChangeAspect="1"/>
          </p:cNvGraphicFramePr>
          <p:nvPr/>
        </p:nvGraphicFramePr>
        <p:xfrm>
          <a:off x="230188" y="993775"/>
          <a:ext cx="8469312" cy="391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Document" r:id="rId3" imgW="6854825" imgH="3176868" progId="Word.Document.12">
                  <p:embed/>
                </p:oleObj>
              </mc:Choice>
              <mc:Fallback>
                <p:oleObj name="Document" r:id="rId3" imgW="6854825" imgH="3176868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993775"/>
                        <a:ext cx="8469312" cy="391953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508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304800" y="5410200"/>
            <a:ext cx="8534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Recall:  Treatments: </a:t>
            </a:r>
            <a:r>
              <a:rPr lang="en-US" altLang="en-US" i="1" dirty="0" smtClean="0">
                <a:solidFill>
                  <a:srgbClr val="FFFF00"/>
                </a:solidFill>
              </a:rPr>
              <a:t>t </a:t>
            </a:r>
            <a:r>
              <a:rPr lang="en-US" altLang="en-US" dirty="0">
                <a:solidFill>
                  <a:srgbClr val="FFFF00"/>
                </a:solidFill>
              </a:rPr>
              <a:t>= 8 Interviewers, </a:t>
            </a:r>
            <a:r>
              <a:rPr lang="en-US" altLang="en-US" i="1" dirty="0">
                <a:solidFill>
                  <a:srgbClr val="FFFF00"/>
                </a:solidFill>
              </a:rPr>
              <a:t>r </a:t>
            </a:r>
            <a:r>
              <a:rPr lang="en-US" altLang="en-US" dirty="0">
                <a:solidFill>
                  <a:srgbClr val="FFFF00"/>
                </a:solidFill>
              </a:rPr>
              <a:t>= 7 dealers/interviewer</a:t>
            </a: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             Blocks:  </a:t>
            </a:r>
            <a:r>
              <a:rPr lang="en-US" altLang="en-US" i="1" dirty="0">
                <a:solidFill>
                  <a:srgbClr val="FFFF00"/>
                </a:solidFill>
              </a:rPr>
              <a:t>b </a:t>
            </a:r>
            <a:r>
              <a:rPr lang="en-US" altLang="en-US" dirty="0">
                <a:solidFill>
                  <a:srgbClr val="FFFF00"/>
                </a:solidFill>
              </a:rPr>
              <a:t>= 28 Dealers, </a:t>
            </a:r>
            <a:r>
              <a:rPr lang="en-US" altLang="en-US" i="1" dirty="0">
                <a:solidFill>
                  <a:srgbClr val="FFFF00"/>
                </a:solidFill>
              </a:rPr>
              <a:t>k </a:t>
            </a:r>
            <a:r>
              <a:rPr lang="en-US" altLang="en-US" dirty="0">
                <a:solidFill>
                  <a:srgbClr val="FFFF00"/>
                </a:solidFill>
              </a:rPr>
              <a:t>= 2 interviewers/dealer    </a:t>
            </a: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  <a:latin typeface="Symbol" pitchFamily="18" charset="2"/>
              </a:rPr>
              <a:t>               </a:t>
            </a:r>
            <a:r>
              <a:rPr lang="en-US" altLang="en-US" i="1" dirty="0">
                <a:solidFill>
                  <a:srgbClr val="FFFF00"/>
                </a:solidFill>
                <a:latin typeface="Symbol" pitchFamily="18" charset="2"/>
              </a:rPr>
              <a:t>l</a:t>
            </a:r>
            <a:r>
              <a:rPr lang="en-US" altLang="en-US" dirty="0">
                <a:solidFill>
                  <a:srgbClr val="FFFF00"/>
                </a:solidFill>
                <a:latin typeface="Symbol" pitchFamily="18" charset="2"/>
              </a:rPr>
              <a:t> </a:t>
            </a:r>
            <a:r>
              <a:rPr lang="en-US" altLang="en-US" dirty="0">
                <a:solidFill>
                  <a:srgbClr val="FFFF00"/>
                </a:solidFill>
              </a:rPr>
              <a:t>= 1 common dealer per pair of interviewers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411162"/>
          </a:xfrm>
        </p:spPr>
        <p:txBody>
          <a:bodyPr/>
          <a:lstStyle/>
          <a:p>
            <a:r>
              <a:rPr lang="en-US" altLang="en-US" dirty="0" smtClean="0"/>
              <a:t>Comparing Pairs of </a:t>
            </a:r>
            <a:r>
              <a:rPr lang="en-US" altLang="en-US" dirty="0" err="1" smtClean="0"/>
              <a:t>Trt</a:t>
            </a:r>
            <a:r>
              <a:rPr lang="en-US" altLang="en-US" dirty="0" smtClean="0"/>
              <a:t> Means &amp; Contrasts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2362200"/>
          </a:xfrm>
        </p:spPr>
        <p:txBody>
          <a:bodyPr/>
          <a:lstStyle/>
          <a:p>
            <a:r>
              <a:rPr lang="en-US" altLang="en-US" smtClean="0"/>
              <a:t>Variance of estimated treatment means depends on whether blocks are treated as Fixed or Random</a:t>
            </a:r>
          </a:p>
          <a:p>
            <a:r>
              <a:rPr lang="en-US" altLang="en-US" smtClean="0"/>
              <a:t>Variance of difference between two means DOES NOT!</a:t>
            </a:r>
          </a:p>
          <a:p>
            <a:r>
              <a:rPr lang="en-US" altLang="en-US" smtClean="0"/>
              <a:t>Algebra to derive these is tedious, but workable. Results are given here: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204258"/>
              </p:ext>
            </p:extLst>
          </p:nvPr>
        </p:nvGraphicFramePr>
        <p:xfrm>
          <a:off x="509588" y="3352800"/>
          <a:ext cx="77660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Equation" r:id="rId3" imgW="4419360" imgH="1777680" progId="Equation.DSMT4">
                  <p:embed/>
                </p:oleObj>
              </mc:Choice>
              <mc:Fallback>
                <p:oleObj name="Equation" r:id="rId3" imgW="4419360" imgH="1777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9588" y="3352800"/>
                        <a:ext cx="7766050" cy="3124200"/>
                      </a:xfrm>
                      <a:prstGeom prst="rect">
                        <a:avLst/>
                      </a:prstGeom>
                      <a:solidFill>
                        <a:srgbClr val="66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Car Pricing Example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92274"/>
              </p:ext>
            </p:extLst>
          </p:nvPr>
        </p:nvGraphicFramePr>
        <p:xfrm>
          <a:off x="342900" y="1098550"/>
          <a:ext cx="8547100" cy="489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name="Equation" r:id="rId3" imgW="4749480" imgH="2717640" progId="Equation.DSMT4">
                  <p:embed/>
                </p:oleObj>
              </mc:Choice>
              <mc:Fallback>
                <p:oleObj name="Equation" r:id="rId3" imgW="4749480" imgH="271764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2900" y="1098550"/>
                        <a:ext cx="8547100" cy="4891088"/>
                      </a:xfrm>
                      <a:prstGeom prst="rect">
                        <a:avLst/>
                      </a:prstGeom>
                      <a:solidFill>
                        <a:srgbClr val="66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Car Pricing Example – Adjusted Means</a:t>
            </a:r>
          </a:p>
        </p:txBody>
      </p:sp>
      <p:graphicFrame>
        <p:nvGraphicFramePr>
          <p:cNvPr id="17411" name="Object 2"/>
          <p:cNvGraphicFramePr>
            <a:graphicFrameLocks noChangeAspect="1"/>
          </p:cNvGraphicFramePr>
          <p:nvPr/>
        </p:nvGraphicFramePr>
        <p:xfrm>
          <a:off x="533400" y="1219200"/>
          <a:ext cx="7935913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Document" r:id="rId3" imgW="5862764" imgH="2196264" progId="Word.Document.12">
                  <p:embed/>
                </p:oleObj>
              </mc:Choice>
              <mc:Fallback>
                <p:oleObj name="Document" r:id="rId3" imgW="5862764" imgH="2196264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9200"/>
                        <a:ext cx="7935913" cy="29718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152400" y="4572000"/>
            <a:ext cx="8610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Note: The largest difference (122.2 - 81.8 = 40.4) is not even close to the Bonferroni Minimum significant Difference = 95.7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Recovery of Inter-block Information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Can be useful when Blocks are Random</a:t>
            </a:r>
          </a:p>
          <a:p>
            <a:r>
              <a:rPr lang="en-US" altLang="en-US" smtClean="0"/>
              <a:t>Not always worth the effort</a:t>
            </a:r>
          </a:p>
          <a:p>
            <a:r>
              <a:rPr lang="en-US" altLang="en-US" smtClean="0"/>
              <a:t>Step 1: Obtain Estimated Contrast and Variance based on Intra-block analysis</a:t>
            </a:r>
          </a:p>
          <a:p>
            <a:r>
              <a:rPr lang="en-US" altLang="en-US" smtClean="0"/>
              <a:t>Step 2: Obtain Inter-block estimate of contrast and its variance</a:t>
            </a:r>
          </a:p>
          <a:p>
            <a:r>
              <a:rPr lang="en-US" altLang="en-US" smtClean="0"/>
              <a:t>Step 3: Combine the intra- and inter-block estimates, with weights inversely proportional to their variances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Inter-block Estimate</a:t>
            </a:r>
          </a:p>
        </p:txBody>
      </p:sp>
      <p:graphicFrame>
        <p:nvGraphicFramePr>
          <p:cNvPr id="1945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833782"/>
              </p:ext>
            </p:extLst>
          </p:nvPr>
        </p:nvGraphicFramePr>
        <p:xfrm>
          <a:off x="111125" y="1176338"/>
          <a:ext cx="8715375" cy="526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Equation" r:id="rId3" imgW="5041800" imgH="3047760" progId="Equation.DSMT4">
                  <p:embed/>
                </p:oleObj>
              </mc:Choice>
              <mc:Fallback>
                <p:oleObj name="Equation" r:id="rId3" imgW="5041800" imgH="30477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" y="1176338"/>
                        <a:ext cx="8715375" cy="52673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Combined Estimate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23534"/>
              </p:ext>
            </p:extLst>
          </p:nvPr>
        </p:nvGraphicFramePr>
        <p:xfrm>
          <a:off x="381001" y="1143000"/>
          <a:ext cx="8224556" cy="5251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Equation" r:id="rId3" imgW="5410080" imgH="3454200" progId="Equation.DSMT4">
                  <p:embed/>
                </p:oleObj>
              </mc:Choice>
              <mc:Fallback>
                <p:oleObj name="Equation" r:id="rId3" imgW="5410080" imgH="345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1" y="1143000"/>
                        <a:ext cx="8224556" cy="525136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Balanced Incomplete Block Design (BIBD)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Situation where the number of treatments exceeds number of units per block (or logistics do not allow for assignment of all treatments to all blocks)</a:t>
            </a:r>
          </a:p>
          <a:p>
            <a:pPr eaLnBrk="1" hangingPunct="1"/>
            <a:r>
              <a:rPr lang="en-US" altLang="en-US" dirty="0" smtClean="0"/>
              <a:t># of Treatments </a:t>
            </a:r>
            <a:r>
              <a:rPr lang="en-US" altLang="en-US" dirty="0" smtClean="0">
                <a:sym typeface="Symbol" pitchFamily="18" charset="2"/>
              </a:rPr>
              <a:t> </a:t>
            </a:r>
            <a:r>
              <a:rPr lang="en-US" altLang="en-US" i="1" dirty="0" smtClean="0">
                <a:sym typeface="Symbol" pitchFamily="18" charset="2"/>
              </a:rPr>
              <a:t>t</a:t>
            </a:r>
          </a:p>
          <a:p>
            <a:pPr eaLnBrk="1" hangingPunct="1"/>
            <a:r>
              <a:rPr lang="en-US" altLang="en-US" dirty="0" smtClean="0"/>
              <a:t># of Blocks </a:t>
            </a:r>
            <a:r>
              <a:rPr lang="en-US" altLang="en-US" dirty="0" smtClean="0">
                <a:sym typeface="Symbol" pitchFamily="18" charset="2"/>
              </a:rPr>
              <a:t> </a:t>
            </a:r>
            <a:r>
              <a:rPr lang="en-US" altLang="en-US" i="1" dirty="0" smtClean="0">
                <a:sym typeface="Symbol" pitchFamily="18" charset="2"/>
              </a:rPr>
              <a:t>b</a:t>
            </a:r>
          </a:p>
          <a:p>
            <a:pPr eaLnBrk="1" hangingPunct="1"/>
            <a:r>
              <a:rPr lang="en-US" altLang="en-US" dirty="0" smtClean="0">
                <a:sym typeface="Symbol" pitchFamily="18" charset="2"/>
              </a:rPr>
              <a:t>Replicates per Treatment  </a:t>
            </a:r>
            <a:r>
              <a:rPr lang="en-US" altLang="en-US" i="1" dirty="0" smtClean="0">
                <a:sym typeface="Symbol" pitchFamily="18" charset="2"/>
              </a:rPr>
              <a:t>r </a:t>
            </a:r>
            <a:r>
              <a:rPr lang="en-US" altLang="en-US" dirty="0" smtClean="0">
                <a:sym typeface="Symbol" pitchFamily="18" charset="2"/>
              </a:rPr>
              <a:t>&lt; </a:t>
            </a:r>
            <a:r>
              <a:rPr lang="en-US" altLang="en-US" i="1" dirty="0" smtClean="0">
                <a:sym typeface="Symbol" pitchFamily="18" charset="2"/>
              </a:rPr>
              <a:t>b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Block Size </a:t>
            </a:r>
            <a:r>
              <a:rPr lang="en-US" altLang="en-US" dirty="0" smtClean="0">
                <a:sym typeface="Symbol" pitchFamily="18" charset="2"/>
              </a:rPr>
              <a:t> </a:t>
            </a:r>
            <a:r>
              <a:rPr lang="en-US" altLang="en-US" i="1" dirty="0" smtClean="0">
                <a:sym typeface="Symbol" pitchFamily="18" charset="2"/>
              </a:rPr>
              <a:t>k </a:t>
            </a:r>
            <a:r>
              <a:rPr lang="en-US" altLang="en-US" dirty="0" smtClean="0">
                <a:sym typeface="Symbol" pitchFamily="18" charset="2"/>
              </a:rPr>
              <a:t>&lt;</a:t>
            </a:r>
            <a:r>
              <a:rPr lang="en-US" altLang="en-US" i="1" dirty="0" smtClean="0">
                <a:sym typeface="Symbol" pitchFamily="18" charset="2"/>
              </a:rPr>
              <a:t> t</a:t>
            </a:r>
          </a:p>
          <a:p>
            <a:pPr eaLnBrk="1" hangingPunct="1"/>
            <a:r>
              <a:rPr lang="en-US" altLang="en-US" dirty="0" smtClean="0">
                <a:sym typeface="Symbol" pitchFamily="18" charset="2"/>
              </a:rPr>
              <a:t>Total Number of Units  </a:t>
            </a:r>
            <a:r>
              <a:rPr lang="en-US" altLang="en-US" i="1" dirty="0" smtClean="0">
                <a:sym typeface="Symbol" pitchFamily="18" charset="2"/>
              </a:rPr>
              <a:t>N</a:t>
            </a:r>
            <a:r>
              <a:rPr lang="en-US" altLang="en-US" dirty="0" smtClean="0">
                <a:sym typeface="Symbol" pitchFamily="18" charset="2"/>
              </a:rPr>
              <a:t> = </a:t>
            </a:r>
            <a:r>
              <a:rPr lang="en-US" altLang="en-US" i="1" dirty="0" smtClean="0">
                <a:sym typeface="Symbol" pitchFamily="18" charset="2"/>
              </a:rPr>
              <a:t>kb = </a:t>
            </a:r>
            <a:r>
              <a:rPr lang="en-US" altLang="en-US" i="1" dirty="0" err="1" smtClean="0">
                <a:sym typeface="Symbol" pitchFamily="18" charset="2"/>
              </a:rPr>
              <a:t>rt</a:t>
            </a:r>
            <a:endParaRPr lang="en-US" altLang="en-US" i="1" dirty="0" smtClean="0">
              <a:sym typeface="Symbol" pitchFamily="18" charset="2"/>
            </a:endParaRPr>
          </a:p>
          <a:p>
            <a:pPr eaLnBrk="1" hangingPunct="1"/>
            <a:r>
              <a:rPr lang="en-US" altLang="en-US" dirty="0" smtClean="0">
                <a:sym typeface="Symbol" pitchFamily="18" charset="2"/>
              </a:rPr>
              <a:t>All pairs of Treatments appear together in                   </a:t>
            </a:r>
            <a:r>
              <a:rPr lang="en-US" altLang="en-US" i="1" dirty="0" smtClean="0">
                <a:latin typeface="Symbol" pitchFamily="18" charset="2"/>
                <a:sym typeface="Symbol" pitchFamily="18" charset="2"/>
              </a:rPr>
              <a:t>l</a:t>
            </a:r>
            <a:r>
              <a:rPr lang="en-US" altLang="en-US" dirty="0" smtClean="0">
                <a:sym typeface="Symbol" pitchFamily="18" charset="2"/>
              </a:rPr>
              <a:t> = </a:t>
            </a:r>
            <a:r>
              <a:rPr lang="en-US" altLang="en-US" i="1" dirty="0" smtClean="0">
                <a:sym typeface="Symbol" pitchFamily="18" charset="2"/>
              </a:rPr>
              <a:t>r</a:t>
            </a:r>
            <a:r>
              <a:rPr lang="en-US" altLang="en-US" dirty="0" smtClean="0">
                <a:sym typeface="Symbol" pitchFamily="18" charset="2"/>
              </a:rPr>
              <a:t>(</a:t>
            </a:r>
            <a:r>
              <a:rPr lang="en-US" altLang="en-US" i="1" dirty="0" smtClean="0">
                <a:sym typeface="Symbol" pitchFamily="18" charset="2"/>
              </a:rPr>
              <a:t>k</a:t>
            </a:r>
            <a:r>
              <a:rPr lang="en-US" altLang="en-US" dirty="0" smtClean="0">
                <a:sym typeface="Symbol" pitchFamily="18" charset="2"/>
              </a:rPr>
              <a:t>-1)/(</a:t>
            </a:r>
            <a:r>
              <a:rPr lang="en-US" altLang="en-US" i="1" dirty="0" smtClean="0">
                <a:sym typeface="Symbol" pitchFamily="18" charset="2"/>
              </a:rPr>
              <a:t>t</a:t>
            </a:r>
            <a:r>
              <a:rPr lang="en-US" altLang="en-US" dirty="0" smtClean="0">
                <a:sym typeface="Symbol" pitchFamily="18" charset="2"/>
              </a:rPr>
              <a:t>-1) Blocks for some integer </a:t>
            </a:r>
            <a:r>
              <a:rPr lang="en-US" altLang="en-US" i="1" dirty="0" smtClean="0">
                <a:latin typeface="Symbol" pitchFamily="18" charset="2"/>
                <a:sym typeface="Symbol" pitchFamily="18" charset="2"/>
              </a:rPr>
              <a:t>l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4114800" cy="639763"/>
          </a:xfrm>
        </p:spPr>
        <p:txBody>
          <a:bodyPr/>
          <a:lstStyle/>
          <a:p>
            <a:pPr algn="l"/>
            <a:r>
              <a:rPr lang="en-US" altLang="en-US" sz="2800" smtClean="0"/>
              <a:t>Interviewer Example</a:t>
            </a:r>
          </a:p>
        </p:txBody>
      </p:sp>
      <p:graphicFrame>
        <p:nvGraphicFramePr>
          <p:cNvPr id="21507" name="Object 2"/>
          <p:cNvGraphicFramePr>
            <a:graphicFrameLocks noChangeAspect="1"/>
          </p:cNvGraphicFramePr>
          <p:nvPr/>
        </p:nvGraphicFramePr>
        <p:xfrm>
          <a:off x="152400" y="838200"/>
          <a:ext cx="357187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4" name="Worksheet" r:id="rId3" imgW="3238500" imgH="1209675" progId="Excel.Sheet.8">
                  <p:embed/>
                </p:oleObj>
              </mc:Choice>
              <mc:Fallback>
                <p:oleObj name="Worksheet" r:id="rId3" imgW="3238500" imgH="1209675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838200"/>
                        <a:ext cx="3571875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126745"/>
              </p:ext>
            </p:extLst>
          </p:nvPr>
        </p:nvGraphicFramePr>
        <p:xfrm>
          <a:off x="76200" y="3065463"/>
          <a:ext cx="8816975" cy="347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5" name="Equation" r:id="rId5" imgW="6260760" imgH="2463480" progId="Equation.DSMT4">
                  <p:embed/>
                </p:oleObj>
              </mc:Choice>
              <mc:Fallback>
                <p:oleObj name="Equation" r:id="rId5" imgW="6260760" imgH="246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065463"/>
                        <a:ext cx="8816975" cy="34702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656284"/>
              </p:ext>
            </p:extLst>
          </p:nvPr>
        </p:nvGraphicFramePr>
        <p:xfrm>
          <a:off x="3810000" y="685800"/>
          <a:ext cx="5126038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6" name="Worksheet" r:id="rId7" imgW="5533943" imgH="1809810" progId="Excel.Sheet.8">
                  <p:embed/>
                </p:oleObj>
              </mc:Choice>
              <mc:Fallback>
                <p:oleObj name="Worksheet" r:id="rId7" imgW="5533943" imgH="1809810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685800"/>
                        <a:ext cx="5126038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BIBD (II)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Reasoning for Integer </a:t>
            </a:r>
            <a:r>
              <a:rPr lang="en-US" altLang="en-US" i="1" dirty="0" smtClean="0">
                <a:latin typeface="Symbol" pitchFamily="18" charset="2"/>
              </a:rPr>
              <a:t>l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Each Treatment is assigned to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 blocks</a:t>
            </a:r>
          </a:p>
          <a:p>
            <a:pPr lvl="1" eaLnBrk="1" hangingPunct="1"/>
            <a:r>
              <a:rPr lang="en-US" altLang="en-US" dirty="0" smtClean="0"/>
              <a:t>Each of those </a:t>
            </a:r>
            <a:r>
              <a:rPr lang="en-US" altLang="en-US" i="1" dirty="0" smtClean="0"/>
              <a:t>r </a:t>
            </a:r>
            <a:r>
              <a:rPr lang="en-US" altLang="en-US" dirty="0" smtClean="0"/>
              <a:t>blocks has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-1 remaining positions</a:t>
            </a:r>
          </a:p>
          <a:p>
            <a:pPr lvl="1" eaLnBrk="1" hangingPunct="1"/>
            <a:r>
              <a:rPr lang="en-US" altLang="en-US" dirty="0" smtClean="0"/>
              <a:t>Those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-1) positions must be evenly shared among the remaining </a:t>
            </a:r>
            <a:r>
              <a:rPr lang="en-US" altLang="en-US" i="1" dirty="0" smtClean="0"/>
              <a:t>t</a:t>
            </a:r>
            <a:r>
              <a:rPr lang="en-US" altLang="en-US" dirty="0" smtClean="0"/>
              <a:t>-1 treatments</a:t>
            </a:r>
          </a:p>
          <a:p>
            <a:pPr eaLnBrk="1" hangingPunct="1"/>
            <a:r>
              <a:rPr lang="en-US" altLang="en-US" dirty="0" smtClean="0"/>
              <a:t>Tables of Designs for Various </a:t>
            </a:r>
            <a:r>
              <a:rPr lang="en-US" altLang="en-US" i="1" dirty="0" err="1" smtClean="0"/>
              <a:t>t,k,b,r</a:t>
            </a:r>
            <a:r>
              <a:rPr lang="en-US" altLang="en-US" dirty="0" smtClean="0"/>
              <a:t> in Experimental Design Textbooks (e.g. Cochran and Cox (1957)  for a huge selection)</a:t>
            </a:r>
          </a:p>
          <a:p>
            <a:pPr eaLnBrk="1" hangingPunct="1"/>
            <a:r>
              <a:rPr lang="en-US" altLang="en-US" dirty="0" smtClean="0"/>
              <a:t>Analyses are based on Intra- and Inter-Block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Interviewer Example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Comparison of Interviewers soliciting prices from Car Dealerships for Ford Falcons</a:t>
            </a:r>
          </a:p>
          <a:p>
            <a:pPr eaLnBrk="1" hangingPunct="1"/>
            <a:r>
              <a:rPr lang="en-US" altLang="en-US" dirty="0" smtClean="0"/>
              <a:t>Response: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 = Price-2000</a:t>
            </a:r>
          </a:p>
          <a:p>
            <a:pPr eaLnBrk="1" hangingPunct="1"/>
            <a:r>
              <a:rPr lang="en-US" altLang="en-US" dirty="0" smtClean="0"/>
              <a:t>Treatments: Interviewers (</a:t>
            </a:r>
            <a:r>
              <a:rPr lang="en-US" altLang="en-US" i="1" dirty="0" smtClean="0"/>
              <a:t>t</a:t>
            </a:r>
            <a:r>
              <a:rPr lang="en-US" altLang="en-US" dirty="0" smtClean="0"/>
              <a:t> = 8)</a:t>
            </a:r>
          </a:p>
          <a:p>
            <a:pPr eaLnBrk="1" hangingPunct="1"/>
            <a:r>
              <a:rPr lang="en-US" altLang="en-US" dirty="0" smtClean="0"/>
              <a:t>Blocks: Dealerships (</a:t>
            </a:r>
            <a:r>
              <a:rPr lang="en-US" altLang="en-US" i="1" dirty="0" smtClean="0"/>
              <a:t>b</a:t>
            </a:r>
            <a:r>
              <a:rPr lang="en-US" altLang="en-US" dirty="0" smtClean="0"/>
              <a:t> = 28)</a:t>
            </a:r>
          </a:p>
          <a:p>
            <a:pPr eaLnBrk="1" hangingPunct="1"/>
            <a:r>
              <a:rPr lang="en-US" altLang="en-US" dirty="0" smtClean="0"/>
              <a:t>2 Interviewers per Dealership (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= 2)</a:t>
            </a:r>
          </a:p>
          <a:p>
            <a:pPr eaLnBrk="1" hangingPunct="1"/>
            <a:r>
              <a:rPr lang="en-US" altLang="en-US" dirty="0" smtClean="0"/>
              <a:t>7 Dealers per Interviewer (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 = 7)</a:t>
            </a:r>
          </a:p>
          <a:p>
            <a:pPr eaLnBrk="1" hangingPunct="1"/>
            <a:r>
              <a:rPr lang="en-US" altLang="en-US" dirty="0" smtClean="0"/>
              <a:t>Total Sample Size </a:t>
            </a:r>
            <a:r>
              <a:rPr lang="en-US" altLang="en-US" i="1" dirty="0" smtClean="0"/>
              <a:t>N </a:t>
            </a:r>
            <a:r>
              <a:rPr lang="en-US" altLang="en-US" dirty="0" smtClean="0"/>
              <a:t>= 2(28) = 7(8) = 56</a:t>
            </a:r>
          </a:p>
          <a:p>
            <a:pPr eaLnBrk="1" hangingPunct="1"/>
            <a:r>
              <a:rPr lang="en-US" altLang="en-US" dirty="0" smtClean="0"/>
              <a:t>Number of Dealerships with same pair of interviewers: </a:t>
            </a:r>
            <a:r>
              <a:rPr lang="en-US" altLang="en-US" i="1" dirty="0" smtClean="0">
                <a:latin typeface="Symbol" pitchFamily="18" charset="2"/>
              </a:rPr>
              <a:t>l</a:t>
            </a:r>
            <a:r>
              <a:rPr lang="en-US" altLang="en-US" dirty="0" smtClean="0"/>
              <a:t> = 7(2-1)/(8-1)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3581400" cy="381000"/>
          </a:xfrm>
        </p:spPr>
        <p:txBody>
          <a:bodyPr/>
          <a:lstStyle/>
          <a:p>
            <a:pPr algn="l" eaLnBrk="1" hangingPunct="1"/>
            <a:r>
              <a:rPr lang="en-US" altLang="en-US" sz="2000" smtClean="0"/>
              <a:t>Interviewer Example</a:t>
            </a:r>
          </a:p>
        </p:txBody>
      </p:sp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1447800" y="533400"/>
          <a:ext cx="7381875" cy="621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Worksheet" r:id="rId3" imgW="7381875" imgH="6210300" progId="Excel.Sheet.8">
                  <p:embed/>
                </p:oleObj>
              </mc:Choice>
              <mc:Fallback>
                <p:oleObj name="Worksheet" r:id="rId3" imgW="7381875" imgH="62103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33400"/>
                        <a:ext cx="7381875" cy="621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Intra-Block Analysis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2362200"/>
          </a:xfrm>
        </p:spPr>
        <p:txBody>
          <a:bodyPr/>
          <a:lstStyle/>
          <a:p>
            <a:pPr eaLnBrk="1" hangingPunct="1"/>
            <a:r>
              <a:rPr lang="en-US" altLang="en-US" smtClean="0"/>
              <a:t>Method 1: Comparing Models Based on Residual Sum of Squares (After Fitting Least Squares)</a:t>
            </a:r>
          </a:p>
          <a:p>
            <a:pPr lvl="1" eaLnBrk="1" hangingPunct="1"/>
            <a:r>
              <a:rPr lang="en-US" altLang="en-US" smtClean="0"/>
              <a:t>Full Model Contains Treatment and Block Effects</a:t>
            </a:r>
          </a:p>
          <a:p>
            <a:pPr lvl="1" eaLnBrk="1" hangingPunct="1"/>
            <a:r>
              <a:rPr lang="en-US" altLang="en-US" smtClean="0"/>
              <a:t>Reduced Model Contains Only Block Effects</a:t>
            </a:r>
          </a:p>
          <a:p>
            <a:pPr lvl="1" eaLnBrk="1" hangingPunct="1"/>
            <a:r>
              <a:rPr lang="en-US" altLang="en-US" smtClean="0"/>
              <a:t>H</a:t>
            </a:r>
            <a:r>
              <a:rPr lang="en-US" altLang="en-US" baseline="-25000" smtClean="0"/>
              <a:t>0</a:t>
            </a:r>
            <a:r>
              <a:rPr lang="en-US" altLang="en-US" smtClean="0"/>
              <a:t>: No Treatment Effects after Controlling for Block Effects</a:t>
            </a:r>
          </a:p>
        </p:txBody>
      </p:sp>
      <p:graphicFrame>
        <p:nvGraphicFramePr>
          <p:cNvPr id="717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211203"/>
              </p:ext>
            </p:extLst>
          </p:nvPr>
        </p:nvGraphicFramePr>
        <p:xfrm>
          <a:off x="646113" y="3114675"/>
          <a:ext cx="7610475" cy="360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3" imgW="5143320" imgH="2438280" progId="Equation.DSMT4">
                  <p:embed/>
                </p:oleObj>
              </mc:Choice>
              <mc:Fallback>
                <p:oleObj name="Equation" r:id="rId3" imgW="5143320" imgH="24382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113" y="3114675"/>
                        <a:ext cx="7610475" cy="3608388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Least Squares Estimation (I) – Fixed Blocks</a:t>
            </a:r>
            <a:endParaRPr lang="en-US" dirty="0"/>
          </a:p>
        </p:txBody>
      </p:sp>
      <p:graphicFrame>
        <p:nvGraphicFramePr>
          <p:cNvPr id="819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42468"/>
              </p:ext>
            </p:extLst>
          </p:nvPr>
        </p:nvGraphicFramePr>
        <p:xfrm>
          <a:off x="249238" y="1106488"/>
          <a:ext cx="8558212" cy="555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3" imgW="5473440" imgH="3555720" progId="Equation.DSMT4">
                  <p:embed/>
                </p:oleObj>
              </mc:Choice>
              <mc:Fallback>
                <p:oleObj name="Equation" r:id="rId3" imgW="5473440" imgH="3555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8" y="1106488"/>
                        <a:ext cx="8558212" cy="5559425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 w="50800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Least Squares Estimation (II)</a:t>
            </a:r>
            <a:endParaRPr lang="en-US" dirty="0"/>
          </a:p>
        </p:txBody>
      </p:sp>
      <p:graphicFrame>
        <p:nvGraphicFramePr>
          <p:cNvPr id="92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584477"/>
              </p:ext>
            </p:extLst>
          </p:nvPr>
        </p:nvGraphicFramePr>
        <p:xfrm>
          <a:off x="733425" y="1116013"/>
          <a:ext cx="7678738" cy="551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3" imgW="4914720" imgH="3530520" progId="Equation.DSMT4">
                  <p:embed/>
                </p:oleObj>
              </mc:Choice>
              <mc:Fallback>
                <p:oleObj name="Equation" r:id="rId3" imgW="4914720" imgH="35305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1116013"/>
                        <a:ext cx="7678738" cy="5518150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 w="50800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Least Squares Estimation (III)</a:t>
            </a:r>
            <a:endParaRPr lang="en-US" dirty="0"/>
          </a:p>
        </p:txBody>
      </p:sp>
      <p:graphicFrame>
        <p:nvGraphicFramePr>
          <p:cNvPr id="1024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181162"/>
              </p:ext>
            </p:extLst>
          </p:nvPr>
        </p:nvGraphicFramePr>
        <p:xfrm>
          <a:off x="152400" y="1042988"/>
          <a:ext cx="8839200" cy="509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Equation" r:id="rId3" imgW="3174840" imgH="1828800" progId="Equation.DSMT4">
                  <p:embed/>
                </p:oleObj>
              </mc:Choice>
              <mc:Fallback>
                <p:oleObj name="Equation" r:id="rId3" imgW="3174840" imgH="1828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042988"/>
                        <a:ext cx="8839200" cy="5095875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 w="50800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611</Words>
  <Application>Microsoft Office PowerPoint</Application>
  <PresentationFormat>On-screen Show (4:3)</PresentationFormat>
  <Paragraphs>76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Symbol</vt:lpstr>
      <vt:lpstr>Wingdings</vt:lpstr>
      <vt:lpstr>Office Theme</vt:lpstr>
      <vt:lpstr>Worksheet</vt:lpstr>
      <vt:lpstr>MathType 6.0 Equation</vt:lpstr>
      <vt:lpstr>Microsoft Excel 97-2003 Worksheet</vt:lpstr>
      <vt:lpstr>Equation</vt:lpstr>
      <vt:lpstr>Document</vt:lpstr>
      <vt:lpstr>Balanced Incomplete Block Design</vt:lpstr>
      <vt:lpstr>Balanced Incomplete Block Design (BIBD)</vt:lpstr>
      <vt:lpstr>BIBD (II)</vt:lpstr>
      <vt:lpstr>Interviewer Example</vt:lpstr>
      <vt:lpstr>Interviewer Example</vt:lpstr>
      <vt:lpstr>Intra-Block Analysis</vt:lpstr>
      <vt:lpstr>Least Squares Estimation (I) – Fixed Blocks</vt:lpstr>
      <vt:lpstr>Least Squares Estimation (II)</vt:lpstr>
      <vt:lpstr>Least Squares Estimation (III)</vt:lpstr>
      <vt:lpstr>Analysis of Variance (Fixed or Random Blocks)</vt:lpstr>
      <vt:lpstr>ANOVA F-Test for Treatment Effects </vt:lpstr>
      <vt:lpstr>Interviewer Example</vt:lpstr>
      <vt:lpstr>Car Pricing Example</vt:lpstr>
      <vt:lpstr>Comparing Pairs of Trt Means &amp; Contrasts</vt:lpstr>
      <vt:lpstr>Car Pricing Example</vt:lpstr>
      <vt:lpstr>Car Pricing Example – Adjusted Means</vt:lpstr>
      <vt:lpstr>Recovery of Inter-block Information</vt:lpstr>
      <vt:lpstr>Inter-block Estimate</vt:lpstr>
      <vt:lpstr>Combined Estimate</vt:lpstr>
      <vt:lpstr>Interviewer Example</vt:lpstr>
    </vt:vector>
  </TitlesOfParts>
  <Company>UF College of Liberal Arts &amp;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Balanced Incomplete Block Design</dc:title>
  <dc:creator>winner</dc:creator>
  <cp:lastModifiedBy>Winner,Lawrence Herman</cp:lastModifiedBy>
  <cp:revision>103</cp:revision>
  <dcterms:created xsi:type="dcterms:W3CDTF">2010-04-01T19:55:02Z</dcterms:created>
  <dcterms:modified xsi:type="dcterms:W3CDTF">2019-04-15T17:45:54Z</dcterms:modified>
</cp:coreProperties>
</file>