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F8A-6424-409F-A938-3554BB3F9A2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815F-499A-4F60-9A7B-B869F80E0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8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F8A-6424-409F-A938-3554BB3F9A2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815F-499A-4F60-9A7B-B869F80E0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2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F8A-6424-409F-A938-3554BB3F9A2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815F-499A-4F60-9A7B-B869F80E0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F8A-6424-409F-A938-3554BB3F9A2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815F-499A-4F60-9A7B-B869F80E0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F8A-6424-409F-A938-3554BB3F9A2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815F-499A-4F60-9A7B-B869F80E0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2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F8A-6424-409F-A938-3554BB3F9A2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815F-499A-4F60-9A7B-B869F80E0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8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F8A-6424-409F-A938-3554BB3F9A2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815F-499A-4F60-9A7B-B869F80E0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2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F8A-6424-409F-A938-3554BB3F9A2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815F-499A-4F60-9A7B-B869F80E0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2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F8A-6424-409F-A938-3554BB3F9A2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815F-499A-4F60-9A7B-B869F80E0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4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F8A-6424-409F-A938-3554BB3F9A2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815F-499A-4F60-9A7B-B869F80E0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5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F8A-6424-409F-A938-3554BB3F9A2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815F-499A-4F60-9A7B-B869F80E0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7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5DF8A-6424-409F-A938-3554BB3F9A2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5815F-499A-4F60-9A7B-B869F80E0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8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Regression Transformations for Normality and to Simplify Relationships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U.S. Coal Mine Production – 2011</a:t>
            </a:r>
          </a:p>
          <a:p>
            <a:endParaRPr lang="en-US" dirty="0"/>
          </a:p>
          <a:p>
            <a:r>
              <a:rPr lang="en-US" sz="2000" dirty="0" smtClean="0"/>
              <a:t>Source: www.eia.gov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406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Box-Tidwell Transformation of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3352800"/>
          </a:xfrm>
        </p:spPr>
        <p:txBody>
          <a:bodyPr/>
          <a:lstStyle/>
          <a:p>
            <a:r>
              <a:rPr lang="en-US" dirty="0" smtClean="0"/>
              <a:t>Goal: Power Transformation of X to make relation with (transformed, in this case) Y linear</a:t>
            </a:r>
          </a:p>
          <a:p>
            <a:r>
              <a:rPr lang="en-US" dirty="0" smtClean="0"/>
              <a:t>Classify variables as to be transformed (Labor), and variables not to be transformed (regional and mine type dummies)</a:t>
            </a:r>
          </a:p>
          <a:p>
            <a:r>
              <a:rPr lang="en-US" dirty="0" smtClean="0"/>
              <a:t>Can be computed in R with car package, along with a test of whether power = 1 (no transformation)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8709" y="46482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&gt; </a:t>
            </a:r>
            <a:r>
              <a:rPr lang="en-US" b="1" dirty="0" err="1"/>
              <a:t>boxTidwell</a:t>
            </a:r>
            <a:r>
              <a:rPr lang="en-US" b="1" dirty="0"/>
              <a:t>(</a:t>
            </a:r>
            <a:r>
              <a:rPr lang="en-US" b="1" dirty="0" err="1"/>
              <a:t>logprod</a:t>
            </a:r>
            <a:r>
              <a:rPr lang="en-US" b="1" dirty="0"/>
              <a:t> ~ labor, </a:t>
            </a:r>
            <a:r>
              <a:rPr lang="en-US" b="1" dirty="0" err="1"/>
              <a:t>other.x</a:t>
            </a:r>
            <a:r>
              <a:rPr lang="en-US" b="1" dirty="0"/>
              <a:t>=~surface + </a:t>
            </a:r>
            <a:r>
              <a:rPr lang="en-US" b="1" dirty="0" err="1"/>
              <a:t>appalachia</a:t>
            </a:r>
            <a:r>
              <a:rPr lang="en-US" b="1" dirty="0"/>
              <a:t> + interior + </a:t>
            </a:r>
            <a:r>
              <a:rPr lang="en-US" b="1" dirty="0" err="1"/>
              <a:t>mineprep</a:t>
            </a:r>
            <a:r>
              <a:rPr lang="en-US" b="1" dirty="0"/>
              <a:t>)</a:t>
            </a:r>
          </a:p>
          <a:p>
            <a:r>
              <a:rPr lang="en-US" b="1" dirty="0"/>
              <a:t> Score Statistic p-value MLE of lambda</a:t>
            </a:r>
          </a:p>
          <a:p>
            <a:r>
              <a:rPr lang="en-US" b="1" dirty="0"/>
              <a:t>       -21.75547       0     </a:t>
            </a:r>
            <a:r>
              <a:rPr lang="en-US" b="1" dirty="0" smtClean="0"/>
              <a:t>0.2768753</a:t>
            </a:r>
          </a:p>
          <a:p>
            <a:endParaRPr lang="en-US" b="1" dirty="0"/>
          </a:p>
          <a:p>
            <a:r>
              <a:rPr lang="en-US" b="1" dirty="0" smtClean="0"/>
              <a:t>Choose to make X’ = X</a:t>
            </a:r>
            <a:r>
              <a:rPr lang="en-US" b="1" baseline="30000" dirty="0" smtClean="0"/>
              <a:t>0.25  </a:t>
            </a:r>
            <a:r>
              <a:rPr lang="en-US" b="1" dirty="0" smtClean="0"/>
              <a:t> for labor (and labor interactions with regions and mine types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021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Full Model with Y’=</a:t>
            </a:r>
            <a:r>
              <a:rPr lang="en-US" dirty="0" err="1" smtClean="0"/>
              <a:t>ln</a:t>
            </a:r>
            <a:r>
              <a:rPr lang="en-US" dirty="0" smtClean="0"/>
              <a:t>(Y) and L’=L</a:t>
            </a:r>
            <a:r>
              <a:rPr lang="en-US" baseline="30000" dirty="0" smtClean="0"/>
              <a:t>0.25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5582" y="1066800"/>
            <a:ext cx="8534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Coefficients: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                Estimate Std. Error t value </a:t>
            </a:r>
            <a:r>
              <a:rPr lang="en-US" sz="1600" dirty="0" err="1">
                <a:latin typeface="Lucida Console" panose="020B0609040504020204" pitchFamily="49" charset="0"/>
              </a:rPr>
              <a:t>Pr</a:t>
            </a:r>
            <a:r>
              <a:rPr lang="en-US" sz="1600" dirty="0">
                <a:latin typeface="Lucida Console" panose="020B0609040504020204" pitchFamily="49" charset="0"/>
              </a:rPr>
              <a:t>(&gt;|t|)    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(Intercept)             -1.28897    0.35303  -3.651 0.000281 ***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labor25                  3.12581    0.25251  12.379  &lt; 2e-16 ***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surface                 -0.15534    0.15391  -1.009 0.313191    </a:t>
            </a:r>
          </a:p>
          <a:p>
            <a:r>
              <a:rPr lang="en-US" sz="1600" dirty="0" err="1">
                <a:latin typeface="Lucida Console" panose="020B0609040504020204" pitchFamily="49" charset="0"/>
              </a:rPr>
              <a:t>appalachia</a:t>
            </a:r>
            <a:r>
              <a:rPr lang="en-US" sz="1600" dirty="0">
                <a:latin typeface="Lucida Console" panose="020B0609040504020204" pitchFamily="49" charset="0"/>
              </a:rPr>
              <a:t>              -0.93595    0.32755  -2.857 0.004402 ** 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interior                -0.49939    0.36439  -1.370 0.170987    </a:t>
            </a:r>
          </a:p>
          <a:p>
            <a:r>
              <a:rPr lang="en-US" sz="1600" dirty="0" err="1">
                <a:latin typeface="Lucida Console" panose="020B0609040504020204" pitchFamily="49" charset="0"/>
              </a:rPr>
              <a:t>mineprep</a:t>
            </a:r>
            <a:r>
              <a:rPr lang="en-US" sz="1600" dirty="0">
                <a:latin typeface="Lucida Console" panose="020B0609040504020204" pitchFamily="49" charset="0"/>
              </a:rPr>
              <a:t>                -0.43924    0.20918  -2.100 0.036110 *  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I(labor25 * surface)     0.53234    0.13157   4.046  5.8e-05 ***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I(labor25 * </a:t>
            </a:r>
            <a:r>
              <a:rPr lang="en-US" sz="1600" dirty="0" err="1">
                <a:latin typeface="Lucida Console" panose="020B0609040504020204" pitchFamily="49" charset="0"/>
              </a:rPr>
              <a:t>appalachia</a:t>
            </a:r>
            <a:r>
              <a:rPr lang="en-US" sz="1600" dirty="0">
                <a:latin typeface="Lucida Console" panose="020B0609040504020204" pitchFamily="49" charset="0"/>
              </a:rPr>
              <a:t>) -0.18624    0.22728  -0.819 0.412831    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I(labor25 * interior)   -0.09431    0.25320  -0.372 0.709658    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I(labor25 * </a:t>
            </a:r>
            <a:r>
              <a:rPr lang="en-US" sz="1600" dirty="0" err="1">
                <a:latin typeface="Lucida Console" panose="020B0609040504020204" pitchFamily="49" charset="0"/>
              </a:rPr>
              <a:t>mineprep</a:t>
            </a:r>
            <a:r>
              <a:rPr lang="en-US" sz="1600" dirty="0">
                <a:latin typeface="Lucida Console" panose="020B0609040504020204" pitchFamily="49" charset="0"/>
              </a:rPr>
              <a:t>)    0.28679    0.14875   1.928 0.054266 .  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---</a:t>
            </a:r>
          </a:p>
          <a:p>
            <a:r>
              <a:rPr lang="en-US" sz="1600" dirty="0" err="1">
                <a:latin typeface="Lucida Console" panose="020B0609040504020204" pitchFamily="49" charset="0"/>
              </a:rPr>
              <a:t>Signif</a:t>
            </a:r>
            <a:r>
              <a:rPr lang="en-US" sz="1600" dirty="0">
                <a:latin typeface="Lucida Console" panose="020B0609040504020204" pitchFamily="49" charset="0"/>
              </a:rPr>
              <a:t>. codes:  0 ‘***’ 0.001 ‘**’ 0.01 ‘*’ 0.05 ‘.’ 0.1 ‘ ’ 1 </a:t>
            </a:r>
          </a:p>
          <a:p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Residual standard error: 0.4508 on 681 degrees of freedom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Multiple R-squared: 0.8669,     Adjusted R-squared: 0.8652 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F-statistic:   493 on 9 and 681 DF,  p-value: &lt; 2.2e-16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5582" y="5868114"/>
            <a:ext cx="8361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 that neither interaction of transformed labor and regional dummies (</a:t>
            </a:r>
            <a:r>
              <a:rPr lang="en-US" sz="2000" dirty="0" err="1" smtClean="0"/>
              <a:t>appalachia</a:t>
            </a:r>
            <a:r>
              <a:rPr lang="en-US" sz="2000" dirty="0" smtClean="0"/>
              <a:t> and interior)  appear important – refit simpler model.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347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Reduced Model with Y’=</a:t>
            </a:r>
            <a:r>
              <a:rPr lang="en-US" dirty="0" err="1" smtClean="0"/>
              <a:t>ln</a:t>
            </a:r>
            <a:r>
              <a:rPr lang="en-US" dirty="0" smtClean="0"/>
              <a:t>(Y) and L’=L</a:t>
            </a:r>
            <a:r>
              <a:rPr lang="en-US" baseline="30000" dirty="0" smtClean="0"/>
              <a:t>0.25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8839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Coefficients:</a:t>
            </a:r>
          </a:p>
          <a:p>
            <a:r>
              <a:rPr lang="en-US" dirty="0">
                <a:latin typeface="Lucida Console" panose="020B0609040504020204" pitchFamily="49" charset="0"/>
              </a:rPr>
              <a:t>                      Estimate Std. Error t value </a:t>
            </a:r>
            <a:r>
              <a:rPr lang="en-US" dirty="0" err="1">
                <a:latin typeface="Lucida Console" panose="020B0609040504020204" pitchFamily="49" charset="0"/>
              </a:rPr>
              <a:t>Pr</a:t>
            </a:r>
            <a:r>
              <a:rPr lang="en-US" dirty="0">
                <a:latin typeface="Lucida Console" panose="020B0609040504020204" pitchFamily="49" charset="0"/>
              </a:rPr>
              <a:t>(&gt;|t|)    </a:t>
            </a:r>
          </a:p>
          <a:p>
            <a:r>
              <a:rPr lang="en-US" dirty="0">
                <a:latin typeface="Lucida Console" panose="020B0609040504020204" pitchFamily="49" charset="0"/>
              </a:rPr>
              <a:t>(Intercept)           -1.04247    0.14758  -7.064 4.00e-12 ***</a:t>
            </a:r>
          </a:p>
          <a:p>
            <a:r>
              <a:rPr lang="en-US" dirty="0">
                <a:latin typeface="Lucida Console" panose="020B0609040504020204" pitchFamily="49" charset="0"/>
              </a:rPr>
              <a:t>labor25                2.94855    0.10597  27.824  &lt; 2e-16 ***</a:t>
            </a:r>
          </a:p>
          <a:p>
            <a:r>
              <a:rPr lang="en-US" dirty="0">
                <a:latin typeface="Lucida Console" panose="020B0609040504020204" pitchFamily="49" charset="0"/>
              </a:rPr>
              <a:t>surface               -0.19196    0.14803  -1.297   0.1951    </a:t>
            </a:r>
          </a:p>
          <a:p>
            <a:r>
              <a:rPr lang="en-US" dirty="0" err="1">
                <a:latin typeface="Lucida Console" panose="020B0609040504020204" pitchFamily="49" charset="0"/>
              </a:rPr>
              <a:t>appalachia</a:t>
            </a:r>
            <a:r>
              <a:rPr lang="en-US" dirty="0">
                <a:latin typeface="Lucida Console" panose="020B0609040504020204" pitchFamily="49" charset="0"/>
              </a:rPr>
              <a:t>            -1.19221    0.07681 -15.522  &lt; 2e-16 ***</a:t>
            </a:r>
          </a:p>
          <a:p>
            <a:r>
              <a:rPr lang="en-US" dirty="0">
                <a:latin typeface="Lucida Console" panose="020B0609040504020204" pitchFamily="49" charset="0"/>
              </a:rPr>
              <a:t>interior              -0.64264    0.08357  -7.690 5.14e-14 ***</a:t>
            </a:r>
          </a:p>
          <a:p>
            <a:r>
              <a:rPr lang="en-US" dirty="0" err="1">
                <a:latin typeface="Lucida Console" panose="020B0609040504020204" pitchFamily="49" charset="0"/>
              </a:rPr>
              <a:t>mineprep</a:t>
            </a:r>
            <a:r>
              <a:rPr lang="en-US" dirty="0">
                <a:latin typeface="Lucida Console" panose="020B0609040504020204" pitchFamily="49" charset="0"/>
              </a:rPr>
              <a:t>              -0.48673    0.20247  -2.404   0.0165 *  </a:t>
            </a:r>
          </a:p>
          <a:p>
            <a:r>
              <a:rPr lang="en-US" dirty="0">
                <a:latin typeface="Lucida Console" panose="020B0609040504020204" pitchFamily="49" charset="0"/>
              </a:rPr>
              <a:t>I(labor25 * surface)   0.56751    0.12508   4.537 6.74e-06 ***</a:t>
            </a:r>
          </a:p>
          <a:p>
            <a:r>
              <a:rPr lang="en-US" dirty="0">
                <a:latin typeface="Lucida Console" panose="020B0609040504020204" pitchFamily="49" charset="0"/>
              </a:rPr>
              <a:t>I(labor25 * </a:t>
            </a:r>
            <a:r>
              <a:rPr lang="en-US" dirty="0" err="1">
                <a:latin typeface="Lucida Console" panose="020B0609040504020204" pitchFamily="49" charset="0"/>
              </a:rPr>
              <a:t>mineprep</a:t>
            </a:r>
            <a:r>
              <a:rPr lang="en-US" dirty="0">
                <a:latin typeface="Lucida Console" panose="020B0609040504020204" pitchFamily="49" charset="0"/>
              </a:rPr>
              <a:t>)  0.32409    0.14287   2.268   0.0236 *  </a:t>
            </a:r>
          </a:p>
          <a:p>
            <a:r>
              <a:rPr lang="en-US" dirty="0">
                <a:latin typeface="Lucida Console" panose="020B0609040504020204" pitchFamily="49" charset="0"/>
              </a:rPr>
              <a:t>---</a:t>
            </a:r>
          </a:p>
          <a:p>
            <a:r>
              <a:rPr lang="en-US" dirty="0" err="1">
                <a:latin typeface="Lucida Console" panose="020B0609040504020204" pitchFamily="49" charset="0"/>
              </a:rPr>
              <a:t>Signif</a:t>
            </a:r>
            <a:r>
              <a:rPr lang="en-US" dirty="0">
                <a:latin typeface="Lucida Console" panose="020B0609040504020204" pitchFamily="49" charset="0"/>
              </a:rPr>
              <a:t>. codes:  0 ‘***’ 0.001 ‘**’ 0.01 ‘*’ 0.05 ‘.’ 0.1 ‘ ’ 1 </a:t>
            </a:r>
          </a:p>
          <a:p>
            <a:endParaRPr lang="en-US" dirty="0">
              <a:latin typeface="Lucida Console" panose="020B0609040504020204" pitchFamily="49" charset="0"/>
            </a:endParaRPr>
          </a:p>
          <a:p>
            <a:r>
              <a:rPr lang="en-US" dirty="0">
                <a:latin typeface="Lucida Console" panose="020B0609040504020204" pitchFamily="49" charset="0"/>
              </a:rPr>
              <a:t>Residual standard error: 0.4504 on 683 degrees of freedom</a:t>
            </a:r>
          </a:p>
          <a:p>
            <a:r>
              <a:rPr lang="en-US" dirty="0">
                <a:latin typeface="Lucida Console" panose="020B0609040504020204" pitchFamily="49" charset="0"/>
              </a:rPr>
              <a:t>Multiple R-squared: 0.8668,     Adjusted R-squared: 0.8654 </a:t>
            </a:r>
          </a:p>
          <a:p>
            <a:r>
              <a:rPr lang="en-US" dirty="0">
                <a:latin typeface="Lucida Console" panose="020B0609040504020204" pitchFamily="49" charset="0"/>
              </a:rPr>
              <a:t>F-statistic: 634.9 on 7 and 683 DF,  p-value: &lt; 2.2e-16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7150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Res.Df</a:t>
            </a:r>
            <a:r>
              <a:rPr lang="en-US" dirty="0"/>
              <a:t>    RSS </a:t>
            </a:r>
            <a:r>
              <a:rPr lang="en-US" dirty="0" smtClean="0"/>
              <a:t>     </a:t>
            </a:r>
            <a:r>
              <a:rPr lang="en-US" dirty="0" err="1" smtClean="0"/>
              <a:t>Df</a:t>
            </a:r>
            <a:r>
              <a:rPr lang="en-US" dirty="0" smtClean="0"/>
              <a:t> </a:t>
            </a:r>
            <a:r>
              <a:rPr lang="en-US" dirty="0"/>
              <a:t>Sum of </a:t>
            </a:r>
            <a:r>
              <a:rPr lang="en-US" dirty="0" err="1"/>
              <a:t>Sq</a:t>
            </a:r>
            <a:r>
              <a:rPr lang="en-US" dirty="0"/>
              <a:t>      F </a:t>
            </a:r>
            <a:r>
              <a:rPr lang="en-US" dirty="0" smtClean="0"/>
              <a:t>    </a:t>
            </a:r>
            <a:r>
              <a:rPr lang="en-US" dirty="0" err="1" smtClean="0"/>
              <a:t>Pr</a:t>
            </a:r>
            <a:r>
              <a:rPr lang="en-US" dirty="0"/>
              <a:t>(&gt;F)</a:t>
            </a:r>
          </a:p>
          <a:p>
            <a:r>
              <a:rPr lang="en-US" dirty="0"/>
              <a:t>1    683 138.56                           </a:t>
            </a:r>
          </a:p>
          <a:p>
            <a:r>
              <a:rPr lang="en-US" dirty="0"/>
              <a:t>2    681 138.39  2   0.17023 0.4189  0.658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594431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Drop the 2 interactions from the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73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Residual Plots for Final Model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50104"/>
            <a:ext cx="8077200" cy="522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98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5257800"/>
          </a:xfrm>
        </p:spPr>
        <p:txBody>
          <a:bodyPr/>
          <a:lstStyle/>
          <a:p>
            <a:r>
              <a:rPr lang="en-US" dirty="0" smtClean="0"/>
              <a:t>Coal Mine Production and Labor Effort for all Mines Producing Over 100,000 short tons of Coal in 2011</a:t>
            </a:r>
          </a:p>
          <a:p>
            <a:r>
              <a:rPr lang="en-US" dirty="0" smtClean="0"/>
              <a:t>Units: Mine (n = 691)</a:t>
            </a:r>
          </a:p>
          <a:p>
            <a:r>
              <a:rPr lang="en-US" dirty="0" smtClean="0"/>
              <a:t>Response: Coal Production (100,000s of tons)</a:t>
            </a:r>
          </a:p>
          <a:p>
            <a:r>
              <a:rPr lang="en-US" dirty="0" smtClean="0"/>
              <a:t>Predictor Variables:</a:t>
            </a:r>
          </a:p>
          <a:p>
            <a:pPr lvl="1"/>
            <a:r>
              <a:rPr lang="en-US" dirty="0" smtClean="0"/>
              <a:t>Labor Effort (100,000s of Hours)</a:t>
            </a:r>
          </a:p>
          <a:p>
            <a:pPr lvl="1"/>
            <a:r>
              <a:rPr lang="en-US" dirty="0" smtClean="0"/>
              <a:t>Surface Mine Dummy (1 if Surface Mine, 0 if Underground)</a:t>
            </a:r>
          </a:p>
          <a:p>
            <a:pPr lvl="1"/>
            <a:r>
              <a:rPr lang="en-US" dirty="0" smtClean="0"/>
              <a:t>Appalachia Region Dummy (1 if Yes, 0 if Interior or Western)</a:t>
            </a:r>
          </a:p>
          <a:p>
            <a:pPr lvl="1"/>
            <a:r>
              <a:rPr lang="en-US" dirty="0" smtClean="0"/>
              <a:t>Interior Region Dummy (1 if Yes, 0 if Appalachia or Western)</a:t>
            </a:r>
          </a:p>
          <a:p>
            <a:pPr lvl="1"/>
            <a:r>
              <a:rPr lang="en-US" dirty="0" err="1" smtClean="0"/>
              <a:t>MinePrep</a:t>
            </a:r>
            <a:r>
              <a:rPr lang="en-US" dirty="0" smtClean="0"/>
              <a:t> Dummy (1 if Mine &amp; Preparation Plant, 0 if Mine Only)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8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1 – Non-Transformed with Interactions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795682"/>
              </p:ext>
            </p:extLst>
          </p:nvPr>
        </p:nvGraphicFramePr>
        <p:xfrm>
          <a:off x="228600" y="1295400"/>
          <a:ext cx="87820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5854680" imgH="253800" progId="Equation.DSMT4">
                  <p:embed/>
                </p:oleObj>
              </mc:Choice>
              <mc:Fallback>
                <p:oleObj name="Equation" r:id="rId3" imgW="5854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295400"/>
                        <a:ext cx="87820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19050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Lucida Sans Typewriter" panose="020B0509030504030204" pitchFamily="49" charset="0"/>
              </a:rPr>
              <a:t>Coefficients:</a:t>
            </a:r>
          </a:p>
          <a:p>
            <a:r>
              <a:rPr lang="en-US" sz="1400" dirty="0" smtClean="0">
                <a:latin typeface="Lucida Sans Typewriter" panose="020B0509030504030204" pitchFamily="49" charset="0"/>
              </a:rPr>
              <a:t>                      Estimate Std. Error t value </a:t>
            </a:r>
            <a:r>
              <a:rPr lang="en-US" sz="1400" dirty="0" err="1" smtClean="0">
                <a:latin typeface="Lucida Sans Typewriter" panose="020B0509030504030204" pitchFamily="49" charset="0"/>
              </a:rPr>
              <a:t>Pr</a:t>
            </a:r>
            <a:r>
              <a:rPr lang="en-US" sz="1400" dirty="0" smtClean="0">
                <a:latin typeface="Lucida Sans Typewriter" panose="020B0509030504030204" pitchFamily="49" charset="0"/>
              </a:rPr>
              <a:t>(&gt;|t|)    </a:t>
            </a:r>
          </a:p>
          <a:p>
            <a:r>
              <a:rPr lang="en-US" sz="1400" dirty="0" smtClean="0">
                <a:latin typeface="Lucida Sans Typewriter" panose="020B0509030504030204" pitchFamily="49" charset="0"/>
              </a:rPr>
              <a:t>(Intercept)           -63.0381     5.7418 -10.979  &lt; 2e-16 ***</a:t>
            </a:r>
          </a:p>
          <a:p>
            <a:r>
              <a:rPr lang="en-US" sz="1400" dirty="0" smtClean="0">
                <a:latin typeface="Lucida Sans Typewriter" panose="020B0509030504030204" pitchFamily="49" charset="0"/>
              </a:rPr>
              <a:t>labor                  21.5790     1.1099  19.443  &lt; 2e-16 ***</a:t>
            </a:r>
          </a:p>
          <a:p>
            <a:r>
              <a:rPr lang="en-US" sz="1400" dirty="0" smtClean="0">
                <a:latin typeface="Lucida Sans Typewriter" panose="020B0509030504030204" pitchFamily="49" charset="0"/>
              </a:rPr>
              <a:t>surface                -8.9941     2.3124  -3.890 0.000110 ***</a:t>
            </a:r>
          </a:p>
          <a:p>
            <a:r>
              <a:rPr lang="en-US" sz="1400" dirty="0" err="1" smtClean="0">
                <a:latin typeface="Lucida Sans Typewriter" panose="020B0509030504030204" pitchFamily="49" charset="0"/>
              </a:rPr>
              <a:t>appalachia</a:t>
            </a:r>
            <a:r>
              <a:rPr lang="en-US" sz="1400" dirty="0" smtClean="0">
                <a:latin typeface="Lucida Sans Typewriter" panose="020B0509030504030204" pitchFamily="49" charset="0"/>
              </a:rPr>
              <a:t>             65.9606     5.3749  12.272  &lt; 2e-16 ***</a:t>
            </a:r>
          </a:p>
          <a:p>
            <a:r>
              <a:rPr lang="en-US" sz="1400" dirty="0" smtClean="0">
                <a:latin typeface="Lucida Sans Typewriter" panose="020B0509030504030204" pitchFamily="49" charset="0"/>
              </a:rPr>
              <a:t>interior               70.2902     6.1094  11.505  &lt; 2e-16 ***</a:t>
            </a:r>
          </a:p>
          <a:p>
            <a:r>
              <a:rPr lang="en-US" sz="1400" dirty="0" err="1" smtClean="0">
                <a:latin typeface="Lucida Sans Typewriter" panose="020B0509030504030204" pitchFamily="49" charset="0"/>
              </a:rPr>
              <a:t>mineprep</a:t>
            </a:r>
            <a:r>
              <a:rPr lang="en-US" sz="1400" dirty="0" smtClean="0">
                <a:latin typeface="Lucida Sans Typewriter" panose="020B0509030504030204" pitchFamily="49" charset="0"/>
              </a:rPr>
              <a:t>              -15.1459     3.7579  -4.030  6.2e-05 ***</a:t>
            </a:r>
          </a:p>
          <a:p>
            <a:r>
              <a:rPr lang="en-US" sz="1400" dirty="0" smtClean="0">
                <a:latin typeface="Lucida Sans Typewriter" panose="020B0509030504030204" pitchFamily="49" charset="0"/>
              </a:rPr>
              <a:t>I(labor * surface)      8.9305     0.7371  12.116  &lt; 2e-16 ***</a:t>
            </a:r>
          </a:p>
          <a:p>
            <a:r>
              <a:rPr lang="en-US" sz="1400" dirty="0" smtClean="0">
                <a:latin typeface="Lucida Sans Typewriter" panose="020B0509030504030204" pitchFamily="49" charset="0"/>
              </a:rPr>
              <a:t>I(labor * </a:t>
            </a:r>
            <a:r>
              <a:rPr lang="en-US" sz="1400" dirty="0" err="1" smtClean="0">
                <a:latin typeface="Lucida Sans Typewriter" panose="020B0509030504030204" pitchFamily="49" charset="0"/>
              </a:rPr>
              <a:t>appalachia</a:t>
            </a:r>
            <a:r>
              <a:rPr lang="en-US" sz="1400" dirty="0" smtClean="0">
                <a:latin typeface="Lucida Sans Typewriter" panose="020B0509030504030204" pitchFamily="49" charset="0"/>
              </a:rPr>
              <a:t>) -21.2830     0.9139 -23.288  &lt; 2e-16 ***</a:t>
            </a:r>
          </a:p>
          <a:p>
            <a:r>
              <a:rPr lang="en-US" sz="1400" dirty="0" smtClean="0">
                <a:latin typeface="Lucida Sans Typewriter" panose="020B0509030504030204" pitchFamily="49" charset="0"/>
              </a:rPr>
              <a:t>I(labor * interior)   -21.0385     1.0601 -19.846  &lt; 2e-16 ***</a:t>
            </a:r>
          </a:p>
          <a:p>
            <a:r>
              <a:rPr lang="en-US" sz="1400" dirty="0" smtClean="0">
                <a:latin typeface="Lucida Sans Typewriter" panose="020B0509030504030204" pitchFamily="49" charset="0"/>
              </a:rPr>
              <a:t>I(labor * </a:t>
            </a:r>
            <a:r>
              <a:rPr lang="en-US" sz="1400" dirty="0" err="1" smtClean="0">
                <a:latin typeface="Lucida Sans Typewriter" panose="020B0509030504030204" pitchFamily="49" charset="0"/>
              </a:rPr>
              <a:t>mineprep</a:t>
            </a:r>
            <a:r>
              <a:rPr lang="en-US" sz="1400" dirty="0" smtClean="0">
                <a:latin typeface="Lucida Sans Typewriter" panose="020B0509030504030204" pitchFamily="49" charset="0"/>
              </a:rPr>
              <a:t>)     3.8508     0.6131   6.281  6.0e-10 ***</a:t>
            </a:r>
          </a:p>
          <a:p>
            <a:r>
              <a:rPr lang="en-US" sz="1400" dirty="0" smtClean="0">
                <a:latin typeface="Lucida Sans Typewriter" panose="020B0509030504030204" pitchFamily="49" charset="0"/>
              </a:rPr>
              <a:t>---</a:t>
            </a:r>
          </a:p>
          <a:p>
            <a:endParaRPr lang="en-US" sz="1400" dirty="0" smtClean="0">
              <a:latin typeface="Lucida Sans Typewriter" panose="020B0509030504030204" pitchFamily="49" charset="0"/>
            </a:endParaRPr>
          </a:p>
          <a:p>
            <a:r>
              <a:rPr lang="en-US" sz="1400" dirty="0" smtClean="0">
                <a:latin typeface="Lucida Sans Typewriter" panose="020B0509030504030204" pitchFamily="49" charset="0"/>
              </a:rPr>
              <a:t>Residual standard error: 21.76 on 681 degrees of freedom</a:t>
            </a:r>
          </a:p>
          <a:p>
            <a:r>
              <a:rPr lang="en-US" sz="1400" dirty="0" smtClean="0">
                <a:latin typeface="Lucida Sans Typewriter" panose="020B0509030504030204" pitchFamily="49" charset="0"/>
              </a:rPr>
              <a:t>Multiple R-squared: 0.8915,     Adjusted R-squared: 0.8901 </a:t>
            </a:r>
          </a:p>
          <a:p>
            <a:r>
              <a:rPr lang="en-US" sz="1400" dirty="0" smtClean="0">
                <a:latin typeface="Lucida Sans Typewriter" panose="020B0509030504030204" pitchFamily="49" charset="0"/>
              </a:rPr>
              <a:t>F-statistic: 621.8 on 9 and 681 DF,  p-value: &lt; 2.2e-16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Residual Plots – </a:t>
            </a:r>
            <a:r>
              <a:rPr lang="en-US" smtClean="0"/>
              <a:t>Not Pretty!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43000"/>
            <a:ext cx="7949284" cy="538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54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Box-Cox Transformation of Y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08501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Goal: Transform Y to Normality – Box-Cox Transformation (Power Transformation)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127056"/>
              </p:ext>
            </p:extLst>
          </p:nvPr>
        </p:nvGraphicFramePr>
        <p:xfrm>
          <a:off x="477838" y="2028825"/>
          <a:ext cx="7961312" cy="358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3" imgW="3441600" imgH="1549080" progId="Equation.DSMT4">
                  <p:embed/>
                </p:oleObj>
              </mc:Choice>
              <mc:Fallback>
                <p:oleObj name="Equation" r:id="rId3" imgW="3441600" imgH="1549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7838" y="2028825"/>
                        <a:ext cx="7961312" cy="358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867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Goal: Choose power </a:t>
            </a:r>
            <a:r>
              <a:rPr lang="en-US" sz="2400" dirty="0" smtClean="0">
                <a:latin typeface="Symbol" panose="05050102010706020507" pitchFamily="18" charset="2"/>
              </a:rPr>
              <a:t>l</a:t>
            </a:r>
            <a:r>
              <a:rPr lang="en-US" sz="2400" dirty="0" smtClean="0"/>
              <a:t> that minimizes Error Sum of Squares (maximizes normal likelihood), typically evaluated over (-2,+2)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86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of log-Likelihood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latin typeface="Symbol" panose="05050102010706020507" pitchFamily="18" charset="2"/>
              </a:rPr>
              <a:t>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143000"/>
            <a:ext cx="4572000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6019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Choose</a:t>
            </a:r>
            <a:r>
              <a:rPr lang="en-US" sz="2400" dirty="0" smtClean="0">
                <a:latin typeface="Symbol" panose="05050102010706020507" pitchFamily="18" charset="2"/>
              </a:rPr>
              <a:t> l=0 </a:t>
            </a:r>
            <a:r>
              <a:rPr lang="en-US" sz="2400" dirty="0" smtClean="0"/>
              <a:t>– Logarithmic transformation: Y’ = </a:t>
            </a:r>
            <a:r>
              <a:rPr lang="en-US" sz="2400" dirty="0" err="1" smtClean="0"/>
              <a:t>ln</a:t>
            </a:r>
            <a:r>
              <a:rPr lang="en-US" sz="2400" dirty="0" smtClean="0"/>
              <a:t>(Y)</a:t>
            </a:r>
            <a:endParaRPr lang="en-US" sz="24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2234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with Y’ = </a:t>
            </a:r>
            <a:r>
              <a:rPr lang="en-US" dirty="0" err="1" smtClean="0"/>
              <a:t>ln</a:t>
            </a:r>
            <a:r>
              <a:rPr lang="en-US" dirty="0" smtClean="0"/>
              <a:t>(Y)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143000"/>
            <a:ext cx="8458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Coefficients: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              Estimate Std. Error t value </a:t>
            </a:r>
            <a:r>
              <a:rPr lang="en-US" sz="1600" dirty="0" err="1">
                <a:latin typeface="Lucida Console" panose="020B0609040504020204" pitchFamily="49" charset="0"/>
              </a:rPr>
              <a:t>Pr</a:t>
            </a:r>
            <a:r>
              <a:rPr lang="en-US" sz="1600" dirty="0">
                <a:latin typeface="Lucida Console" panose="020B0609040504020204" pitchFamily="49" charset="0"/>
              </a:rPr>
              <a:t>(&gt;|t|)    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(Intercept)            2.55942    0.14293  17.906  &lt; 2e-16 ***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labor                  0.13648    0.02763   4.940 9.86e-07 ***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surface               -0.07384    0.05756  -1.283      0.2    </a:t>
            </a:r>
          </a:p>
          <a:p>
            <a:r>
              <a:rPr lang="en-US" sz="1600" dirty="0" err="1">
                <a:latin typeface="Lucida Console" panose="020B0609040504020204" pitchFamily="49" charset="0"/>
              </a:rPr>
              <a:t>appalachia</a:t>
            </a:r>
            <a:r>
              <a:rPr lang="en-US" sz="1600" dirty="0">
                <a:latin typeface="Lucida Console" panose="020B0609040504020204" pitchFamily="49" charset="0"/>
              </a:rPr>
              <a:t>            -2.03450    0.13380 -15.205  &lt; 2e-16 ***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interior              -1.52129    0.15209 -10.003  &lt; 2e-16 ***</a:t>
            </a:r>
          </a:p>
          <a:p>
            <a:r>
              <a:rPr lang="en-US" sz="1600" dirty="0" err="1">
                <a:latin typeface="Lucida Console" panose="020B0609040504020204" pitchFamily="49" charset="0"/>
              </a:rPr>
              <a:t>mineprep</a:t>
            </a:r>
            <a:r>
              <a:rPr lang="en-US" sz="1600" dirty="0">
                <a:latin typeface="Lucida Console" panose="020B0609040504020204" pitchFamily="49" charset="0"/>
              </a:rPr>
              <a:t>               0.50231    0.09355   5.370 1.08e-07 ***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I(labor * surface)     0.15908    0.01835   8.670  &lt; 2e-16 ***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I(labor * </a:t>
            </a:r>
            <a:r>
              <a:rPr lang="en-US" sz="1600" dirty="0" err="1">
                <a:latin typeface="Lucida Console" panose="020B0609040504020204" pitchFamily="49" charset="0"/>
              </a:rPr>
              <a:t>appalachia</a:t>
            </a:r>
            <a:r>
              <a:rPr lang="en-US" sz="1600" dirty="0">
                <a:latin typeface="Lucida Console" panose="020B0609040504020204" pitchFamily="49" charset="0"/>
              </a:rPr>
              <a:t>)  0.16475    0.02275   7.242 1.20e-12 ***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I(labor * interior)    0.16721    0.02639   6.336 4.28e-10 ***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I(labor * </a:t>
            </a:r>
            <a:r>
              <a:rPr lang="en-US" sz="1600" dirty="0" err="1">
                <a:latin typeface="Lucida Console" panose="020B0609040504020204" pitchFamily="49" charset="0"/>
              </a:rPr>
              <a:t>mineprep</a:t>
            </a:r>
            <a:r>
              <a:rPr lang="en-US" sz="1600" dirty="0">
                <a:latin typeface="Lucida Console" panose="020B0609040504020204" pitchFamily="49" charset="0"/>
              </a:rPr>
              <a:t>)   -0.12685    0.01526  -8.311 5.13e-16 ***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---</a:t>
            </a:r>
          </a:p>
          <a:p>
            <a:r>
              <a:rPr lang="en-US" sz="1600" dirty="0" err="1">
                <a:latin typeface="Lucida Console" panose="020B0609040504020204" pitchFamily="49" charset="0"/>
              </a:rPr>
              <a:t>Signif</a:t>
            </a:r>
            <a:r>
              <a:rPr lang="en-US" sz="1600" dirty="0">
                <a:latin typeface="Lucida Console" panose="020B0609040504020204" pitchFamily="49" charset="0"/>
              </a:rPr>
              <a:t>. codes:  0 ‘***’ 0.001 ‘**’ 0.01 ‘*’ 0.05 ‘.’ 0.1 ‘ ’ 1 </a:t>
            </a:r>
          </a:p>
          <a:p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Residual standard error: 0.5417 on 681 degrees of freedom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Multiple R-squared: 0.8079,     Adjusted R-squared: 0.8054 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F-statistic: 318.2 on 9 and 681 DF,  p-value: &lt; 2.2e-16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3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Residual Plots with Y’ = </a:t>
            </a:r>
            <a:r>
              <a:rPr lang="en-US" dirty="0" err="1" smtClean="0"/>
              <a:t>ln</a:t>
            </a:r>
            <a:r>
              <a:rPr lang="en-US" dirty="0" smtClean="0"/>
              <a:t>(Y)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18" y="1250104"/>
            <a:ext cx="8249499" cy="537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6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600"/>
            <a:ext cx="8043372" cy="38332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029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Evidence of possibly nonlinear relation between </a:t>
            </a:r>
            <a:r>
              <a:rPr lang="en-US" sz="2400" dirty="0" err="1" smtClean="0"/>
              <a:t>ln</a:t>
            </a:r>
            <a:r>
              <a:rPr lang="en-US" sz="2400" dirty="0" smtClean="0"/>
              <a:t>(Y) and X</a:t>
            </a:r>
          </a:p>
          <a:p>
            <a:r>
              <a:rPr lang="en-US" sz="2400" dirty="0" smtClean="0"/>
              <a:t>Consider power transformation of 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997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970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Equation</vt:lpstr>
      <vt:lpstr>MathType 6.0 Equation</vt:lpstr>
      <vt:lpstr>Regression Transformations for Normality and to Simplify Relationships</vt:lpstr>
      <vt:lpstr>Data Description</vt:lpstr>
      <vt:lpstr>Model 1 – Non-Transformed with Interactions</vt:lpstr>
      <vt:lpstr>Residual Plots – Not Pretty!</vt:lpstr>
      <vt:lpstr>Box-Cox Transformation of Y </vt:lpstr>
      <vt:lpstr>Plot of log-Likelihood vs l</vt:lpstr>
      <vt:lpstr>Model with Y’ = ln(Y)</vt:lpstr>
      <vt:lpstr>Residual Plots with Y’ = ln(Y)</vt:lpstr>
      <vt:lpstr>PowerPoint Presentation</vt:lpstr>
      <vt:lpstr>Box-Tidwell Transformation of X</vt:lpstr>
      <vt:lpstr>Full Model with Y’=ln(Y) and L’=L0.25</vt:lpstr>
      <vt:lpstr>Reduced Model with Y’=ln(Y) and L’=L0.25</vt:lpstr>
      <vt:lpstr>Residual Plots for Final Model</vt:lpstr>
    </vt:vector>
  </TitlesOfParts>
  <Company>UF College of Liberal Arts &amp;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Regression Transformations for Normality and to Simplify Relationships</dc:title>
  <dc:creator>Winner,Lawrence Herman</dc:creator>
  <cp:lastModifiedBy>Winner,Lawrence Herman</cp:lastModifiedBy>
  <cp:revision>16</cp:revision>
  <dcterms:created xsi:type="dcterms:W3CDTF">2013-11-15T19:40:19Z</dcterms:created>
  <dcterms:modified xsi:type="dcterms:W3CDTF">2015-11-10T16:00:09Z</dcterms:modified>
</cp:coreProperties>
</file>