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14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4CBF0-4215-410D-9710-0DF412962C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1C38-4B9D-4407-AAA9-D2FEEC58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1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91C38-4B9D-4407-AAA9-D2FEEC58E6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4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2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7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2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3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E9D5-8DB2-43AF-93D5-9280E0A294E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DCA1-B22B-4409-8513-39E61EFB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Regression Model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Predicting Number of Crew Members  of Cruise 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Possible (Subset) Regressions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931832"/>
              </p:ext>
            </p:extLst>
          </p:nvPr>
        </p:nvGraphicFramePr>
        <p:xfrm>
          <a:off x="287655" y="1219200"/>
          <a:ext cx="853154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6438600" imgH="3047760" progId="Equation.DSMT4">
                  <p:embed/>
                </p:oleObj>
              </mc:Choice>
              <mc:Fallback>
                <p:oleObj name="Equation" r:id="rId3" imgW="643860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655" y="1219200"/>
                        <a:ext cx="8531543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Possible (Subset) Regressions (Best 4 per </a:t>
            </a:r>
            <a:r>
              <a:rPr lang="en-US" dirty="0" err="1" smtClean="0"/>
              <a:t>Grp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806856"/>
              </p:ext>
            </p:extLst>
          </p:nvPr>
        </p:nvGraphicFramePr>
        <p:xfrm>
          <a:off x="533400" y="1524000"/>
          <a:ext cx="76962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Worksheet" r:id="rId3" imgW="7696369" imgH="3438567" progId="Excel.Sheet.12">
                  <p:embed/>
                </p:oleObj>
              </mc:Choice>
              <mc:Fallback>
                <p:oleObj name="Worksheet" r:id="rId3" imgW="7696369" imgH="34385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24000"/>
                        <a:ext cx="76962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8382000" y="3733800"/>
            <a:ext cx="4572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Hold-out Sample (Training Sample = 100, Validation = 58)</a:t>
            </a:r>
          </a:p>
          <a:p>
            <a:pPr lvl="1"/>
            <a:r>
              <a:rPr lang="en-US" dirty="0" smtClean="0"/>
              <a:t>Fit Model on Training Sample, and obtain Regression Estimates</a:t>
            </a:r>
          </a:p>
          <a:p>
            <a:pPr lvl="1"/>
            <a:r>
              <a:rPr lang="en-US" dirty="0" smtClean="0"/>
              <a:t>Apply Regression Estimates from Training Sample to Validation Sample X levels for Predicted  </a:t>
            </a:r>
            <a:r>
              <a:rPr lang="en-US" dirty="0" smtClean="0">
                <a:sym typeface="Symbol"/>
              </a:rPr>
              <a:t> MSEP = sum(</a:t>
            </a:r>
            <a:r>
              <a:rPr lang="en-US" dirty="0" err="1" smtClean="0">
                <a:sym typeface="Symbol"/>
              </a:rPr>
              <a:t>obs-pred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/n</a:t>
            </a:r>
          </a:p>
          <a:p>
            <a:pPr lvl="1"/>
            <a:r>
              <a:rPr lang="en-US" dirty="0" smtClean="0">
                <a:sym typeface="Symbol"/>
              </a:rPr>
              <a:t>Fit Model on Validation Sample and Compare regression coefficients with model for Training Sample</a:t>
            </a:r>
          </a:p>
          <a:p>
            <a:r>
              <a:rPr lang="en-US" dirty="0" smtClean="0">
                <a:sym typeface="Symbol"/>
              </a:rPr>
              <a:t>PRESS Statistic (Delete observations 1-at-a-time)</a:t>
            </a:r>
          </a:p>
          <a:p>
            <a:pPr lvl="1"/>
            <a:r>
              <a:rPr lang="en-US" dirty="0" smtClean="0">
                <a:sym typeface="Symbol"/>
              </a:rPr>
              <a:t>Fit model with each observation deleted 1-at-a-time</a:t>
            </a:r>
          </a:p>
          <a:p>
            <a:pPr lvl="1"/>
            <a:r>
              <a:rPr lang="en-US" dirty="0" smtClean="0">
                <a:sym typeface="Symbol"/>
              </a:rPr>
              <a:t>Obtain Residual for each observation when it was deleted </a:t>
            </a:r>
          </a:p>
          <a:p>
            <a:pPr lvl="1"/>
            <a:r>
              <a:rPr lang="en-US" dirty="0" smtClean="0">
                <a:sym typeface="Symbol"/>
              </a:rPr>
              <a:t>PRESS = sum(</a:t>
            </a:r>
            <a:r>
              <a:rPr lang="en-US" dirty="0" err="1" smtClean="0">
                <a:sym typeface="Symbol"/>
              </a:rPr>
              <a:t>obs-pred</a:t>
            </a:r>
            <a:r>
              <a:rPr lang="en-US" dirty="0" smtClean="0">
                <a:sym typeface="Symbol"/>
              </a:rPr>
              <a:t>(deleted))</a:t>
            </a:r>
            <a:r>
              <a:rPr lang="en-US" baseline="30000" dirty="0" smtClean="0">
                <a:sym typeface="Symbol"/>
              </a:rPr>
              <a:t>2</a:t>
            </a:r>
          </a:p>
          <a:p>
            <a:r>
              <a:rPr lang="en-US" dirty="0" smtClean="0"/>
              <a:t>K-fold Cross-validation</a:t>
            </a:r>
          </a:p>
          <a:p>
            <a:pPr lvl="1"/>
            <a:r>
              <a:rPr lang="en-US" dirty="0" smtClean="0"/>
              <a:t>Extension of PRESS to where K groups of cases are deleted</a:t>
            </a:r>
          </a:p>
          <a:p>
            <a:pPr lvl="1"/>
            <a:r>
              <a:rPr lang="en-US" dirty="0" smtClean="0"/>
              <a:t>Useful for computationally intensive models</a:t>
            </a:r>
          </a:p>
        </p:txBody>
      </p:sp>
    </p:spTree>
    <p:extLst>
      <p:ext uri="{BB962C8B-B14F-4D97-AF65-F5344CB8AC3E}">
        <p14:creationId xmlns:p14="http://schemas.microsoft.com/office/powerpoint/2010/main" val="22734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Hold-Out Sample –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in</a:t>
            </a:r>
            <a:r>
              <a:rPr lang="en-US" dirty="0" smtClean="0"/>
              <a:t> = 100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out</a:t>
            </a:r>
            <a:r>
              <a:rPr lang="en-US" dirty="0" smtClean="0"/>
              <a:t> = 58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676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Very similar coefficients for the 2 data sets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256450"/>
              </p:ext>
            </p:extLst>
          </p:nvPr>
        </p:nvGraphicFramePr>
        <p:xfrm>
          <a:off x="730250" y="5286375"/>
          <a:ext cx="750252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3" imgW="5117760" imgH="939600" progId="Equation.DSMT4">
                  <p:embed/>
                </p:oleObj>
              </mc:Choice>
              <mc:Fallback>
                <p:oleObj name="Equation" r:id="rId3" imgW="51177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0" y="5286375"/>
                        <a:ext cx="7502525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27440"/>
              </p:ext>
            </p:extLst>
          </p:nvPr>
        </p:nvGraphicFramePr>
        <p:xfrm>
          <a:off x="457200" y="1219200"/>
          <a:ext cx="5257800" cy="3090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Worksheet" r:id="rId5" imgW="3581400" imgH="2104957" progId="Excel.Sheet.12">
                  <p:embed/>
                </p:oleObj>
              </mc:Choice>
              <mc:Fallback>
                <p:oleObj name="Worksheet" r:id="rId5" imgW="3581400" imgH="2104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5257800" cy="3090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2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Bias = 0 from Training data to Validation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822498"/>
              </p:ext>
            </p:extLst>
          </p:nvPr>
        </p:nvGraphicFramePr>
        <p:xfrm>
          <a:off x="685799" y="1371600"/>
          <a:ext cx="7803397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3" imgW="2895480" imgH="1498320" progId="Equation.DSMT4">
                  <p:embed/>
                </p:oleObj>
              </mc:Choice>
              <mc:Fallback>
                <p:oleObj name="Equation" r:id="rId3" imgW="28954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799" y="1371600"/>
                        <a:ext cx="7803397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8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Statistic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623785"/>
              </p:ext>
            </p:extLst>
          </p:nvPr>
        </p:nvGraphicFramePr>
        <p:xfrm>
          <a:off x="354805" y="1143000"/>
          <a:ext cx="837882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3" imgW="5155920" imgH="2438280" progId="Equation.DSMT4">
                  <p:embed/>
                </p:oleObj>
              </mc:Choice>
              <mc:Fallback>
                <p:oleObj name="Equation" r:id="rId3" imgW="515592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805" y="1143000"/>
                        <a:ext cx="8378825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656962"/>
              </p:ext>
            </p:extLst>
          </p:nvPr>
        </p:nvGraphicFramePr>
        <p:xfrm>
          <a:off x="685800" y="5334000"/>
          <a:ext cx="7467600" cy="6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5" imgW="2831760" imgH="253800" progId="Equation.DSMT4">
                  <p:embed/>
                </p:oleObj>
              </mc:Choice>
              <mc:Fallback>
                <p:oleObj name="Equation" r:id="rId5" imgW="283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5334000"/>
                        <a:ext cx="7467600" cy="6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172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appears to be valid, very little difference between PRESS/n and MS(</a:t>
            </a:r>
            <a:r>
              <a:rPr lang="en-US" dirty="0" err="1" smtClean="0"/>
              <a:t>Resid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K-fold Cross-Validation (k=10) – Full Model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819608"/>
              </p:ext>
            </p:extLst>
          </p:nvPr>
        </p:nvGraphicFramePr>
        <p:xfrm>
          <a:off x="300038" y="1519238"/>
          <a:ext cx="8543925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Worksheet" r:id="rId3" imgW="8543857" imgH="3819457" progId="Excel.Sheet.12">
                  <p:embed/>
                </p:oleObj>
              </mc:Choice>
              <mc:Fallback>
                <p:oleObj name="Worksheet" r:id="rId3" imgW="8543857" imgH="3819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038" y="1519238"/>
                        <a:ext cx="8543925" cy="381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011326"/>
              </p:ext>
            </p:extLst>
          </p:nvPr>
        </p:nvGraphicFramePr>
        <p:xfrm>
          <a:off x="152400" y="5638800"/>
          <a:ext cx="889825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5" imgW="6591240" imgH="507960" progId="Equation.DSMT4">
                  <p:embed/>
                </p:oleObj>
              </mc:Choice>
              <mc:Fallback>
                <p:oleObj name="Equation" r:id="rId5" imgW="65912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5638800"/>
                        <a:ext cx="889825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19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267200"/>
          </a:xfrm>
        </p:spPr>
        <p:txBody>
          <a:bodyPr/>
          <a:lstStyle/>
          <a:p>
            <a:r>
              <a:rPr lang="en-US" dirty="0" smtClean="0"/>
              <a:t>n=158 Cruise Ships</a:t>
            </a:r>
          </a:p>
          <a:p>
            <a:r>
              <a:rPr lang="en-US" dirty="0" smtClean="0"/>
              <a:t>Dependent Variable – Crew Size (100s)</a:t>
            </a:r>
          </a:p>
          <a:p>
            <a:r>
              <a:rPr lang="en-US" dirty="0" smtClean="0"/>
              <a:t>Potential Predictor  Variables</a:t>
            </a:r>
          </a:p>
          <a:p>
            <a:pPr lvl="1"/>
            <a:r>
              <a:rPr lang="en-US" dirty="0" smtClean="0"/>
              <a:t>Age (2013 – Year Built)</a:t>
            </a:r>
          </a:p>
          <a:p>
            <a:pPr lvl="1"/>
            <a:r>
              <a:rPr lang="en-US" dirty="0" smtClean="0"/>
              <a:t>Tonnage (1000s of Tons)</a:t>
            </a:r>
          </a:p>
          <a:p>
            <a:pPr lvl="1"/>
            <a:r>
              <a:rPr lang="en-US" dirty="0" smtClean="0"/>
              <a:t>Passengers (100s)</a:t>
            </a:r>
          </a:p>
          <a:p>
            <a:pPr lvl="1"/>
            <a:r>
              <a:rPr lang="en-US" dirty="0" smtClean="0"/>
              <a:t>Length (100s of feet)</a:t>
            </a:r>
          </a:p>
          <a:p>
            <a:pPr lvl="1"/>
            <a:r>
              <a:rPr lang="en-US" dirty="0" smtClean="0"/>
              <a:t>Cabins (100s)</a:t>
            </a:r>
          </a:p>
          <a:p>
            <a:pPr lvl="1"/>
            <a:r>
              <a:rPr lang="en-US" dirty="0" smtClean="0"/>
              <a:t>Passenger Density (Passengers/Space)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Plot / Matrix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70" y="1219200"/>
            <a:ext cx="8610600" cy="40972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644" y="5562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correlations among the predictors. (Passengers and Cabins is very problematic)</a:t>
            </a:r>
          </a:p>
          <a:p>
            <a:r>
              <a:rPr lang="en-US" dirty="0" smtClean="0"/>
              <a:t>Passengers/Cabins: r=.976     Tonnage / Cabins: r=.949  Tonnage / Passengers: r=.945</a:t>
            </a:r>
          </a:p>
          <a:p>
            <a:r>
              <a:rPr lang="en-US" dirty="0" smtClean="0"/>
              <a:t>Consider model with Predictors: Age, Tonnage, </a:t>
            </a:r>
            <a:r>
              <a:rPr lang="en-US" dirty="0" err="1" smtClean="0"/>
              <a:t>Passdens</a:t>
            </a:r>
            <a:r>
              <a:rPr lang="en-US" dirty="0" smtClean="0"/>
              <a:t>, Cabins,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First 20 Cases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889952"/>
              </p:ext>
            </p:extLst>
          </p:nvPr>
        </p:nvGraphicFramePr>
        <p:xfrm>
          <a:off x="113486" y="1143000"/>
          <a:ext cx="869422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Worksheet" r:id="rId3" imgW="7039074" imgH="4009829" progId="Excel.Sheet.12">
                  <p:embed/>
                </p:oleObj>
              </mc:Choice>
              <mc:Fallback>
                <p:oleObj name="Worksheet" r:id="rId3" imgW="7039074" imgH="40098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486" y="1143000"/>
                        <a:ext cx="8694220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4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Model (5 Predictors, 6 Parameters, n=158)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452880"/>
              </p:ext>
            </p:extLst>
          </p:nvPr>
        </p:nvGraphicFramePr>
        <p:xfrm>
          <a:off x="990600" y="1066800"/>
          <a:ext cx="6858000" cy="545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Worksheet" r:id="rId3" imgW="4800651" imgH="3819549" progId="Excel.Sheet.12">
                  <p:embed/>
                </p:oleObj>
              </mc:Choice>
              <mc:Fallback>
                <p:oleObj name="Worksheet" r:id="rId3" imgW="4800651" imgH="38195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066800"/>
                        <a:ext cx="6858000" cy="545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Backward Elimination – Model Based AIC (minimize)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273935"/>
              </p:ext>
            </p:extLst>
          </p:nvPr>
        </p:nvGraphicFramePr>
        <p:xfrm>
          <a:off x="320675" y="990600"/>
          <a:ext cx="8378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4" imgW="6121080" imgH="1447560" progId="Equation.DSMT4">
                  <p:embed/>
                </p:oleObj>
              </mc:Choice>
              <mc:Fallback>
                <p:oleObj name="Equation" r:id="rId4" imgW="61210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675" y="990600"/>
                        <a:ext cx="837882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122550"/>
              </p:ext>
            </p:extLst>
          </p:nvPr>
        </p:nvGraphicFramePr>
        <p:xfrm>
          <a:off x="152400" y="3276600"/>
          <a:ext cx="852505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Worksheet" r:id="rId6" imgW="6953175" imgH="2485899" progId="Excel.Sheet.12">
                  <p:embed/>
                </p:oleObj>
              </mc:Choice>
              <mc:Fallback>
                <p:oleObj name="Worksheet" r:id="rId6" imgW="6953175" imgH="24858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" y="3276600"/>
                        <a:ext cx="8525057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Selection (AIC Based)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62620"/>
              </p:ext>
            </p:extLst>
          </p:nvPr>
        </p:nvGraphicFramePr>
        <p:xfrm>
          <a:off x="228600" y="1066800"/>
          <a:ext cx="88042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3" imgW="4863960" imgH="431640" progId="Equation.DSMT4">
                  <p:embed/>
                </p:oleObj>
              </mc:Choice>
              <mc:Fallback>
                <p:oleObj name="Equation" r:id="rId3" imgW="4863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066800"/>
                        <a:ext cx="8804275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763860"/>
              </p:ext>
            </p:extLst>
          </p:nvPr>
        </p:nvGraphicFramePr>
        <p:xfrm>
          <a:off x="304800" y="2057400"/>
          <a:ext cx="84713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Worksheet" r:id="rId5" imgW="7086655" imgH="2485899" progId="Excel.Sheet.12">
                  <p:embed/>
                </p:oleObj>
              </mc:Choice>
              <mc:Fallback>
                <p:oleObj name="Worksheet" r:id="rId5" imgW="7086655" imgH="24858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057400"/>
                        <a:ext cx="8471338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14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Stepwise Regression (AIC Based)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594344"/>
              </p:ext>
            </p:extLst>
          </p:nvPr>
        </p:nvGraphicFramePr>
        <p:xfrm>
          <a:off x="304800" y="1447800"/>
          <a:ext cx="828732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Worksheet" r:id="rId3" imgW="7086655" imgH="2866882" progId="Excel.Sheet.12">
                  <p:embed/>
                </p:oleObj>
              </mc:Choice>
              <mc:Fallback>
                <p:oleObj name="Worksheet" r:id="rId3" imgW="7086655" imgH="28668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447800"/>
                        <a:ext cx="828732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0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Automated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Backward Elimination</a:t>
            </a:r>
          </a:p>
          <a:p>
            <a:pPr lvl="1"/>
            <a:r>
              <a:rPr lang="en-US" dirty="0" smtClean="0"/>
              <a:t>Drop </a:t>
            </a:r>
            <a:r>
              <a:rPr lang="en-US" dirty="0"/>
              <a:t>Age (AIC drops from </a:t>
            </a:r>
            <a:r>
              <a:rPr lang="en-US" dirty="0" smtClean="0"/>
              <a:t>9.09 </a:t>
            </a:r>
            <a:r>
              <a:rPr lang="en-US" dirty="0"/>
              <a:t>to </a:t>
            </a:r>
            <a:r>
              <a:rPr lang="en-US" dirty="0" smtClean="0"/>
              <a:t>7.24) </a:t>
            </a:r>
          </a:p>
          <a:p>
            <a:pPr lvl="1"/>
            <a:r>
              <a:rPr lang="en-US" dirty="0" smtClean="0"/>
              <a:t>Drop Tonnage (AIC drops from 7.24 to 5.52)</a:t>
            </a:r>
          </a:p>
          <a:p>
            <a:pPr lvl="1"/>
            <a:r>
              <a:rPr lang="en-US" dirty="0" smtClean="0"/>
              <a:t>Stop: Keep </a:t>
            </a:r>
            <a:r>
              <a:rPr lang="en-US" dirty="0" err="1" smtClean="0"/>
              <a:t>Passdens</a:t>
            </a:r>
            <a:r>
              <a:rPr lang="en-US" dirty="0" smtClean="0"/>
              <a:t>, Length, Cabins</a:t>
            </a:r>
          </a:p>
          <a:p>
            <a:endParaRPr lang="en-US" dirty="0" smtClean="0"/>
          </a:p>
          <a:p>
            <a:r>
              <a:rPr lang="en-US" dirty="0" smtClean="0"/>
              <a:t>Forward Selection</a:t>
            </a:r>
          </a:p>
          <a:p>
            <a:pPr lvl="1"/>
            <a:r>
              <a:rPr lang="en-US" dirty="0" smtClean="0"/>
              <a:t>Add Cabins (AIC drops from 397.18 to 28.82)</a:t>
            </a:r>
          </a:p>
          <a:p>
            <a:pPr lvl="1"/>
            <a:r>
              <a:rPr lang="en-US" dirty="0" smtClean="0"/>
              <a:t>Add Length (AIC drops from 28.82 to 9.87)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Passdens</a:t>
            </a:r>
            <a:r>
              <a:rPr lang="en-US" dirty="0" smtClean="0"/>
              <a:t> (AIC drops from 9.87 to 5.52)</a:t>
            </a:r>
          </a:p>
          <a:p>
            <a:pPr lvl="1"/>
            <a:r>
              <a:rPr lang="en-US" dirty="0" smtClean="0"/>
              <a:t>Stop: Keep </a:t>
            </a:r>
            <a:r>
              <a:rPr lang="en-US" dirty="0" err="1" smtClean="0"/>
              <a:t>Passdens</a:t>
            </a:r>
            <a:r>
              <a:rPr lang="en-US" dirty="0" smtClean="0"/>
              <a:t>, Length, Cabins</a:t>
            </a:r>
          </a:p>
          <a:p>
            <a:endParaRPr lang="en-US" dirty="0" smtClean="0"/>
          </a:p>
          <a:p>
            <a:r>
              <a:rPr lang="en-US" dirty="0" smtClean="0"/>
              <a:t>Stepwise – Same as Forward Selection 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396</Words>
  <Application>Microsoft Office PowerPoint</Application>
  <PresentationFormat>On-screen Show (4:3)</PresentationFormat>
  <Paragraphs>55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Equation</vt:lpstr>
      <vt:lpstr>Worksheet</vt:lpstr>
      <vt:lpstr>MathType 6.0 Equation</vt:lpstr>
      <vt:lpstr>Regression Model Building</vt:lpstr>
      <vt:lpstr>Data Description</vt:lpstr>
      <vt:lpstr>Correlation Plot / Matrix</vt:lpstr>
      <vt:lpstr>Data – First 20 Cases</vt:lpstr>
      <vt:lpstr>Full Model (5 Predictors, 6 Parameters, n=158)</vt:lpstr>
      <vt:lpstr>Backward Elimination – Model Based AIC (minimize)</vt:lpstr>
      <vt:lpstr>Forward Selection (AIC Based)</vt:lpstr>
      <vt:lpstr>Stepwise Regression (AIC Based)</vt:lpstr>
      <vt:lpstr>Summary of Automated Models</vt:lpstr>
      <vt:lpstr>All Possible (Subset) Regressions</vt:lpstr>
      <vt:lpstr>All Possible (Subset) Regressions (Best 4 per Grp)</vt:lpstr>
      <vt:lpstr>Cross-Validation</vt:lpstr>
      <vt:lpstr>Hold-Out Sample – nin = 100  nout = 58</vt:lpstr>
      <vt:lpstr>Testing Bias = 0 from Training data to Validation</vt:lpstr>
      <vt:lpstr>PRESS Statistic</vt:lpstr>
      <vt:lpstr>K-fold Cross-Validation (k=10) – Full Model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Model Building</dc:title>
  <dc:creator>Larry</dc:creator>
  <cp:lastModifiedBy>Winner,Lawrence Herman</cp:lastModifiedBy>
  <cp:revision>54</cp:revision>
  <dcterms:created xsi:type="dcterms:W3CDTF">2013-10-17T20:42:53Z</dcterms:created>
  <dcterms:modified xsi:type="dcterms:W3CDTF">2018-01-18T14:12:40Z</dcterms:modified>
</cp:coreProperties>
</file>