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74" r:id="rId5"/>
    <p:sldId id="259" r:id="rId6"/>
    <p:sldId id="275" r:id="rId7"/>
    <p:sldId id="260" r:id="rId8"/>
    <p:sldId id="27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7" r:id="rId19"/>
    <p:sldId id="278" r:id="rId20"/>
    <p:sldId id="279" r:id="rId21"/>
    <p:sldId id="270" r:id="rId22"/>
    <p:sldId id="271" r:id="rId23"/>
    <p:sldId id="280" r:id="rId24"/>
    <p:sldId id="272" r:id="rId25"/>
    <p:sldId id="273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ufl.edu\clas\home\stat\public_html\sta4321\binomial_ontime_fligh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Probability Distribution of On-Time</a:t>
            </a:r>
            <a:r>
              <a:rPr lang="en-US" baseline="0"/>
              <a:t> Flights Y ~ Bin(n=1,p=0.80)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Sheet1!$A$6:$A$7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cat>
          <c:val>
            <c:numRef>
              <c:f>Sheet1!$B$6:$B$7</c:f>
              <c:numCache>
                <c:formatCode>General</c:formatCode>
                <c:ptCount val="2"/>
                <c:pt idx="0">
                  <c:v>0.19999999999999998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918336"/>
        <c:axId val="104351616"/>
      </c:barChart>
      <c:catAx>
        <c:axId val="7191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4351616"/>
        <c:crosses val="autoZero"/>
        <c:auto val="1"/>
        <c:lblAlgn val="ctr"/>
        <c:lblOffset val="100"/>
        <c:noMultiLvlLbl val="0"/>
      </c:catAx>
      <c:valAx>
        <c:axId val="104351616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918336"/>
        <c:crosses val="autoZero"/>
        <c:crossBetween val="between"/>
        <c:majorUnit val="5.000000000000001E-2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Probability Distribution of On-Time Flights Y ~ Bin(n=3,p=0.80)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Sheet1!$E$6:$E$9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Sheet1!$F$6:$F$9</c:f>
              <c:numCache>
                <c:formatCode>General</c:formatCode>
                <c:ptCount val="4"/>
                <c:pt idx="0">
                  <c:v>7.9999999999999967E-3</c:v>
                </c:pt>
                <c:pt idx="1">
                  <c:v>9.599999999999996E-2</c:v>
                </c:pt>
                <c:pt idx="2">
                  <c:v>0.38400000000000001</c:v>
                </c:pt>
                <c:pt idx="3">
                  <c:v>0.51200000000000012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82848"/>
        <c:axId val="76341248"/>
      </c:barChart>
      <c:catAx>
        <c:axId val="7358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341248"/>
        <c:crosses val="autoZero"/>
        <c:auto val="1"/>
        <c:lblAlgn val="ctr"/>
        <c:lblOffset val="100"/>
        <c:noMultiLvlLbl val="0"/>
      </c:catAx>
      <c:valAx>
        <c:axId val="76341248"/>
        <c:scaling>
          <c:orientation val="minMax"/>
          <c:max val="0.70000000000000007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582848"/>
        <c:crosses val="autoZero"/>
        <c:crossBetween val="between"/>
        <c:majorUnit val="5.000000000000001E-2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Probability Distribution of On-Time Flights Y ~ Bin(n=4,p=0.80)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Sheet1!$G$6:$G$10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Sheet1!$H$6:$H$10</c:f>
              <c:numCache>
                <c:formatCode>General</c:formatCode>
                <c:ptCount val="5"/>
                <c:pt idx="0">
                  <c:v>1.5999999999999992E-3</c:v>
                </c:pt>
                <c:pt idx="1">
                  <c:v>2.559999999999997E-2</c:v>
                </c:pt>
                <c:pt idx="2">
                  <c:v>0.15359999999999996</c:v>
                </c:pt>
                <c:pt idx="3">
                  <c:v>0.40959999999999996</c:v>
                </c:pt>
                <c:pt idx="4">
                  <c:v>0.40960000000000008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82848"/>
        <c:axId val="104384384"/>
      </c:barChart>
      <c:catAx>
        <c:axId val="10438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384384"/>
        <c:crosses val="autoZero"/>
        <c:auto val="1"/>
        <c:lblAlgn val="ctr"/>
        <c:lblOffset val="100"/>
        <c:noMultiLvlLbl val="0"/>
      </c:catAx>
      <c:valAx>
        <c:axId val="10438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382848"/>
        <c:crosses val="autoZero"/>
        <c:crossBetween val="between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>
                <a:effectLst/>
              </a:rPr>
              <a:t>Probability Distribution of On-Time Flights Y ~ Bin(n=10,p=0.80)</a:t>
            </a:r>
            <a:endParaRPr lang="en-US" sz="16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Sheet1!$I$6:$I$16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Sheet1!$J$6:$J$16</c:f>
              <c:numCache>
                <c:formatCode>General</c:formatCode>
                <c:ptCount val="11"/>
                <c:pt idx="0">
                  <c:v>1.0240000000000004E-7</c:v>
                </c:pt>
                <c:pt idx="1">
                  <c:v>4.0959999999999935E-6</c:v>
                </c:pt>
                <c:pt idx="2">
                  <c:v>7.3727999999999861E-5</c:v>
                </c:pt>
                <c:pt idx="3">
                  <c:v>7.8643199999999815E-4</c:v>
                </c:pt>
                <c:pt idx="4">
                  <c:v>5.5050239999999894E-3</c:v>
                </c:pt>
                <c:pt idx="5">
                  <c:v>2.642411519999999E-2</c:v>
                </c:pt>
                <c:pt idx="6">
                  <c:v>8.8080383999999984E-2</c:v>
                </c:pt>
                <c:pt idx="7">
                  <c:v>0.20132659199999994</c:v>
                </c:pt>
                <c:pt idx="8">
                  <c:v>0.3019898880000001</c:v>
                </c:pt>
                <c:pt idx="9">
                  <c:v>0.26843545600000007</c:v>
                </c:pt>
                <c:pt idx="10">
                  <c:v>0.10737418240000005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01536"/>
        <c:axId val="31203328"/>
      </c:barChart>
      <c:catAx>
        <c:axId val="3120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203328"/>
        <c:crosses val="autoZero"/>
        <c:auto val="1"/>
        <c:lblAlgn val="ctr"/>
        <c:lblOffset val="100"/>
        <c:noMultiLvlLbl val="0"/>
      </c:catAx>
      <c:valAx>
        <c:axId val="31203328"/>
        <c:scaling>
          <c:orientation val="minMax"/>
          <c:max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201536"/>
        <c:crosses val="autoZero"/>
        <c:crossBetween val="between"/>
        <c:majorUnit val="4.0000000000000008E-2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Probability Distribution of On-Time Flights Y ~ Bin(n=25,p=0.80)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Sheet1!$K$6:$K$31</c:f>
              <c:numCache>
                <c:formatCode>General</c:formatCode>
                <c:ptCount val="2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</c:numCache>
            </c:numRef>
          </c:cat>
          <c:val>
            <c:numRef>
              <c:f>Sheet1!$L$6:$L$31</c:f>
              <c:numCache>
                <c:formatCode>General</c:formatCode>
                <c:ptCount val="26"/>
                <c:pt idx="0">
                  <c:v>3.3554431999999801E-18</c:v>
                </c:pt>
                <c:pt idx="1">
                  <c:v>3.355443199999987E-16</c:v>
                </c:pt>
                <c:pt idx="2">
                  <c:v>1.6106127359999956E-14</c:v>
                </c:pt>
                <c:pt idx="3">
                  <c:v>4.9392123903999966E-13</c:v>
                </c:pt>
                <c:pt idx="4">
                  <c:v>1.086626725887993E-11</c:v>
                </c:pt>
                <c:pt idx="5">
                  <c:v>1.8255328994918348E-10</c:v>
                </c:pt>
                <c:pt idx="6">
                  <c:v>2.4340438659891208E-9</c:v>
                </c:pt>
                <c:pt idx="7">
                  <c:v>2.6426761973596133E-8</c:v>
                </c:pt>
                <c:pt idx="8">
                  <c:v>2.3784085776236475E-7</c:v>
                </c:pt>
                <c:pt idx="9">
                  <c:v>1.7970198142045326E-6</c:v>
                </c:pt>
                <c:pt idx="10">
                  <c:v>1.1500926810909055E-5</c:v>
                </c:pt>
                <c:pt idx="11">
                  <c:v>6.2732328059503549E-5</c:v>
                </c:pt>
                <c:pt idx="12">
                  <c:v>2.9275086427768429E-4</c:v>
                </c:pt>
                <c:pt idx="13">
                  <c:v>1.1710034571107396E-3</c:v>
                </c:pt>
                <c:pt idx="14">
                  <c:v>4.0148689958082497E-3</c:v>
                </c:pt>
                <c:pt idx="15">
                  <c:v>1.1776949054370852E-2</c:v>
                </c:pt>
                <c:pt idx="16">
                  <c:v>2.9442372635927132E-2</c:v>
                </c:pt>
                <c:pt idx="17">
                  <c:v>6.2348553817257471E-2</c:v>
                </c:pt>
                <c:pt idx="18">
                  <c:v>0.11084187345290225</c:v>
                </c:pt>
                <c:pt idx="19">
                  <c:v>0.16334591877269808</c:v>
                </c:pt>
                <c:pt idx="20">
                  <c:v>0.19601510252723769</c:v>
                </c:pt>
                <c:pt idx="21">
                  <c:v>0.18668105002594065</c:v>
                </c:pt>
                <c:pt idx="22">
                  <c:v>0.13576803638250229</c:v>
                </c:pt>
                <c:pt idx="23">
                  <c:v>7.0835497243044734E-2</c:v>
                </c:pt>
                <c:pt idx="24">
                  <c:v>2.3611832414348253E-2</c:v>
                </c:pt>
                <c:pt idx="25">
                  <c:v>3.7778931862957207E-3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66688"/>
        <c:axId val="32868224"/>
      </c:barChart>
      <c:catAx>
        <c:axId val="328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68224"/>
        <c:crosses val="autoZero"/>
        <c:auto val="1"/>
        <c:lblAlgn val="ctr"/>
        <c:lblOffset val="100"/>
        <c:noMultiLvlLbl val="0"/>
      </c:catAx>
      <c:valAx>
        <c:axId val="32868224"/>
        <c:scaling>
          <c:orientation val="minMax"/>
          <c:max val="0.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66688"/>
        <c:crosses val="autoZero"/>
        <c:crossBetween val="between"/>
        <c:majorUnit val="2.5000000000000005E-2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b="1" i="0" baseline="0">
                <a:effectLst/>
              </a:rPr>
              <a:t>Probability Distribution of On-Time Flights Y ~ Bin(n=100,p=0.80)</a:t>
            </a:r>
            <a:endParaRPr lang="en-US" sz="16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Sheet1!$M$6:$M$106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cat>
          <c:val>
            <c:numRef>
              <c:f>Sheet1!$N$6:$N$106</c:f>
              <c:numCache>
                <c:formatCode>General</c:formatCode>
                <c:ptCount val="101"/>
                <c:pt idx="0">
                  <c:v>1.2676506002281995E-70</c:v>
                </c:pt>
                <c:pt idx="1">
                  <c:v>5.0706024009127163E-68</c:v>
                </c:pt>
                <c:pt idx="2">
                  <c:v>1.0039792753807395E-65</c:v>
                </c:pt>
                <c:pt idx="3">
                  <c:v>1.3118662531641892E-63</c:v>
                </c:pt>
                <c:pt idx="4">
                  <c:v>1.2725102655692404E-61</c:v>
                </c:pt>
                <c:pt idx="5">
                  <c:v>9.7728788395717222E-60</c:v>
                </c:pt>
                <c:pt idx="6">
                  <c:v>6.1894899317288268E-58</c:v>
                </c:pt>
                <c:pt idx="7">
                  <c:v>3.324640306185708E-56</c:v>
                </c:pt>
                <c:pt idx="8">
                  <c:v>1.5459577423763904E-54</c:v>
                </c:pt>
                <c:pt idx="9">
                  <c:v>6.3212494354945442E-53</c:v>
                </c:pt>
                <c:pt idx="10">
                  <c:v>2.3009347945200567E-51</c:v>
                </c:pt>
                <c:pt idx="11">
                  <c:v>7.5303320547928692E-50</c:v>
                </c:pt>
                <c:pt idx="12">
                  <c:v>2.2339985095885734E-48</c:v>
                </c:pt>
                <c:pt idx="13">
                  <c:v>6.0489805798088843E-47</c:v>
                </c:pt>
                <c:pt idx="14">
                  <c:v>1.5036037441239525E-45</c:v>
                </c:pt>
                <c:pt idx="15">
                  <c:v>3.4482645865242069E-44</c:v>
                </c:pt>
                <c:pt idx="16">
                  <c:v>7.3275622463638934E-43</c:v>
                </c:pt>
                <c:pt idx="17">
                  <c:v>1.4482711263401825E-41</c:v>
                </c:pt>
                <c:pt idx="18">
                  <c:v>2.6712556330274129E-40</c:v>
                </c:pt>
                <c:pt idx="19">
                  <c:v>4.6114307770157161E-39</c:v>
                </c:pt>
                <c:pt idx="20">
                  <c:v>7.4705178587655428E-38</c:v>
                </c:pt>
                <c:pt idx="21">
                  <c:v>1.1383646260975993E-36</c:v>
                </c:pt>
                <c:pt idx="22">
                  <c:v>1.6351055538493085E-35</c:v>
                </c:pt>
                <c:pt idx="23">
                  <c:v>2.2180562295694644E-34</c:v>
                </c:pt>
                <c:pt idx="24">
                  <c:v>2.8465054946141651E-33</c:v>
                </c:pt>
                <c:pt idx="25">
                  <c:v>3.4613506814508011E-32</c:v>
                </c:pt>
                <c:pt idx="26">
                  <c:v>3.9938661709047964E-31</c:v>
                </c:pt>
                <c:pt idx="27">
                  <c:v>4.3784606910659768E-30</c:v>
                </c:pt>
                <c:pt idx="28">
                  <c:v>4.5661090063974346E-29</c:v>
                </c:pt>
                <c:pt idx="29">
                  <c:v>4.5346185994566999E-28</c:v>
                </c:pt>
                <c:pt idx="30">
                  <c:v>4.2927722741523951E-27</c:v>
                </c:pt>
                <c:pt idx="31">
                  <c:v>3.8773426992343521E-26</c:v>
                </c:pt>
                <c:pt idx="32">
                  <c:v>3.344208078089663E-25</c:v>
                </c:pt>
                <c:pt idx="33">
                  <c:v>2.7564381734557039E-24</c:v>
                </c:pt>
                <c:pt idx="34">
                  <c:v>2.172721854370959E-23</c:v>
                </c:pt>
                <c:pt idx="35">
                  <c:v>1.6388530558683996E-22</c:v>
                </c:pt>
                <c:pt idx="36">
                  <c:v>1.1836160959049489E-21</c:v>
                </c:pt>
                <c:pt idx="37">
                  <c:v>8.18934379869379E-21</c:v>
                </c:pt>
                <c:pt idx="38">
                  <c:v>5.4308279928179232E-20</c:v>
                </c:pt>
                <c:pt idx="39">
                  <c:v>3.4534495954329355E-19</c:v>
                </c:pt>
                <c:pt idx="40">
                  <c:v>2.1066042532141223E-18</c:v>
                </c:pt>
                <c:pt idx="41">
                  <c:v>1.2331341970033807E-17</c:v>
                </c:pt>
                <c:pt idx="42">
                  <c:v>6.9290397736380423E-17</c:v>
                </c:pt>
                <c:pt idx="43">
                  <c:v>3.7384586685674779E-16</c:v>
                </c:pt>
                <c:pt idx="44">
                  <c:v>1.9372013100758558E-15</c:v>
                </c:pt>
                <c:pt idx="45">
                  <c:v>9.6429576323777069E-15</c:v>
                </c:pt>
                <c:pt idx="46">
                  <c:v>4.6118493024415116E-14</c:v>
                </c:pt>
                <c:pt idx="47">
                  <c:v>2.1194881900582322E-13</c:v>
                </c:pt>
                <c:pt idx="48">
                  <c:v>9.3610728394238765E-13</c:v>
                </c:pt>
                <c:pt idx="49">
                  <c:v>3.9736798991840041E-12</c:v>
                </c:pt>
                <c:pt idx="50">
                  <c:v>1.6212613988670768E-11</c:v>
                </c:pt>
                <c:pt idx="51">
                  <c:v>6.3578878386944531E-11</c:v>
                </c:pt>
                <c:pt idx="52">
                  <c:v>2.396434646892531E-10</c:v>
                </c:pt>
                <c:pt idx="53">
                  <c:v>8.6814236264785594E-10</c:v>
                </c:pt>
                <c:pt idx="54">
                  <c:v>3.0224215588480947E-9</c:v>
                </c:pt>
                <c:pt idx="55">
                  <c:v>1.0111373942328141E-8</c:v>
                </c:pt>
                <c:pt idx="56">
                  <c:v>3.2500844814626371E-8</c:v>
                </c:pt>
                <c:pt idx="57">
                  <c:v>1.0035348574340715E-7</c:v>
                </c:pt>
                <c:pt idx="58">
                  <c:v>2.9759999220458724E-7</c:v>
                </c:pt>
                <c:pt idx="59">
                  <c:v>8.4740336763340114E-7</c:v>
                </c:pt>
                <c:pt idx="60">
                  <c:v>2.3162358715312965E-6</c:v>
                </c:pt>
                <c:pt idx="61">
                  <c:v>6.0753727777869818E-6</c:v>
                </c:pt>
                <c:pt idx="62">
                  <c:v>1.5286421827980233E-5</c:v>
                </c:pt>
                <c:pt idx="63">
                  <c:v>3.6881525680206275E-5</c:v>
                </c:pt>
                <c:pt idx="64">
                  <c:v>8.5288528135476935E-5</c:v>
                </c:pt>
                <c:pt idx="65">
                  <c:v>1.8894689310013394E-4</c:v>
                </c:pt>
                <c:pt idx="66">
                  <c:v>4.0079643990937447E-4</c:v>
                </c:pt>
                <c:pt idx="67">
                  <c:v>8.1355695265186419E-4</c:v>
                </c:pt>
                <c:pt idx="68">
                  <c:v>1.5792576139712659E-3</c:v>
                </c:pt>
                <c:pt idx="69">
                  <c:v>2.9296373128742371E-3</c:v>
                </c:pt>
                <c:pt idx="70">
                  <c:v>5.1896432399486485E-3</c:v>
                </c:pt>
                <c:pt idx="71">
                  <c:v>8.7712280111808157E-3</c:v>
                </c:pt>
                <c:pt idx="72">
                  <c:v>1.4131422906902429E-2</c:v>
                </c:pt>
                <c:pt idx="73">
                  <c:v>2.168108719963116E-2</c:v>
                </c:pt>
                <c:pt idx="74">
                  <c:v>3.1642667804867075E-2</c:v>
                </c:pt>
                <c:pt idx="75">
                  <c:v>4.3877832689415669E-2</c:v>
                </c:pt>
                <c:pt idx="76">
                  <c:v>5.7733990380810063E-2</c:v>
                </c:pt>
                <c:pt idx="77">
                  <c:v>7.1980039955295658E-2</c:v>
                </c:pt>
                <c:pt idx="78">
                  <c:v>8.4899534306246208E-2</c:v>
                </c:pt>
                <c:pt idx="79">
                  <c:v>9.4571633151261603E-2</c:v>
                </c:pt>
                <c:pt idx="80">
                  <c:v>9.9300214808824727E-2</c:v>
                </c:pt>
                <c:pt idx="81">
                  <c:v>9.8074286230937988E-2</c:v>
                </c:pt>
                <c:pt idx="82">
                  <c:v>9.0898118945747466E-2</c:v>
                </c:pt>
                <c:pt idx="83">
                  <c:v>7.8851380290286918E-2</c:v>
                </c:pt>
                <c:pt idx="84">
                  <c:v>6.3832069758803692E-2</c:v>
                </c:pt>
                <c:pt idx="85">
                  <c:v>4.8061793700746307E-2</c:v>
                </c:pt>
                <c:pt idx="86">
                  <c:v>3.3531483977264902E-2</c:v>
                </c:pt>
                <c:pt idx="87">
                  <c:v>2.1583483939388894E-2</c:v>
                </c:pt>
                <c:pt idx="88">
                  <c:v>1.2753876873275253E-2</c:v>
                </c:pt>
                <c:pt idx="89">
                  <c:v>6.878495392328242E-3</c:v>
                </c:pt>
                <c:pt idx="90">
                  <c:v>3.3628199695826867E-3</c:v>
                </c:pt>
                <c:pt idx="91">
                  <c:v>1.4781626239923913E-3</c:v>
                </c:pt>
                <c:pt idx="92">
                  <c:v>5.7841146156224093E-4</c:v>
                </c:pt>
                <c:pt idx="93">
                  <c:v>1.9902329860206126E-4</c:v>
                </c:pt>
                <c:pt idx="94">
                  <c:v>5.9283535753805565E-5</c:v>
                </c:pt>
                <c:pt idx="95">
                  <c:v>1.4976893243066663E-5</c:v>
                </c:pt>
                <c:pt idx="96">
                  <c:v>3.1201860923055643E-6</c:v>
                </c:pt>
                <c:pt idx="97">
                  <c:v>5.1466987089576095E-7</c:v>
                </c:pt>
                <c:pt idx="98">
                  <c:v>6.3020800517848304E-8</c:v>
                </c:pt>
                <c:pt idx="99">
                  <c:v>5.0925899408362083E-9</c:v>
                </c:pt>
                <c:pt idx="100">
                  <c:v>2.0370359763344954E-10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624960"/>
        <c:axId val="71778304"/>
      </c:barChart>
      <c:catAx>
        <c:axId val="7162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778304"/>
        <c:crosses val="autoZero"/>
        <c:auto val="1"/>
        <c:lblAlgn val="ctr"/>
        <c:lblOffset val="100"/>
        <c:noMultiLvlLbl val="0"/>
      </c:catAx>
      <c:valAx>
        <c:axId val="7177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624960"/>
        <c:crosses val="autoZero"/>
        <c:crossBetween val="between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Geometric Distribution for Probability of y</a:t>
            </a:r>
            <a:r>
              <a:rPr lang="en-US" sz="1600" baseline="0"/>
              <a:t> Trials until 1st NON On-Time Flight</a:t>
            </a:r>
            <a:endParaRPr lang="en-US" sz="16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Sheet1!$Q$5</c:f>
              <c:strCache>
                <c:ptCount val="1"/>
                <c:pt idx="0">
                  <c:v>p(y)</c:v>
                </c:pt>
              </c:strCache>
            </c:strRef>
          </c:tx>
          <c:spPr>
            <a:solidFill>
              <a:srgbClr val="002060"/>
            </a:solidFill>
            <a:ln w="28575">
              <a:noFill/>
            </a:ln>
          </c:spPr>
          <c:invertIfNegative val="0"/>
          <c:cat>
            <c:numRef>
              <c:f>Sheet1!$P$6:$P$30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cat>
          <c:val>
            <c:numRef>
              <c:f>Sheet1!$Q$6:$Q$30</c:f>
              <c:numCache>
                <c:formatCode>General</c:formatCode>
                <c:ptCount val="25"/>
                <c:pt idx="0">
                  <c:v>0.2</c:v>
                </c:pt>
                <c:pt idx="1">
                  <c:v>0.16</c:v>
                </c:pt>
                <c:pt idx="2">
                  <c:v>0.128</c:v>
                </c:pt>
                <c:pt idx="3">
                  <c:v>0.10239999999999999</c:v>
                </c:pt>
                <c:pt idx="4">
                  <c:v>8.1919999999999979E-2</c:v>
                </c:pt>
                <c:pt idx="5">
                  <c:v>6.5535999999999997E-2</c:v>
                </c:pt>
                <c:pt idx="6">
                  <c:v>5.2428799999999991E-2</c:v>
                </c:pt>
                <c:pt idx="7">
                  <c:v>4.1943039999999987E-2</c:v>
                </c:pt>
                <c:pt idx="8">
                  <c:v>3.3554432000000009E-2</c:v>
                </c:pt>
                <c:pt idx="9">
                  <c:v>2.6843545600000004E-2</c:v>
                </c:pt>
                <c:pt idx="10">
                  <c:v>2.1474836480000006E-2</c:v>
                </c:pt>
                <c:pt idx="11">
                  <c:v>1.7179869184000003E-2</c:v>
                </c:pt>
                <c:pt idx="12">
                  <c:v>1.3743895347199995E-2</c:v>
                </c:pt>
                <c:pt idx="13">
                  <c:v>1.0995116277759995E-2</c:v>
                </c:pt>
                <c:pt idx="14">
                  <c:v>8.7960930222079989E-3</c:v>
                </c:pt>
                <c:pt idx="15">
                  <c:v>7.0368744177663981E-3</c:v>
                </c:pt>
                <c:pt idx="16">
                  <c:v>5.6294995342131195E-3</c:v>
                </c:pt>
                <c:pt idx="17">
                  <c:v>4.5035996273704946E-3</c:v>
                </c:pt>
                <c:pt idx="18">
                  <c:v>3.6028797018963958E-3</c:v>
                </c:pt>
                <c:pt idx="19">
                  <c:v>2.8823037615171173E-3</c:v>
                </c:pt>
                <c:pt idx="20">
                  <c:v>2.3058430092136942E-3</c:v>
                </c:pt>
                <c:pt idx="21">
                  <c:v>1.8446744073709559E-3</c:v>
                </c:pt>
                <c:pt idx="22">
                  <c:v>1.4757395258967643E-3</c:v>
                </c:pt>
                <c:pt idx="23">
                  <c:v>1.1805916207174119E-3</c:v>
                </c:pt>
                <c:pt idx="24">
                  <c:v>9.4447329657392821E-4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14080"/>
        <c:axId val="106415616"/>
      </c:barChart>
      <c:catAx>
        <c:axId val="10641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415616"/>
        <c:crosses val="autoZero"/>
        <c:auto val="1"/>
        <c:lblAlgn val="ctr"/>
        <c:lblOffset val="100"/>
        <c:noMultiLvlLbl val="0"/>
      </c:catAx>
      <c:valAx>
        <c:axId val="10641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414080"/>
        <c:crosses val="autoZero"/>
        <c:crossBetween val="between"/>
      </c:valAx>
      <c:spPr>
        <a:solidFill>
          <a:schemeClr val="accent6">
            <a:lumMod val="7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210A-920C-4321-B807-93161A8B49DA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4E3F5-F231-455C-90F5-C6F2300F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2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5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3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39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854BE-4559-4470-9478-B174E614B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1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4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D17E-5575-43D5-8905-C0A76C555031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54D5-263E-4CEC-9A0E-5B95BFDDA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 baseline="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chart" Target="../charts/chart7.x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Binomial and Geometric Distributions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Delta On-Time Performance at Hartsfield-Jackson Atlanta International (June, 2003 - June, 2015)</a:t>
            </a:r>
          </a:p>
          <a:p>
            <a:pPr algn="l"/>
            <a:r>
              <a:rPr lang="en-US" sz="1200" dirty="0" smtClean="0"/>
              <a:t>http://www.transtats.bts.gov/OT_Delay/ot_delaycause1.asp?display=data&amp;pn=1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872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Binomial Distributions for n=1,2,3,4,10,25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 EXCEL:</a:t>
            </a:r>
          </a:p>
          <a:p>
            <a:pPr lvl="1"/>
            <a:r>
              <a:rPr lang="en-US" dirty="0" smtClean="0"/>
              <a:t>Create a column of values 0,1,2,…,n   (Say 0 is in cell A2)</a:t>
            </a:r>
          </a:p>
          <a:p>
            <a:pPr lvl="1"/>
            <a:r>
              <a:rPr lang="en-US" dirty="0" smtClean="0"/>
              <a:t>In Cell B2, Type:   </a:t>
            </a:r>
            <a:r>
              <a:rPr lang="en-US" b="1" dirty="0" smtClean="0"/>
              <a:t>=BINOM.DIST(A2,n,p,0)</a:t>
            </a:r>
            <a:endParaRPr lang="en-US" dirty="0" smtClean="0"/>
          </a:p>
          <a:p>
            <a:pPr lvl="1"/>
            <a:r>
              <a:rPr lang="en-US" dirty="0" smtClean="0"/>
              <a:t>Copy and paste that cell alongside 1 (A3),…,n</a:t>
            </a:r>
          </a:p>
          <a:p>
            <a:pPr lvl="1"/>
            <a:r>
              <a:rPr lang="en-US" dirty="0" smtClean="0"/>
              <a:t>Note that the 0 at the end gives P(Y = y) = p(y)</a:t>
            </a:r>
          </a:p>
          <a:p>
            <a:pPr lvl="1"/>
            <a:r>
              <a:rPr lang="en-US" dirty="0" smtClean="0"/>
              <a:t>If you use 1 instead, you get P(Y ≤ y) = F(y)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9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21396"/>
              </p:ext>
            </p:extLst>
          </p:nvPr>
        </p:nvGraphicFramePr>
        <p:xfrm>
          <a:off x="1143000" y="838200"/>
          <a:ext cx="6862763" cy="590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Worksheet" r:id="rId3" imgW="7324657" imgH="6305685" progId="Excel.Sheet.12">
                  <p:embed/>
                </p:oleObj>
              </mc:Choice>
              <mc:Fallback>
                <p:oleObj name="Worksheet" r:id="rId3" imgW="7324657" imgH="6305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838200"/>
                        <a:ext cx="6862763" cy="5907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Several Binomial Distributions with p=0.8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0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38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602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7982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284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9582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5793" y="288414"/>
          <a:ext cx="8672413" cy="628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337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Geometric Distribution Probabilities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174519"/>
              </p:ext>
            </p:extLst>
          </p:nvPr>
        </p:nvGraphicFramePr>
        <p:xfrm>
          <a:off x="1066800" y="1371600"/>
          <a:ext cx="7174742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5168880" imgH="3403440" progId="Equation.DSMT4">
                  <p:embed/>
                </p:oleObj>
              </mc:Choice>
              <mc:Fallback>
                <p:oleObj name="Equation" r:id="rId3" imgW="5168880" imgH="340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371600"/>
                        <a:ext cx="7174742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602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 EXCEL:</a:t>
            </a:r>
          </a:p>
          <a:p>
            <a:pPr lvl="1"/>
            <a:r>
              <a:rPr lang="en-US" dirty="0" smtClean="0"/>
              <a:t>Create a column of values 1,2,…,Y* for some large value of Y*   (</a:t>
            </a:r>
            <a:r>
              <a:rPr lang="en-US" smtClean="0"/>
              <a:t>Say 1 </a:t>
            </a:r>
            <a:r>
              <a:rPr lang="en-US" dirty="0" smtClean="0"/>
              <a:t>is in cell A2)</a:t>
            </a:r>
          </a:p>
          <a:p>
            <a:pPr lvl="1"/>
            <a:r>
              <a:rPr lang="en-US" dirty="0" smtClean="0"/>
              <a:t>In Cell B2, Type:   </a:t>
            </a:r>
            <a:r>
              <a:rPr lang="en-US" b="1" dirty="0" smtClean="0"/>
              <a:t>=NEGBINOM.DIST(A2-1,1,p,0)</a:t>
            </a:r>
            <a:endParaRPr lang="en-US" dirty="0" smtClean="0"/>
          </a:p>
          <a:p>
            <a:pPr lvl="1"/>
            <a:r>
              <a:rPr lang="en-US" dirty="0" smtClean="0"/>
              <a:t>Copy and paste that cell alongside 1 (A3),…,Y*</a:t>
            </a:r>
          </a:p>
          <a:p>
            <a:pPr lvl="1"/>
            <a:r>
              <a:rPr lang="en-US" dirty="0" smtClean="0"/>
              <a:t>Note that the 0 at the end gives P(Y = y) = p(y)</a:t>
            </a:r>
          </a:p>
          <a:p>
            <a:pPr lvl="1"/>
            <a:r>
              <a:rPr lang="en-US" dirty="0" smtClean="0"/>
              <a:t>If you use 1 instead, you get P(Y ≤ y) = F(y)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7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Data /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Total Operations: 2,278,897</a:t>
            </a:r>
          </a:p>
          <a:p>
            <a:r>
              <a:rPr lang="en-US" dirty="0" smtClean="0"/>
              <a:t>On-Time Operations: 1,824,432</a:t>
            </a:r>
          </a:p>
          <a:p>
            <a:r>
              <a:rPr lang="en-US" dirty="0" smtClean="0"/>
              <a:t>Proportion On-Time: 1824432/2278897 = .8006 (.80)</a:t>
            </a:r>
          </a:p>
          <a:p>
            <a:r>
              <a:rPr lang="en-US" dirty="0" smtClean="0"/>
              <a:t>Will consider random samples of various sizes from this population of operations</a:t>
            </a:r>
          </a:p>
          <a:p>
            <a:r>
              <a:rPr lang="en-US" dirty="0" smtClean="0"/>
              <a:t>Y ≡ # of On-Time operations out of the sample of n</a:t>
            </a:r>
          </a:p>
          <a:p>
            <a:r>
              <a:rPr lang="en-US" dirty="0" smtClean="0"/>
              <a:t>Y ~ Binomial(n 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= 0.80)</a:t>
            </a:r>
          </a:p>
          <a:p>
            <a:r>
              <a:rPr lang="en-US" dirty="0" smtClean="0"/>
              <a:t>X ≡ # of Flights sampled until the first NOT On-Time Arrival is selected </a:t>
            </a:r>
          </a:p>
          <a:p>
            <a:r>
              <a:rPr lang="en-US" dirty="0" smtClean="0"/>
              <a:t>X ~ Geometric(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= 0.20)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35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Distribution Probabilities and CDF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078910"/>
              </p:ext>
            </p:extLst>
          </p:nvPr>
        </p:nvGraphicFramePr>
        <p:xfrm>
          <a:off x="381000" y="1219200"/>
          <a:ext cx="1838325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Worksheet" r:id="rId3" imgW="1838257" imgH="5152957" progId="Excel.Sheet.12">
                  <p:embed/>
                </p:oleObj>
              </mc:Choice>
              <mc:Fallback>
                <p:oleObj name="Worksheet" r:id="rId3" imgW="1838257" imgH="515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219200"/>
                        <a:ext cx="1838325" cy="515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78558"/>
              </p:ext>
            </p:extLst>
          </p:nvPr>
        </p:nvGraphicFramePr>
        <p:xfrm>
          <a:off x="2514600" y="1066800"/>
          <a:ext cx="6393606" cy="550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0223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Moment-Generating Function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37334"/>
              </p:ext>
            </p:extLst>
          </p:nvPr>
        </p:nvGraphicFramePr>
        <p:xfrm>
          <a:off x="1143000" y="1066800"/>
          <a:ext cx="6629400" cy="555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4686120" imgH="3924000" progId="Equation.DSMT4">
                  <p:embed/>
                </p:oleObj>
              </mc:Choice>
              <mc:Fallback>
                <p:oleObj name="Equation" r:id="rId3" imgW="4686120" imgH="392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066800"/>
                        <a:ext cx="6629400" cy="5552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5520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Moment-Generating Function – Binomial Distribution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857354"/>
              </p:ext>
            </p:extLst>
          </p:nvPr>
        </p:nvGraphicFramePr>
        <p:xfrm>
          <a:off x="304800" y="1295400"/>
          <a:ext cx="861835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" imgW="6921360" imgH="3733560" progId="Equation.DSMT4">
                  <p:embed/>
                </p:oleObj>
              </mc:Choice>
              <mc:Fallback>
                <p:oleObj name="Equation" r:id="rId3" imgW="6921360" imgH="373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95400"/>
                        <a:ext cx="8618353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945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Geometric Distribution – MGF</a:t>
            </a:r>
          </a:p>
        </p:txBody>
      </p:sp>
      <p:graphicFrame>
        <p:nvGraphicFramePr>
          <p:cNvPr id="3174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281194"/>
              </p:ext>
            </p:extLst>
          </p:nvPr>
        </p:nvGraphicFramePr>
        <p:xfrm>
          <a:off x="1066800" y="914400"/>
          <a:ext cx="6934200" cy="574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5117760" imgH="4241520" progId="Equation.DSMT4">
                  <p:embed/>
                </p:oleObj>
              </mc:Choice>
              <mc:Fallback>
                <p:oleObj name="Equation" r:id="rId3" imgW="5117760" imgH="424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6934200" cy="5746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Probability-Generating Functions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393443"/>
              </p:ext>
            </p:extLst>
          </p:nvPr>
        </p:nvGraphicFramePr>
        <p:xfrm>
          <a:off x="762000" y="990599"/>
          <a:ext cx="6781800" cy="5666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4330440" imgH="3619440" progId="Equation.DSMT4">
                  <p:embed/>
                </p:oleObj>
              </mc:Choice>
              <mc:Fallback>
                <p:oleObj name="Equation" r:id="rId3" imgW="4330440" imgH="3619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990599"/>
                        <a:ext cx="6781800" cy="5666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0312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Probability-Generating Functions - Binomial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770123"/>
              </p:ext>
            </p:extLst>
          </p:nvPr>
        </p:nvGraphicFramePr>
        <p:xfrm>
          <a:off x="152400" y="762000"/>
          <a:ext cx="8921750" cy="595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5130720" imgH="3429000" progId="Equation.DSMT4">
                  <p:embed/>
                </p:oleObj>
              </mc:Choice>
              <mc:Fallback>
                <p:oleObj name="Equation" r:id="rId3" imgW="5130720" imgH="342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921750" cy="595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854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Geometric Distribution – PGF</a:t>
            </a:r>
          </a:p>
        </p:txBody>
      </p:sp>
      <p:graphicFrame>
        <p:nvGraphicFramePr>
          <p:cNvPr id="3174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8198"/>
              </p:ext>
            </p:extLst>
          </p:nvPr>
        </p:nvGraphicFramePr>
        <p:xfrm>
          <a:off x="685800" y="990600"/>
          <a:ext cx="7239000" cy="568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4851360" imgH="3809880" progId="Equation.DSMT4">
                  <p:embed/>
                </p:oleObj>
              </mc:Choice>
              <mc:Fallback>
                <p:oleObj name="Equation" r:id="rId3" imgW="4851360" imgH="380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239000" cy="5684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07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 Distribution – Probability Function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30732"/>
              </p:ext>
            </p:extLst>
          </p:nvPr>
        </p:nvGraphicFramePr>
        <p:xfrm>
          <a:off x="304800" y="1295400"/>
          <a:ext cx="8547356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6273720" imgH="3466800" progId="Equation.DSMT4">
                  <p:embed/>
                </p:oleObj>
              </mc:Choice>
              <mc:Fallback>
                <p:oleObj name="Equation" r:id="rId3" imgW="627372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95400"/>
                        <a:ext cx="8547356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89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Geometric Distribution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458200" cy="1981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Used to model the number of Bernoulli trials needed until the first Success occurs  (P(</a:t>
            </a:r>
            <a:r>
              <a:rPr lang="en-US" sz="2400" i="1" dirty="0" smtClean="0"/>
              <a:t>S</a:t>
            </a:r>
            <a:r>
              <a:rPr lang="en-US" sz="2400" dirty="0" smtClean="0"/>
              <a:t>)=</a:t>
            </a:r>
            <a:r>
              <a:rPr lang="en-US" sz="2400" i="1" dirty="0" smtClean="0"/>
              <a:t>p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000" dirty="0" smtClean="0"/>
              <a:t>First Success on Trial 1 </a:t>
            </a:r>
            <a:r>
              <a:rPr lang="en-US" sz="2000" dirty="0" smtClean="0">
                <a:sym typeface="Symbol" pitchFamily="18" charset="2"/>
              </a:rPr>
              <a:t> </a:t>
            </a:r>
            <a:r>
              <a:rPr lang="en-US" sz="2000" i="1" dirty="0" smtClean="0">
                <a:sym typeface="Symbol" pitchFamily="18" charset="2"/>
              </a:rPr>
              <a:t>S,</a:t>
            </a:r>
            <a:r>
              <a:rPr lang="en-US" sz="2000" dirty="0" smtClean="0"/>
              <a:t>    </a:t>
            </a:r>
            <a:r>
              <a:rPr lang="en-US" sz="2000" i="1" dirty="0" smtClean="0"/>
              <a:t>y</a:t>
            </a:r>
            <a:r>
              <a:rPr lang="en-US" sz="2000" dirty="0" smtClean="0"/>
              <a:t> = 1 </a:t>
            </a:r>
            <a:r>
              <a:rPr lang="en-US" sz="2000" dirty="0" smtClean="0">
                <a:sym typeface="Symbol" pitchFamily="18" charset="2"/>
              </a:rPr>
              <a:t> p(1)=</a:t>
            </a:r>
            <a:r>
              <a:rPr lang="en-US" sz="2000" i="1" dirty="0" smtClean="0">
                <a:sym typeface="Symbol" pitchFamily="18" charset="2"/>
              </a:rPr>
              <a:t>p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2000" dirty="0" smtClean="0"/>
              <a:t>First Success on Trial 2 </a:t>
            </a:r>
            <a:r>
              <a:rPr lang="en-US" sz="2000" dirty="0" smtClean="0">
                <a:sym typeface="Symbol" pitchFamily="18" charset="2"/>
              </a:rPr>
              <a:t> </a:t>
            </a:r>
            <a:r>
              <a:rPr lang="en-US" sz="2000" i="1" dirty="0" smtClean="0">
                <a:sym typeface="Symbol" pitchFamily="18" charset="2"/>
              </a:rPr>
              <a:t>FS,</a:t>
            </a:r>
            <a:r>
              <a:rPr lang="en-US" sz="2000" dirty="0" smtClean="0"/>
              <a:t>    </a:t>
            </a:r>
            <a:r>
              <a:rPr lang="en-US" sz="2000" i="1" dirty="0" smtClean="0"/>
              <a:t>y</a:t>
            </a:r>
            <a:r>
              <a:rPr lang="en-US" sz="2000" dirty="0" smtClean="0"/>
              <a:t> = 2 </a:t>
            </a:r>
            <a:r>
              <a:rPr lang="en-US" sz="2000" dirty="0" smtClean="0">
                <a:sym typeface="Symbol" pitchFamily="18" charset="2"/>
              </a:rPr>
              <a:t> p(2)=(1-</a:t>
            </a:r>
            <a:r>
              <a:rPr lang="en-US" sz="2000" i="1" dirty="0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p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2000" dirty="0" smtClean="0"/>
              <a:t>First Success on Trial k </a:t>
            </a:r>
            <a:r>
              <a:rPr lang="en-US" sz="2000" dirty="0" smtClean="0">
                <a:sym typeface="Symbol" pitchFamily="18" charset="2"/>
              </a:rPr>
              <a:t> </a:t>
            </a:r>
            <a:r>
              <a:rPr lang="en-US" sz="2000" i="1" dirty="0" smtClean="0">
                <a:sym typeface="Symbol" pitchFamily="18" charset="2"/>
              </a:rPr>
              <a:t>F…FS,</a:t>
            </a:r>
            <a:r>
              <a:rPr lang="en-US" sz="2000" dirty="0" smtClean="0"/>
              <a:t>  </a:t>
            </a:r>
            <a:r>
              <a:rPr lang="en-US" sz="2000" i="1" dirty="0" smtClean="0"/>
              <a:t>y</a:t>
            </a:r>
            <a:r>
              <a:rPr lang="en-US" sz="2000" dirty="0" smtClean="0"/>
              <a:t> = k </a:t>
            </a:r>
            <a:r>
              <a:rPr lang="en-US" sz="2000" dirty="0" smtClean="0">
                <a:sym typeface="Symbol" pitchFamily="18" charset="2"/>
              </a:rPr>
              <a:t> p(k)=(1-</a:t>
            </a:r>
            <a:r>
              <a:rPr lang="en-US" sz="2000" i="1" dirty="0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baseline="30000" dirty="0" smtClean="0">
                <a:sym typeface="Symbol" pitchFamily="18" charset="2"/>
              </a:rPr>
              <a:t>k-1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p</a:t>
            </a:r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6698799"/>
              </p:ext>
            </p:extLst>
          </p:nvPr>
        </p:nvGraphicFramePr>
        <p:xfrm>
          <a:off x="457200" y="3146425"/>
          <a:ext cx="7956550" cy="320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3530520" imgH="1422360" progId="Equation.DSMT4">
                  <p:embed/>
                </p:oleObj>
              </mc:Choice>
              <mc:Fallback>
                <p:oleObj name="Equation" r:id="rId3" imgW="353052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46425"/>
                        <a:ext cx="7956550" cy="320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Binomial Distribution – Expected Value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137405"/>
              </p:ext>
            </p:extLst>
          </p:nvPr>
        </p:nvGraphicFramePr>
        <p:xfrm>
          <a:off x="381000" y="1371600"/>
          <a:ext cx="8637996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6375240" imgH="3543120" progId="Equation.DSMT4">
                  <p:embed/>
                </p:oleObj>
              </mc:Choice>
              <mc:Fallback>
                <p:oleObj name="Equation" r:id="rId3" imgW="6375240" imgH="354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71600"/>
                        <a:ext cx="8637996" cy="48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02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Geometric Distribution – Expected Value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869929"/>
              </p:ext>
            </p:extLst>
          </p:nvPr>
        </p:nvGraphicFramePr>
        <p:xfrm>
          <a:off x="838200" y="1219199"/>
          <a:ext cx="7772400" cy="513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4609800" imgH="3047760" progId="Equation.DSMT4">
                  <p:embed/>
                </p:oleObj>
              </mc:Choice>
              <mc:Fallback>
                <p:oleObj name="Equation" r:id="rId3" imgW="4609800" imgH="304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199"/>
                        <a:ext cx="7772400" cy="5138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Binomial Distribution – Variance and SD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046483"/>
              </p:ext>
            </p:extLst>
          </p:nvPr>
        </p:nvGraphicFramePr>
        <p:xfrm>
          <a:off x="381000" y="1066800"/>
          <a:ext cx="8345487" cy="540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6159240" imgH="3987720" progId="Equation.DSMT4">
                  <p:embed/>
                </p:oleObj>
              </mc:Choice>
              <mc:Fallback>
                <p:oleObj name="Equation" r:id="rId3" imgW="6159240" imgH="3987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066800"/>
                        <a:ext cx="8345487" cy="540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78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Geometric Distribution – Variance and SD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797230"/>
              </p:ext>
            </p:extLst>
          </p:nvPr>
        </p:nvGraphicFramePr>
        <p:xfrm>
          <a:off x="457200" y="1143000"/>
          <a:ext cx="8534400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4800600" imgH="2908080" progId="Equation.DSMT4">
                  <p:embed/>
                </p:oleObj>
              </mc:Choice>
              <mc:Fallback>
                <p:oleObj name="Equation" r:id="rId3" imgW="4800600" imgH="290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534400" cy="517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014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Binomial Distribution for On-Time Flights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771124"/>
              </p:ext>
            </p:extLst>
          </p:nvPr>
        </p:nvGraphicFramePr>
        <p:xfrm>
          <a:off x="457200" y="1295400"/>
          <a:ext cx="7980898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6045120" imgH="3809880" progId="Equation.DSMT4">
                  <p:embed/>
                </p:oleObj>
              </mc:Choice>
              <mc:Fallback>
                <p:oleObj name="Equation" r:id="rId3" imgW="6045120" imgH="380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7980898" cy="502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26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448</Words>
  <Application>Microsoft Office PowerPoint</Application>
  <PresentationFormat>On-screen Show (4:3)</PresentationFormat>
  <Paragraphs>53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Worksheet</vt:lpstr>
      <vt:lpstr>Equation</vt:lpstr>
      <vt:lpstr>MathType 6.0 Equation</vt:lpstr>
      <vt:lpstr>Binomial and Geometric Distributions</vt:lpstr>
      <vt:lpstr>Data / Model</vt:lpstr>
      <vt:lpstr>Binomial Distribution – Probability Function</vt:lpstr>
      <vt:lpstr>Geometric Distribution</vt:lpstr>
      <vt:lpstr>Binomial Distribution – Expected Value</vt:lpstr>
      <vt:lpstr>Geometric Distribution – Expected Value</vt:lpstr>
      <vt:lpstr>Binomial Distribution – Variance and SD</vt:lpstr>
      <vt:lpstr>Geometric Distribution – Variance and SD</vt:lpstr>
      <vt:lpstr>Binomial Distribution for On-Time Flights</vt:lpstr>
      <vt:lpstr>Binomial Distributions for n=1,2,3,4,10,25</vt:lpstr>
      <vt:lpstr>Several Binomial Distributions with p=0.8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Geometric Distribution Probabilities</vt:lpstr>
      <vt:lpstr>Geometric Distribution</vt:lpstr>
      <vt:lpstr>Geometric Distribution Probabilities and CDF</vt:lpstr>
      <vt:lpstr>Moment-Generating Function</vt:lpstr>
      <vt:lpstr>Moment-Generating Function – Binomial Distribution</vt:lpstr>
      <vt:lpstr>Geometric Distribution – MGF</vt:lpstr>
      <vt:lpstr>Probability-Generating Functions</vt:lpstr>
      <vt:lpstr>Probability-Generating Functions - Binomial</vt:lpstr>
      <vt:lpstr>Geometric Distribution – PGF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Binomial Distribution</dc:title>
  <dc:creator>Winner,Lawrence Herman</dc:creator>
  <cp:lastModifiedBy>Winner,Lawrence Herman</cp:lastModifiedBy>
  <cp:revision>35</cp:revision>
  <dcterms:created xsi:type="dcterms:W3CDTF">2015-09-10T13:39:37Z</dcterms:created>
  <dcterms:modified xsi:type="dcterms:W3CDTF">2015-09-30T14:30:25Z</dcterms:modified>
</cp:coreProperties>
</file>