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ad.ufl.edu\clas\home\stat\public_html\cases\distillery_2kfactori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ad.ufl.edu\clas\home\stat\public_html\cases\distillery_2kfactori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Normal Probability Plot of Estimated Factor Effects and Interactions</a:t>
            </a:r>
          </a:p>
        </c:rich>
      </c:tx>
      <c:layout/>
      <c:overlay val="0"/>
    </c:title>
    <c:autoTitleDeleted val="0"/>
    <c:plotArea>
      <c:layout/>
      <c:scatterChart>
        <c:scatterStyle val="lineMarker"/>
        <c:varyColors val="0"/>
        <c:ser>
          <c:idx val="0"/>
          <c:order val="0"/>
          <c:tx>
            <c:strRef>
              <c:f>Sheet2!$E$24</c:f>
              <c:strCache>
                <c:ptCount val="1"/>
                <c:pt idx="0">
                  <c:v>std.norm</c:v>
                </c:pt>
              </c:strCache>
            </c:strRef>
          </c:tx>
          <c:spPr>
            <a:ln w="28575">
              <a:noFill/>
            </a:ln>
          </c:spPr>
          <c:marker>
            <c:spPr>
              <a:solidFill>
                <a:schemeClr val="accent6"/>
              </a:solidFill>
            </c:spPr>
          </c:marker>
          <c:xVal>
            <c:numRef>
              <c:f>Sheet2!$D$25:$D$39</c:f>
              <c:numCache>
                <c:formatCode>0.000</c:formatCode>
                <c:ptCount val="15"/>
                <c:pt idx="0">
                  <c:v>-4.6191249999999986</c:v>
                </c:pt>
                <c:pt idx="1">
                  <c:v>-2.0896250000000016</c:v>
                </c:pt>
                <c:pt idx="2">
                  <c:v>-1.2958749999999988</c:v>
                </c:pt>
                <c:pt idx="3">
                  <c:v>-1.0016250000000007</c:v>
                </c:pt>
                <c:pt idx="4">
                  <c:v>-0.9966249999999981</c:v>
                </c:pt>
                <c:pt idx="5">
                  <c:v>-0.54587499999999878</c:v>
                </c:pt>
                <c:pt idx="6">
                  <c:v>-0.46787499999999937</c:v>
                </c:pt>
                <c:pt idx="7">
                  <c:v>0.552875000000002</c:v>
                </c:pt>
                <c:pt idx="8">
                  <c:v>0.93537500000000051</c:v>
                </c:pt>
                <c:pt idx="9">
                  <c:v>1.4303750000000033</c:v>
                </c:pt>
                <c:pt idx="10">
                  <c:v>1.7783750000000023</c:v>
                </c:pt>
                <c:pt idx="11">
                  <c:v>2.4491249999999951</c:v>
                </c:pt>
                <c:pt idx="12">
                  <c:v>2.6096250000000012</c:v>
                </c:pt>
                <c:pt idx="13">
                  <c:v>5.5471250000000012</c:v>
                </c:pt>
                <c:pt idx="14">
                  <c:v>32.261624999999995</c:v>
                </c:pt>
              </c:numCache>
            </c:numRef>
          </c:xVal>
          <c:yVal>
            <c:numRef>
              <c:f>Sheet2!$E$25:$E$39</c:f>
              <c:numCache>
                <c:formatCode>0.000</c:formatCode>
                <c:ptCount val="15"/>
                <c:pt idx="0">
                  <c:v>-1.7393841569195561</c:v>
                </c:pt>
                <c:pt idx="1">
                  <c:v>-1.2450462387740626</c:v>
                </c:pt>
                <c:pt idx="2">
                  <c:v>-0.94577708618931966</c:v>
                </c:pt>
                <c:pt idx="3">
                  <c:v>-0.7137046409102612</c:v>
                </c:pt>
                <c:pt idx="4">
                  <c:v>-0.51499376488951132</c:v>
                </c:pt>
                <c:pt idx="5">
                  <c:v>-0.33489417272961575</c:v>
                </c:pt>
                <c:pt idx="6">
                  <c:v>-0.16511628036201545</c:v>
                </c:pt>
                <c:pt idx="7">
                  <c:v>0</c:v>
                </c:pt>
                <c:pt idx="8">
                  <c:v>0.16511628036201531</c:v>
                </c:pt>
                <c:pt idx="9">
                  <c:v>0.33489417272961586</c:v>
                </c:pt>
                <c:pt idx="10">
                  <c:v>0.51499376488951132</c:v>
                </c:pt>
                <c:pt idx="11">
                  <c:v>0.71370464091026031</c:v>
                </c:pt>
                <c:pt idx="12">
                  <c:v>0.94577708618931966</c:v>
                </c:pt>
                <c:pt idx="13">
                  <c:v>1.2450462387740626</c:v>
                </c:pt>
                <c:pt idx="14">
                  <c:v>1.7393841569195554</c:v>
                </c:pt>
              </c:numCache>
            </c:numRef>
          </c:yVal>
          <c:smooth val="0"/>
        </c:ser>
        <c:dLbls>
          <c:showLegendKey val="0"/>
          <c:showVal val="0"/>
          <c:showCatName val="0"/>
          <c:showSerName val="0"/>
          <c:showPercent val="0"/>
          <c:showBubbleSize val="0"/>
        </c:dLbls>
        <c:axId val="43488768"/>
        <c:axId val="76424320"/>
      </c:scatterChart>
      <c:valAx>
        <c:axId val="43488768"/>
        <c:scaling>
          <c:orientation val="minMax"/>
        </c:scaling>
        <c:delete val="0"/>
        <c:axPos val="b"/>
        <c:title>
          <c:tx>
            <c:rich>
              <a:bodyPr/>
              <a:lstStyle/>
              <a:p>
                <a:pPr>
                  <a:defRPr/>
                </a:pPr>
                <a:r>
                  <a:rPr lang="en-US"/>
                  <a:t>Effect</a:t>
                </a:r>
              </a:p>
            </c:rich>
          </c:tx>
          <c:layout/>
          <c:overlay val="0"/>
        </c:title>
        <c:numFmt formatCode="0.000" sourceLinked="1"/>
        <c:majorTickMark val="none"/>
        <c:minorTickMark val="none"/>
        <c:tickLblPos val="nextTo"/>
        <c:crossAx val="76424320"/>
        <c:crossesAt val="-2"/>
        <c:crossBetween val="midCat"/>
      </c:valAx>
      <c:valAx>
        <c:axId val="76424320"/>
        <c:scaling>
          <c:orientation val="minMax"/>
        </c:scaling>
        <c:delete val="0"/>
        <c:axPos val="l"/>
        <c:majorGridlines/>
        <c:title>
          <c:tx>
            <c:rich>
              <a:bodyPr/>
              <a:lstStyle/>
              <a:p>
                <a:pPr>
                  <a:defRPr/>
                </a:pPr>
                <a:r>
                  <a:rPr lang="en-US"/>
                  <a:t>Std. Normal Quantiles</a:t>
                </a:r>
              </a:p>
            </c:rich>
          </c:tx>
          <c:layout/>
          <c:overlay val="0"/>
        </c:title>
        <c:numFmt formatCode="0.000" sourceLinked="1"/>
        <c:majorTickMark val="none"/>
        <c:minorTickMark val="none"/>
        <c:tickLblPos val="nextTo"/>
        <c:crossAx val="43488768"/>
        <c:crossesAt val="-10"/>
        <c:crossBetween val="midCat"/>
      </c:valAx>
      <c:spPr>
        <a:solidFill>
          <a:srgbClr val="002060"/>
        </a:solidFill>
      </c:spPr>
    </c:plotArea>
    <c:plotVisOnly val="1"/>
    <c:dispBlanksAs val="gap"/>
    <c:showDLblsOverMax val="0"/>
  </c:chart>
  <c:spPr>
    <a:solidFill>
      <a:srgbClr val="99FF99"/>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Estimates</a:t>
            </a:r>
            <a:r>
              <a:rPr lang="en-US" baseline="0"/>
              <a:t> of Contrasts Simultaneous Margin of Error = 10.14</a:t>
            </a:r>
            <a:endParaRPr lang="en-US"/>
          </a:p>
        </c:rich>
      </c:tx>
      <c:layout/>
      <c:overlay val="0"/>
    </c:title>
    <c:autoTitleDeleted val="0"/>
    <c:plotArea>
      <c:layout/>
      <c:barChart>
        <c:barDir val="col"/>
        <c:grouping val="clustered"/>
        <c:varyColors val="0"/>
        <c:ser>
          <c:idx val="0"/>
          <c:order val="0"/>
          <c:spPr>
            <a:solidFill>
              <a:srgbClr val="FFFF00"/>
            </a:solidFill>
            <a:ln>
              <a:solidFill>
                <a:srgbClr val="FF0000"/>
              </a:solidFill>
            </a:ln>
          </c:spPr>
          <c:invertIfNegative val="0"/>
          <c:cat>
            <c:strRef>
              <c:f>Sheet2!$K$24:$K$38</c:f>
              <c:strCache>
                <c:ptCount val="15"/>
                <c:pt idx="0">
                  <c:v>A</c:v>
                </c:pt>
                <c:pt idx="1">
                  <c:v>B</c:v>
                </c:pt>
                <c:pt idx="2">
                  <c:v>C</c:v>
                </c:pt>
                <c:pt idx="3">
                  <c:v>D</c:v>
                </c:pt>
                <c:pt idx="4">
                  <c:v>AB</c:v>
                </c:pt>
                <c:pt idx="5">
                  <c:v>AC</c:v>
                </c:pt>
                <c:pt idx="6">
                  <c:v>AD</c:v>
                </c:pt>
                <c:pt idx="7">
                  <c:v>BC</c:v>
                </c:pt>
                <c:pt idx="8">
                  <c:v>BD</c:v>
                </c:pt>
                <c:pt idx="9">
                  <c:v>CD</c:v>
                </c:pt>
                <c:pt idx="10">
                  <c:v>ABC</c:v>
                </c:pt>
                <c:pt idx="11">
                  <c:v>ABD</c:v>
                </c:pt>
                <c:pt idx="12">
                  <c:v>ACD</c:v>
                </c:pt>
                <c:pt idx="13">
                  <c:v>BCD</c:v>
                </c:pt>
                <c:pt idx="14">
                  <c:v>ABCD</c:v>
                </c:pt>
              </c:strCache>
            </c:strRef>
          </c:cat>
          <c:val>
            <c:numRef>
              <c:f>Sheet2!$L$24:$L$38</c:f>
              <c:numCache>
                <c:formatCode>General</c:formatCode>
                <c:ptCount val="15"/>
                <c:pt idx="0">
                  <c:v>1.4303750000000033</c:v>
                </c:pt>
                <c:pt idx="1">
                  <c:v>2.6096250000000012</c:v>
                </c:pt>
                <c:pt idx="2">
                  <c:v>5.5471250000000012</c:v>
                </c:pt>
                <c:pt idx="3">
                  <c:v>32.261624999999995</c:v>
                </c:pt>
                <c:pt idx="4">
                  <c:v>0.552875000000002</c:v>
                </c:pt>
                <c:pt idx="5">
                  <c:v>0.93537500000000051</c:v>
                </c:pt>
                <c:pt idx="6">
                  <c:v>-4.6191249999999986</c:v>
                </c:pt>
                <c:pt idx="7">
                  <c:v>-0.46787499999999937</c:v>
                </c:pt>
                <c:pt idx="8">
                  <c:v>-1.2958749999999988</c:v>
                </c:pt>
                <c:pt idx="9">
                  <c:v>2.4491249999999951</c:v>
                </c:pt>
                <c:pt idx="10">
                  <c:v>-2.0896250000000016</c:v>
                </c:pt>
                <c:pt idx="11">
                  <c:v>1.7783750000000023</c:v>
                </c:pt>
                <c:pt idx="12">
                  <c:v>-0.9966249999999981</c:v>
                </c:pt>
                <c:pt idx="13">
                  <c:v>-0.54587499999999878</c:v>
                </c:pt>
                <c:pt idx="14">
                  <c:v>-1.0016250000000007</c:v>
                </c:pt>
              </c:numCache>
            </c:numRef>
          </c:val>
        </c:ser>
        <c:dLbls>
          <c:showLegendKey val="0"/>
          <c:showVal val="0"/>
          <c:showCatName val="0"/>
          <c:showSerName val="0"/>
          <c:showPercent val="0"/>
          <c:showBubbleSize val="0"/>
        </c:dLbls>
        <c:gapWidth val="150"/>
        <c:axId val="43453440"/>
        <c:axId val="43459328"/>
      </c:barChart>
      <c:catAx>
        <c:axId val="43453440"/>
        <c:scaling>
          <c:orientation val="minMax"/>
        </c:scaling>
        <c:delete val="0"/>
        <c:axPos val="b"/>
        <c:majorTickMark val="none"/>
        <c:minorTickMark val="none"/>
        <c:tickLblPos val="nextTo"/>
        <c:txPr>
          <a:bodyPr/>
          <a:lstStyle/>
          <a:p>
            <a:pPr>
              <a:defRPr baseline="0">
                <a:solidFill>
                  <a:srgbClr val="FFCCFF"/>
                </a:solidFill>
              </a:defRPr>
            </a:pPr>
            <a:endParaRPr lang="en-US"/>
          </a:p>
        </c:txPr>
        <c:crossAx val="43459328"/>
        <c:crosses val="autoZero"/>
        <c:auto val="1"/>
        <c:lblAlgn val="ctr"/>
        <c:lblOffset val="100"/>
        <c:noMultiLvlLbl val="0"/>
      </c:catAx>
      <c:valAx>
        <c:axId val="43459328"/>
        <c:scaling>
          <c:orientation val="minMax"/>
        </c:scaling>
        <c:delete val="0"/>
        <c:axPos val="l"/>
        <c:majorGridlines/>
        <c:numFmt formatCode="General" sourceLinked="1"/>
        <c:majorTickMark val="none"/>
        <c:minorTickMark val="none"/>
        <c:tickLblPos val="nextTo"/>
        <c:crossAx val="43453440"/>
        <c:crosses val="autoZero"/>
        <c:crossBetween val="between"/>
      </c:valAx>
      <c:spPr>
        <a:solidFill>
          <a:srgbClr val="7030A0"/>
        </a:solidFill>
      </c:spPr>
    </c:plotArea>
    <c:plotVisOnly val="1"/>
    <c:dispBlanksAs val="gap"/>
    <c:showDLblsOverMax val="0"/>
  </c:chart>
  <c:spPr>
    <a:solidFill>
      <a:srgbClr val="FFFFCC"/>
    </a:solidFill>
  </c:sp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86B58E-023F-4888-83F7-7C1BF910937D}"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121552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6B58E-023F-4888-83F7-7C1BF910937D}"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155097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86B58E-023F-4888-83F7-7C1BF910937D}"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65530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baseline="0"/>
            </a:lvl1pPr>
            <a:lvl2pPr marL="742950" indent="-285750">
              <a:buFont typeface="Wingdings" panose="05000000000000000000" pitchFamily="2" charset="2"/>
              <a:buChar char="§"/>
              <a:defRPr sz="2400"/>
            </a:lvl2p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10"/>
          </p:nvPr>
        </p:nvSpPr>
        <p:spPr/>
        <p:txBody>
          <a:bodyPr/>
          <a:lstStyle/>
          <a:p>
            <a:fld id="{2D86B58E-023F-4888-83F7-7C1BF910937D}"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211644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86B58E-023F-4888-83F7-7C1BF910937D}" type="datetimeFigureOut">
              <a:rPr lang="en-US" smtClean="0"/>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229795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86B58E-023F-4888-83F7-7C1BF910937D}"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287112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86B58E-023F-4888-83F7-7C1BF910937D}" type="datetimeFigureOut">
              <a:rPr lang="en-US" smtClean="0"/>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191321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lvl1pPr>
              <a:defRPr sz="3600" baseline="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D86B58E-023F-4888-83F7-7C1BF910937D}" type="datetimeFigureOut">
              <a:rPr lang="en-US" smtClean="0"/>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180749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86B58E-023F-4888-83F7-7C1BF910937D}" type="datetimeFigureOut">
              <a:rPr lang="en-US" smtClean="0"/>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205096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6B58E-023F-4888-83F7-7C1BF910937D}"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219328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86B58E-023F-4888-83F7-7C1BF910937D}" type="datetimeFigureOut">
              <a:rPr lang="en-US" smtClean="0"/>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8A790-43CC-4957-9384-9E9C6B13D067}" type="slidenum">
              <a:rPr lang="en-US" smtClean="0"/>
              <a:t>‹#›</a:t>
            </a:fld>
            <a:endParaRPr lang="en-US"/>
          </a:p>
        </p:txBody>
      </p:sp>
    </p:spTree>
    <p:extLst>
      <p:ext uri="{BB962C8B-B14F-4D97-AF65-F5344CB8AC3E}">
        <p14:creationId xmlns:p14="http://schemas.microsoft.com/office/powerpoint/2010/main" val="355575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86B58E-023F-4888-83F7-7C1BF910937D}" type="datetimeFigureOut">
              <a:rPr lang="en-US" smtClean="0"/>
              <a:t>4/22/2015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8A790-43CC-4957-9384-9E9C6B13D067}" type="slidenum">
              <a:rPr lang="en-US" smtClean="0"/>
              <a:t>‹#›</a:t>
            </a:fld>
            <a:endParaRPr lang="en-US"/>
          </a:p>
        </p:txBody>
      </p:sp>
    </p:spTree>
    <p:extLst>
      <p:ext uri="{BB962C8B-B14F-4D97-AF65-F5344CB8AC3E}">
        <p14:creationId xmlns:p14="http://schemas.microsoft.com/office/powerpoint/2010/main" val="671452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package" Target="../embeddings/Microsoft_Excel_Worksheet7.xlsx"/><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openxmlformats.org/officeDocument/2006/relationships/slideLayout" Target="../slideLayouts/slideLayout6.xml"/><Relationship Id="rId1" Type="http://schemas.openxmlformats.org/officeDocument/2006/relationships/vmlDrawing" Target="../drawings/vmlDrawing8.vml"/><Relationship Id="rId5" Type="http://schemas.openxmlformats.org/officeDocument/2006/relationships/chart" Target="../charts/chart1.xml"/><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5.emf"/></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3.bin"/><Relationship Id="rId7" Type="http://schemas.openxmlformats.org/officeDocument/2006/relationships/package" Target="../embeddings/Microsoft_Excel_Worksheet6.xlsx"/><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package" Target="../embeddings/Microsoft_Excel_Worksheet5.xlsx"/><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a:t>
            </a:r>
            <a:r>
              <a:rPr lang="en-US" baseline="30000" dirty="0" smtClean="0"/>
              <a:t>n</a:t>
            </a:r>
            <a:r>
              <a:rPr lang="en-US" dirty="0" smtClean="0"/>
              <a:t> Factorial Experiment</a:t>
            </a:r>
            <a:endParaRPr lang="en-US" dirty="0"/>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t>4 Factor used to Remove Chemical Oxygen demand from Distillery Spent Wash</a:t>
            </a:r>
          </a:p>
          <a:p>
            <a:pPr algn="l"/>
            <a:endParaRPr lang="en-US" sz="1400" dirty="0" smtClean="0"/>
          </a:p>
          <a:p>
            <a:pPr algn="l"/>
            <a:r>
              <a:rPr lang="en-US" sz="1400" dirty="0" smtClean="0"/>
              <a:t>R.K. Prasad and S.N. Srivastava (2009). “</a:t>
            </a:r>
            <a:r>
              <a:rPr lang="en-US" sz="1400" dirty="0"/>
              <a:t>Electrochemical degradation of distillery spent </a:t>
            </a:r>
            <a:r>
              <a:rPr lang="en-US" sz="1400" dirty="0" smtClean="0"/>
              <a:t>wash using </a:t>
            </a:r>
            <a:r>
              <a:rPr lang="en-US" sz="1400" dirty="0"/>
              <a:t>catalytic </a:t>
            </a:r>
            <a:r>
              <a:rPr lang="en-US" sz="1400" dirty="0" smtClean="0"/>
              <a:t>anode: Factorial </a:t>
            </a:r>
            <a:r>
              <a:rPr lang="en-US" sz="1400" dirty="0"/>
              <a:t>design of </a:t>
            </a:r>
            <a:r>
              <a:rPr lang="en-US" sz="1400" dirty="0" smtClean="0"/>
              <a:t>experiments,”  </a:t>
            </a:r>
            <a:r>
              <a:rPr lang="en-US" sz="1400" i="1" dirty="0" smtClean="0"/>
              <a:t>Chemical Engineering Journal</a:t>
            </a:r>
            <a:r>
              <a:rPr lang="en-US" sz="1400" dirty="0" smtClean="0"/>
              <a:t>, Vol. 146, pp. 22-29.</a:t>
            </a:r>
            <a:endParaRPr lang="en-US" sz="1400" dirty="0"/>
          </a:p>
        </p:txBody>
      </p:sp>
    </p:spTree>
    <p:extLst>
      <p:ext uri="{BB962C8B-B14F-4D97-AF65-F5344CB8AC3E}">
        <p14:creationId xmlns:p14="http://schemas.microsoft.com/office/powerpoint/2010/main" val="2064079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Model Reduction (Simplification)</a:t>
            </a:r>
            <a:endParaRPr lang="en-US" dirty="0"/>
          </a:p>
        </p:txBody>
      </p:sp>
      <p:sp>
        <p:nvSpPr>
          <p:cNvPr id="4" name="Content Placeholder 3"/>
          <p:cNvSpPr>
            <a:spLocks noGrp="1"/>
          </p:cNvSpPr>
          <p:nvPr>
            <p:ph idx="1"/>
          </p:nvPr>
        </p:nvSpPr>
        <p:spPr>
          <a:xfrm>
            <a:off x="381000" y="1143000"/>
            <a:ext cx="8229600" cy="1905000"/>
          </a:xfrm>
        </p:spPr>
        <p:txBody>
          <a:bodyPr/>
          <a:lstStyle/>
          <a:p>
            <a:r>
              <a:rPr lang="en-US" dirty="0" smtClean="0"/>
              <a:t>When testing the effects after removing the Interactions with the smallest effects, we find BD, ACD, and ABCD all have P-values that are &gt; 0.10. Now we remove them for a simpler model.</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39186490"/>
              </p:ext>
            </p:extLst>
          </p:nvPr>
        </p:nvGraphicFramePr>
        <p:xfrm>
          <a:off x="228600" y="3048000"/>
          <a:ext cx="4936319" cy="2209800"/>
        </p:xfrm>
        <a:graphic>
          <a:graphicData uri="http://schemas.openxmlformats.org/presentationml/2006/ole">
            <mc:AlternateContent xmlns:mc="http://schemas.openxmlformats.org/markup-compatibility/2006">
              <mc:Choice xmlns:v="urn:schemas-microsoft-com:vml" Requires="v">
                <p:oleObj spid="_x0000_s7179" name="Worksheet" r:id="rId3" imgW="4276657" imgH="1914457" progId="Excel.Sheet.12">
                  <p:embed/>
                </p:oleObj>
              </mc:Choice>
              <mc:Fallback>
                <p:oleObj name="Worksheet" r:id="rId3" imgW="4276657" imgH="1914457" progId="Excel.Sheet.12">
                  <p:embed/>
                  <p:pic>
                    <p:nvPicPr>
                      <p:cNvPr id="0" name=""/>
                      <p:cNvPicPr/>
                      <p:nvPr/>
                    </p:nvPicPr>
                    <p:blipFill>
                      <a:blip r:embed="rId4"/>
                      <a:stretch>
                        <a:fillRect/>
                      </a:stretch>
                    </p:blipFill>
                    <p:spPr>
                      <a:xfrm>
                        <a:off x="228600" y="3048000"/>
                        <a:ext cx="4936319" cy="22098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79588844"/>
              </p:ext>
            </p:extLst>
          </p:nvPr>
        </p:nvGraphicFramePr>
        <p:xfrm>
          <a:off x="457200" y="5943600"/>
          <a:ext cx="8336280" cy="381000"/>
        </p:xfrm>
        <a:graphic>
          <a:graphicData uri="http://schemas.openxmlformats.org/presentationml/2006/ole">
            <mc:AlternateContent xmlns:mc="http://schemas.openxmlformats.org/markup-compatibility/2006">
              <mc:Choice xmlns:v="urn:schemas-microsoft-com:vml" Requires="v">
                <p:oleObj spid="_x0000_s7180" name="Equation" r:id="rId5" imgW="6946560" imgH="317160" progId="Equation.DSMT4">
                  <p:embed/>
                </p:oleObj>
              </mc:Choice>
              <mc:Fallback>
                <p:oleObj name="Equation" r:id="rId5" imgW="6946560" imgH="317160" progId="Equation.DSMT4">
                  <p:embed/>
                  <p:pic>
                    <p:nvPicPr>
                      <p:cNvPr id="0" name=""/>
                      <p:cNvPicPr/>
                      <p:nvPr/>
                    </p:nvPicPr>
                    <p:blipFill>
                      <a:blip r:embed="rId6"/>
                      <a:stretch>
                        <a:fillRect/>
                      </a:stretch>
                    </p:blipFill>
                    <p:spPr>
                      <a:xfrm>
                        <a:off x="457200" y="5943600"/>
                        <a:ext cx="8336280" cy="3810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77949960"/>
              </p:ext>
            </p:extLst>
          </p:nvPr>
        </p:nvGraphicFramePr>
        <p:xfrm>
          <a:off x="5410199" y="3581400"/>
          <a:ext cx="3349625" cy="762000"/>
        </p:xfrm>
        <a:graphic>
          <a:graphicData uri="http://schemas.openxmlformats.org/presentationml/2006/ole">
            <mc:AlternateContent xmlns:mc="http://schemas.openxmlformats.org/markup-compatibility/2006">
              <mc:Choice xmlns:v="urn:schemas-microsoft-com:vml" Requires="v">
                <p:oleObj spid="_x0000_s7181" name="Equation" r:id="rId7" imgW="2679480" imgH="609480" progId="Equation.DSMT4">
                  <p:embed/>
                </p:oleObj>
              </mc:Choice>
              <mc:Fallback>
                <p:oleObj name="Equation" r:id="rId7" imgW="2679480" imgH="609480" progId="Equation.DSMT4">
                  <p:embed/>
                  <p:pic>
                    <p:nvPicPr>
                      <p:cNvPr id="0" name=""/>
                      <p:cNvPicPr/>
                      <p:nvPr/>
                    </p:nvPicPr>
                    <p:blipFill>
                      <a:blip r:embed="rId8"/>
                      <a:stretch>
                        <a:fillRect/>
                      </a:stretch>
                    </p:blipFill>
                    <p:spPr>
                      <a:xfrm>
                        <a:off x="5410199" y="3581400"/>
                        <a:ext cx="3349625" cy="762000"/>
                      </a:xfrm>
                      <a:prstGeom prst="rect">
                        <a:avLst/>
                      </a:prstGeom>
                    </p:spPr>
                  </p:pic>
                </p:oleObj>
              </mc:Fallback>
            </mc:AlternateContent>
          </a:graphicData>
        </a:graphic>
      </p:graphicFrame>
    </p:spTree>
    <p:extLst>
      <p:ext uri="{BB962C8B-B14F-4D97-AF65-F5344CB8AC3E}">
        <p14:creationId xmlns:p14="http://schemas.microsoft.com/office/powerpoint/2010/main" val="388777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487362"/>
          </a:xfrm>
        </p:spPr>
        <p:txBody>
          <a:bodyPr>
            <a:normAutofit fontScale="90000"/>
          </a:bodyPr>
          <a:lstStyle/>
          <a:p>
            <a:r>
              <a:rPr lang="en-US" sz="2800" dirty="0" smtClean="0"/>
              <a:t>Normal Probability Plot of Factor &amp; Interaction Effects</a:t>
            </a:r>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302952285"/>
              </p:ext>
            </p:extLst>
          </p:nvPr>
        </p:nvGraphicFramePr>
        <p:xfrm>
          <a:off x="381000" y="1828800"/>
          <a:ext cx="2199118" cy="3657600"/>
        </p:xfrm>
        <a:graphic>
          <a:graphicData uri="http://schemas.openxmlformats.org/presentationml/2006/ole">
            <mc:AlternateContent xmlns:mc="http://schemas.openxmlformats.org/markup-compatibility/2006">
              <mc:Choice xmlns:v="urn:schemas-microsoft-com:vml" Requires="v">
                <p:oleObj spid="_x0000_s8195" name="Worksheet" r:id="rId3" imgW="1838257" imgH="3057457" progId="Excel.Sheet.12">
                  <p:embed/>
                </p:oleObj>
              </mc:Choice>
              <mc:Fallback>
                <p:oleObj name="Worksheet" r:id="rId3" imgW="1838257" imgH="3057457" progId="Excel.Sheet.12">
                  <p:embed/>
                  <p:pic>
                    <p:nvPicPr>
                      <p:cNvPr id="0" name=""/>
                      <p:cNvPicPr/>
                      <p:nvPr/>
                    </p:nvPicPr>
                    <p:blipFill>
                      <a:blip r:embed="rId4"/>
                      <a:stretch>
                        <a:fillRect/>
                      </a:stretch>
                    </p:blipFill>
                    <p:spPr>
                      <a:xfrm>
                        <a:off x="381000" y="1828800"/>
                        <a:ext cx="2199118" cy="3657600"/>
                      </a:xfrm>
                      <a:prstGeom prst="rect">
                        <a:avLst/>
                      </a:prstGeom>
                    </p:spPr>
                  </p:pic>
                </p:oleObj>
              </mc:Fallback>
            </mc:AlternateContent>
          </a:graphicData>
        </a:graphic>
      </p:graphicFrame>
      <p:sp>
        <p:nvSpPr>
          <p:cNvPr id="5" name="TextBox 4"/>
          <p:cNvSpPr txBox="1"/>
          <p:nvPr/>
        </p:nvSpPr>
        <p:spPr>
          <a:xfrm>
            <a:off x="181369" y="762000"/>
            <a:ext cx="8839200" cy="923330"/>
          </a:xfrm>
          <a:prstGeom prst="rect">
            <a:avLst/>
          </a:prstGeom>
          <a:noFill/>
        </p:spPr>
        <p:txBody>
          <a:bodyPr wrap="square" rtlCol="0">
            <a:spAutoFit/>
          </a:bodyPr>
          <a:lstStyle/>
          <a:p>
            <a:r>
              <a:rPr lang="en-US" dirty="0" smtClean="0"/>
              <a:t>Under hypothesis of no main effects or interactions, estimated effects should be approximately normally distributed with mean 0. Construct a normal probability plot of estimated effects</a:t>
            </a:r>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3599916607"/>
              </p:ext>
            </p:extLst>
          </p:nvPr>
        </p:nvGraphicFramePr>
        <p:xfrm>
          <a:off x="3352800" y="1828799"/>
          <a:ext cx="5555406" cy="4740785"/>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p:cNvSpPr txBox="1"/>
          <p:nvPr/>
        </p:nvSpPr>
        <p:spPr>
          <a:xfrm>
            <a:off x="304800" y="5791200"/>
            <a:ext cx="2362200" cy="923330"/>
          </a:xfrm>
          <a:prstGeom prst="rect">
            <a:avLst/>
          </a:prstGeom>
          <a:noFill/>
        </p:spPr>
        <p:txBody>
          <a:bodyPr wrap="square" rtlCol="0">
            <a:spAutoFit/>
          </a:bodyPr>
          <a:lstStyle/>
          <a:p>
            <a:r>
              <a:rPr lang="en-US" dirty="0" smtClean="0"/>
              <a:t>Clearly, several effects fall well away from central line</a:t>
            </a:r>
            <a:endParaRPr lang="en-US" dirty="0"/>
          </a:p>
        </p:txBody>
      </p:sp>
    </p:spTree>
    <p:extLst>
      <p:ext uri="{BB962C8B-B14F-4D97-AF65-F5344CB8AC3E}">
        <p14:creationId xmlns:p14="http://schemas.microsoft.com/office/powerpoint/2010/main" val="3966016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Test for Effects &amp; Interactions</a:t>
            </a:r>
            <a:endParaRPr lang="en-US" dirty="0"/>
          </a:p>
        </p:txBody>
      </p:sp>
      <p:sp>
        <p:nvSpPr>
          <p:cNvPr id="3" name="Content Placeholder 2"/>
          <p:cNvSpPr>
            <a:spLocks noGrp="1"/>
          </p:cNvSpPr>
          <p:nvPr>
            <p:ph idx="1"/>
          </p:nvPr>
        </p:nvSpPr>
        <p:spPr>
          <a:xfrm>
            <a:off x="304800" y="1295400"/>
            <a:ext cx="7620000" cy="3810000"/>
          </a:xfrm>
        </p:spPr>
        <p:txBody>
          <a:bodyPr/>
          <a:lstStyle/>
          <a:p>
            <a:r>
              <a:rPr lang="en-US" dirty="0" smtClean="0"/>
              <a:t>Method described by </a:t>
            </a:r>
            <a:r>
              <a:rPr lang="en-US" dirty="0" err="1" smtClean="0"/>
              <a:t>Lenth</a:t>
            </a:r>
            <a:r>
              <a:rPr lang="en-US" dirty="0" smtClean="0"/>
              <a:t> (1989):</a:t>
            </a:r>
          </a:p>
          <a:p>
            <a:pPr lvl="1"/>
            <a:r>
              <a:rPr lang="en-US" dirty="0" smtClean="0"/>
              <a:t>Obtain s0 = 1.5*median(|Effects|)</a:t>
            </a:r>
          </a:p>
          <a:p>
            <a:pPr lvl="1"/>
            <a:r>
              <a:rPr lang="en-US" dirty="0" smtClean="0"/>
              <a:t>Compute: pseudo standard error: </a:t>
            </a:r>
          </a:p>
          <a:p>
            <a:pPr marL="457200" lvl="1" indent="0">
              <a:buNone/>
            </a:pPr>
            <a:r>
              <a:rPr lang="en-US" dirty="0"/>
              <a:t> </a:t>
            </a:r>
            <a:r>
              <a:rPr lang="en-US" dirty="0" smtClean="0"/>
              <a:t>      PSE = median(|Effects|*Indicator(|Effect| &lt; 2.5*s0))</a:t>
            </a:r>
          </a:p>
          <a:p>
            <a:pPr lvl="1"/>
            <a:r>
              <a:rPr lang="en-US" dirty="0" smtClean="0"/>
              <a:t>Compute Simultaneous Margin of Error:</a:t>
            </a:r>
          </a:p>
          <a:p>
            <a:pPr marL="457200" lvl="1" indent="0">
              <a:buNone/>
            </a:pPr>
            <a:r>
              <a:rPr lang="en-US" dirty="0"/>
              <a:t> </a:t>
            </a:r>
            <a:r>
              <a:rPr lang="en-US" dirty="0" smtClean="0"/>
              <a:t>      SME = t(.05/(2*Cm),d)*PSE</a:t>
            </a:r>
          </a:p>
          <a:p>
            <a:pPr marL="457200" lvl="1" indent="0">
              <a:buNone/>
            </a:pPr>
            <a:r>
              <a:rPr lang="en-US" dirty="0"/>
              <a:t> </a:t>
            </a:r>
            <a:r>
              <a:rPr lang="en-US" dirty="0" smtClean="0"/>
              <a:t>    where m = # of Effects,   Cm=m(m-1)/2, d=m/3</a:t>
            </a:r>
          </a:p>
          <a:p>
            <a:pPr lvl="1"/>
            <a:r>
              <a:rPr lang="en-US" dirty="0" smtClean="0"/>
              <a:t>Consider effect significant if |Effect| &gt; SME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489736562"/>
              </p:ext>
            </p:extLst>
          </p:nvPr>
        </p:nvGraphicFramePr>
        <p:xfrm>
          <a:off x="7010400" y="4495800"/>
          <a:ext cx="1752600" cy="2187353"/>
        </p:xfrm>
        <a:graphic>
          <a:graphicData uri="http://schemas.openxmlformats.org/presentationml/2006/ole">
            <mc:AlternateContent xmlns:mc="http://schemas.openxmlformats.org/markup-compatibility/2006">
              <mc:Choice xmlns:v="urn:schemas-microsoft-com:vml" Requires="v">
                <p:oleObj spid="_x0000_s9219" name="Worksheet" r:id="rId3" imgW="1228657" imgH="1533457" progId="Excel.Sheet.12">
                  <p:embed/>
                </p:oleObj>
              </mc:Choice>
              <mc:Fallback>
                <p:oleObj name="Worksheet" r:id="rId3" imgW="1228657" imgH="1533457" progId="Excel.Sheet.12">
                  <p:embed/>
                  <p:pic>
                    <p:nvPicPr>
                      <p:cNvPr id="0" name=""/>
                      <p:cNvPicPr/>
                      <p:nvPr/>
                    </p:nvPicPr>
                    <p:blipFill>
                      <a:blip r:embed="rId4"/>
                      <a:stretch>
                        <a:fillRect/>
                      </a:stretch>
                    </p:blipFill>
                    <p:spPr>
                      <a:xfrm>
                        <a:off x="7010400" y="4495800"/>
                        <a:ext cx="1752600" cy="2187353"/>
                      </a:xfrm>
                      <a:prstGeom prst="rect">
                        <a:avLst/>
                      </a:prstGeom>
                    </p:spPr>
                  </p:pic>
                </p:oleObj>
              </mc:Fallback>
            </mc:AlternateContent>
          </a:graphicData>
        </a:graphic>
      </p:graphicFrame>
      <p:sp>
        <p:nvSpPr>
          <p:cNvPr id="5" name="TextBox 4"/>
          <p:cNvSpPr txBox="1"/>
          <p:nvPr/>
        </p:nvSpPr>
        <p:spPr>
          <a:xfrm>
            <a:off x="609600" y="5410200"/>
            <a:ext cx="4572000" cy="1200329"/>
          </a:xfrm>
          <a:prstGeom prst="rect">
            <a:avLst/>
          </a:prstGeom>
          <a:noFill/>
        </p:spPr>
        <p:txBody>
          <a:bodyPr wrap="square" rtlCol="0">
            <a:spAutoFit/>
          </a:bodyPr>
          <a:lstStyle/>
          <a:p>
            <a:r>
              <a:rPr lang="en-US" dirty="0" smtClean="0"/>
              <a:t>Based on this criteria, only pH main effect is significant. When not making adjustment for multiple tests (ME), 3 effects are significant or very close</a:t>
            </a:r>
            <a:endParaRPr lang="en-US" dirty="0"/>
          </a:p>
        </p:txBody>
      </p:sp>
    </p:spTree>
    <p:extLst>
      <p:ext uri="{BB962C8B-B14F-4D97-AF65-F5344CB8AC3E}">
        <p14:creationId xmlns:p14="http://schemas.microsoft.com/office/powerpoint/2010/main" val="3105909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35793" y="288414"/>
          <a:ext cx="8672413" cy="62811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2110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Description</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Response: Y = % Chemical Oxygen Demand Removed from Distillery Spent wash</a:t>
            </a:r>
          </a:p>
          <a:p>
            <a:r>
              <a:rPr lang="en-US" dirty="0" smtClean="0"/>
              <a:t>Factors and Levels:</a:t>
            </a:r>
          </a:p>
          <a:p>
            <a:pPr lvl="1"/>
            <a:r>
              <a:rPr lang="en-US" dirty="0" smtClean="0"/>
              <a:t>A: Current Density (mA/cm</a:t>
            </a:r>
            <a:r>
              <a:rPr lang="en-US" baseline="30000" dirty="0" smtClean="0"/>
              <a:t>2</a:t>
            </a:r>
            <a:r>
              <a:rPr lang="en-US" dirty="0" smtClean="0"/>
              <a:t>) – 14.285, 42.857</a:t>
            </a:r>
          </a:p>
          <a:p>
            <a:pPr lvl="1"/>
            <a:r>
              <a:rPr lang="en-US" dirty="0" smtClean="0"/>
              <a:t>B: Dilution (%) – 10, 30</a:t>
            </a:r>
          </a:p>
          <a:p>
            <a:pPr lvl="1"/>
            <a:r>
              <a:rPr lang="en-US" dirty="0" smtClean="0"/>
              <a:t>C: Time (</a:t>
            </a:r>
            <a:r>
              <a:rPr lang="en-US" dirty="0" err="1" smtClean="0"/>
              <a:t>hrs</a:t>
            </a:r>
            <a:r>
              <a:rPr lang="en-US" dirty="0" smtClean="0"/>
              <a:t>) – 2, 5</a:t>
            </a:r>
          </a:p>
          <a:p>
            <a:pPr lvl="1"/>
            <a:r>
              <a:rPr lang="en-US" dirty="0" smtClean="0"/>
              <a:t>D: pH – 4, 9</a:t>
            </a:r>
          </a:p>
          <a:p>
            <a:r>
              <a:rPr lang="en-US" dirty="0" smtClean="0"/>
              <a:t>Experimental Runs: 16 – All 2</a:t>
            </a:r>
            <a:r>
              <a:rPr lang="en-US" baseline="30000" dirty="0" smtClean="0"/>
              <a:t>4</a:t>
            </a:r>
            <a:r>
              <a:rPr lang="en-US" dirty="0" smtClean="0"/>
              <a:t> Combinations of levels of A,B,C,D</a:t>
            </a:r>
          </a:p>
          <a:p>
            <a:pPr lvl="1"/>
            <a:endParaRPr lang="en-US" dirty="0"/>
          </a:p>
        </p:txBody>
      </p:sp>
    </p:spTree>
    <p:extLst>
      <p:ext uri="{BB962C8B-B14F-4D97-AF65-F5344CB8AC3E}">
        <p14:creationId xmlns:p14="http://schemas.microsoft.com/office/powerpoint/2010/main" val="59811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Data – Normal Order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30792113"/>
              </p:ext>
            </p:extLst>
          </p:nvPr>
        </p:nvGraphicFramePr>
        <p:xfrm>
          <a:off x="1219200" y="838200"/>
          <a:ext cx="6324600" cy="4803315"/>
        </p:xfrm>
        <a:graphic>
          <a:graphicData uri="http://schemas.openxmlformats.org/presentationml/2006/ole">
            <mc:AlternateContent xmlns:mc="http://schemas.openxmlformats.org/markup-compatibility/2006">
              <mc:Choice xmlns:v="urn:schemas-microsoft-com:vml" Requires="v">
                <p:oleObj spid="_x0000_s1043" name="Worksheet" r:id="rId3" imgW="4276657" imgH="3247957" progId="Excel.Sheet.12">
                  <p:embed/>
                </p:oleObj>
              </mc:Choice>
              <mc:Fallback>
                <p:oleObj name="Worksheet" r:id="rId3" imgW="4276657" imgH="3247957" progId="Excel.Sheet.12">
                  <p:embed/>
                  <p:pic>
                    <p:nvPicPr>
                      <p:cNvPr id="0" name=""/>
                      <p:cNvPicPr/>
                      <p:nvPr/>
                    </p:nvPicPr>
                    <p:blipFill>
                      <a:blip r:embed="rId4"/>
                      <a:stretch>
                        <a:fillRect/>
                      </a:stretch>
                    </p:blipFill>
                    <p:spPr>
                      <a:xfrm>
                        <a:off x="1219200" y="838200"/>
                        <a:ext cx="6324600" cy="4803315"/>
                      </a:xfrm>
                      <a:prstGeom prst="rect">
                        <a:avLst/>
                      </a:prstGeom>
                    </p:spPr>
                  </p:pic>
                </p:oleObj>
              </mc:Fallback>
            </mc:AlternateContent>
          </a:graphicData>
        </a:graphic>
      </p:graphicFrame>
      <p:sp>
        <p:nvSpPr>
          <p:cNvPr id="5" name="TextBox 4"/>
          <p:cNvSpPr txBox="1"/>
          <p:nvPr/>
        </p:nvSpPr>
        <p:spPr>
          <a:xfrm>
            <a:off x="1066800" y="5867400"/>
            <a:ext cx="7010400" cy="646331"/>
          </a:xfrm>
          <a:prstGeom prst="rect">
            <a:avLst/>
          </a:prstGeom>
          <a:noFill/>
        </p:spPr>
        <p:txBody>
          <a:bodyPr wrap="square" rtlCol="0">
            <a:spAutoFit/>
          </a:bodyPr>
          <a:lstStyle/>
          <a:p>
            <a:r>
              <a:rPr lang="en-US" dirty="0" smtClean="0"/>
              <a:t>For the Label, any factor at its high level appears in lower case form. </a:t>
            </a:r>
          </a:p>
          <a:p>
            <a:r>
              <a:rPr lang="en-US" dirty="0" smtClean="0"/>
              <a:t>(1) Corresponds to the case when all factors are at their low levels.</a:t>
            </a:r>
            <a:endParaRPr lang="en-US" dirty="0"/>
          </a:p>
        </p:txBody>
      </p:sp>
    </p:spTree>
    <p:extLst>
      <p:ext uri="{BB962C8B-B14F-4D97-AF65-F5344CB8AC3E}">
        <p14:creationId xmlns:p14="http://schemas.microsoft.com/office/powerpoint/2010/main" val="199605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Contrasts - I</a:t>
            </a:r>
            <a:endParaRPr lang="en-US" dirty="0"/>
          </a:p>
        </p:txBody>
      </p:sp>
      <p:sp>
        <p:nvSpPr>
          <p:cNvPr id="3" name="Content Placeholder 2"/>
          <p:cNvSpPr>
            <a:spLocks noGrp="1"/>
          </p:cNvSpPr>
          <p:nvPr>
            <p:ph idx="1"/>
          </p:nvPr>
        </p:nvSpPr>
        <p:spPr>
          <a:xfrm>
            <a:off x="457200" y="1295400"/>
            <a:ext cx="8229600" cy="4830763"/>
          </a:xfrm>
        </p:spPr>
        <p:txBody>
          <a:bodyPr/>
          <a:lstStyle/>
          <a:p>
            <a:r>
              <a:rPr lang="en-US" dirty="0" smtClean="0"/>
              <a:t>Create a Column for the intercept (I), one for each Main Effect and each Interaction (A,…,D, AB,…,CD, ABC,…,BCD, ABCD), and one for the response (y). If there were multiple replicates per treatment, replace y with the mean of those </a:t>
            </a:r>
            <a:r>
              <a:rPr lang="en-US" i="1" dirty="0" smtClean="0"/>
              <a:t>r</a:t>
            </a:r>
            <a:r>
              <a:rPr lang="en-US" dirty="0" smtClean="0"/>
              <a:t> replicates </a:t>
            </a:r>
          </a:p>
          <a:p>
            <a:r>
              <a:rPr lang="en-US" dirty="0" smtClean="0"/>
              <a:t>Create a row for each experimental run (treatment), using the Labels from the previous slide.</a:t>
            </a:r>
          </a:p>
          <a:p>
            <a:r>
              <a:rPr lang="en-US" dirty="0" smtClean="0"/>
              <a:t>For the Intercept Column, put +1 in each row</a:t>
            </a:r>
          </a:p>
          <a:p>
            <a:r>
              <a:rPr lang="en-US" dirty="0" smtClean="0"/>
              <a:t>For all Main Effects, Put +1 if that factor was at its high level, -1 if at its low level (Note: Books use +/-)</a:t>
            </a:r>
            <a:endParaRPr lang="en-US" dirty="0"/>
          </a:p>
        </p:txBody>
      </p:sp>
    </p:spTree>
    <p:extLst>
      <p:ext uri="{BB962C8B-B14F-4D97-AF65-F5344CB8AC3E}">
        <p14:creationId xmlns:p14="http://schemas.microsoft.com/office/powerpoint/2010/main" val="332223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Contrasts - II</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582614416"/>
              </p:ext>
            </p:extLst>
          </p:nvPr>
        </p:nvGraphicFramePr>
        <p:xfrm>
          <a:off x="533400" y="1219200"/>
          <a:ext cx="8067675" cy="3248025"/>
        </p:xfrm>
        <a:graphic>
          <a:graphicData uri="http://schemas.openxmlformats.org/presentationml/2006/ole">
            <mc:AlternateContent xmlns:mc="http://schemas.openxmlformats.org/markup-compatibility/2006">
              <mc:Choice xmlns:v="urn:schemas-microsoft-com:vml" Requires="v">
                <p:oleObj spid="_x0000_s2062" name="Worksheet" r:id="rId3" imgW="8067743" imgH="3247957" progId="Excel.Sheet.12">
                  <p:embed/>
                </p:oleObj>
              </mc:Choice>
              <mc:Fallback>
                <p:oleObj name="Worksheet" r:id="rId3" imgW="8067743" imgH="3247957" progId="Excel.Sheet.12">
                  <p:embed/>
                  <p:pic>
                    <p:nvPicPr>
                      <p:cNvPr id="0" name=""/>
                      <p:cNvPicPr/>
                      <p:nvPr/>
                    </p:nvPicPr>
                    <p:blipFill>
                      <a:blip r:embed="rId4"/>
                      <a:stretch>
                        <a:fillRect/>
                      </a:stretch>
                    </p:blipFill>
                    <p:spPr>
                      <a:xfrm>
                        <a:off x="533400" y="1219200"/>
                        <a:ext cx="8067675" cy="3248025"/>
                      </a:xfrm>
                      <a:prstGeom prst="rect">
                        <a:avLst/>
                      </a:prstGeom>
                    </p:spPr>
                  </p:pic>
                </p:oleObj>
              </mc:Fallback>
            </mc:AlternateContent>
          </a:graphicData>
        </a:graphic>
      </p:graphicFrame>
      <p:sp>
        <p:nvSpPr>
          <p:cNvPr id="4" name="TextBox 3"/>
          <p:cNvSpPr txBox="1"/>
          <p:nvPr/>
        </p:nvSpPr>
        <p:spPr>
          <a:xfrm>
            <a:off x="533400" y="4724400"/>
            <a:ext cx="8153400" cy="2031325"/>
          </a:xfrm>
          <a:prstGeom prst="rect">
            <a:avLst/>
          </a:prstGeom>
          <a:noFill/>
        </p:spPr>
        <p:txBody>
          <a:bodyPr wrap="square" rtlCol="0">
            <a:spAutoFit/>
          </a:bodyPr>
          <a:lstStyle/>
          <a:p>
            <a:r>
              <a:rPr lang="en-US" dirty="0" smtClean="0"/>
              <a:t>For Interactions, multiply the coefficients in each row for the Main Effects that make up that Interaction.</a:t>
            </a:r>
          </a:p>
          <a:p>
            <a:r>
              <a:rPr lang="en-US" dirty="0" smtClean="0"/>
              <a:t>For Row 1 and Column AB: A has coefficient -1, B has -1, so AB has (-1)(-1) = +1</a:t>
            </a:r>
          </a:p>
          <a:p>
            <a:r>
              <a:rPr lang="en-US" dirty="0" smtClean="0"/>
              <a:t>For Row 1 and Column ABC: (-1)(-1)(-1) = -1</a:t>
            </a:r>
          </a:p>
          <a:p>
            <a:r>
              <a:rPr lang="en-US" dirty="0" smtClean="0"/>
              <a:t>For Row 1 and Column ABCD: (-1)(-1)(-1)(-1) = +1</a:t>
            </a:r>
          </a:p>
          <a:p>
            <a:r>
              <a:rPr lang="en-US" dirty="0" smtClean="0"/>
              <a:t>An Interaction will have a coefficient of +1 if it has an even number of its Main Effects at their low levels, -1 if an odd number.</a:t>
            </a:r>
            <a:endParaRPr lang="en-US" dirty="0"/>
          </a:p>
        </p:txBody>
      </p:sp>
    </p:spTree>
    <p:extLst>
      <p:ext uri="{BB962C8B-B14F-4D97-AF65-F5344CB8AC3E}">
        <p14:creationId xmlns:p14="http://schemas.microsoft.com/office/powerpoint/2010/main" val="2602568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Contrasts - III</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285176285"/>
              </p:ext>
            </p:extLst>
          </p:nvPr>
        </p:nvGraphicFramePr>
        <p:xfrm>
          <a:off x="457200" y="1295400"/>
          <a:ext cx="7984901" cy="2362200"/>
        </p:xfrm>
        <a:graphic>
          <a:graphicData uri="http://schemas.openxmlformats.org/presentationml/2006/ole">
            <mc:AlternateContent xmlns:mc="http://schemas.openxmlformats.org/markup-compatibility/2006">
              <mc:Choice xmlns:v="urn:schemas-microsoft-com:vml" Requires="v">
                <p:oleObj spid="_x0000_s3097" name="Worksheet" r:id="rId3" imgW="10982257" imgH="3247957" progId="Excel.Sheet.12">
                  <p:embed/>
                </p:oleObj>
              </mc:Choice>
              <mc:Fallback>
                <p:oleObj name="Worksheet" r:id="rId3" imgW="10982257" imgH="3247957" progId="Excel.Sheet.12">
                  <p:embed/>
                  <p:pic>
                    <p:nvPicPr>
                      <p:cNvPr id="0" name=""/>
                      <p:cNvPicPr/>
                      <p:nvPr/>
                    </p:nvPicPr>
                    <p:blipFill>
                      <a:blip r:embed="rId4"/>
                      <a:stretch>
                        <a:fillRect/>
                      </a:stretch>
                    </p:blipFill>
                    <p:spPr>
                      <a:xfrm>
                        <a:off x="457200" y="1295400"/>
                        <a:ext cx="7984901" cy="2362200"/>
                      </a:xfrm>
                      <a:prstGeom prst="rect">
                        <a:avLst/>
                      </a:prstGeom>
                    </p:spPr>
                  </p:pic>
                </p:oleObj>
              </mc:Fallback>
            </mc:AlternateContent>
          </a:graphicData>
        </a:graphic>
      </p:graphicFrame>
      <p:sp>
        <p:nvSpPr>
          <p:cNvPr id="5" name="TextBox 4"/>
          <p:cNvSpPr txBox="1"/>
          <p:nvPr/>
        </p:nvSpPr>
        <p:spPr>
          <a:xfrm>
            <a:off x="381000" y="3962400"/>
            <a:ext cx="8382000" cy="369332"/>
          </a:xfrm>
          <a:prstGeom prst="rect">
            <a:avLst/>
          </a:prstGeom>
          <a:noFill/>
        </p:spPr>
        <p:txBody>
          <a:bodyPr wrap="square" rtlCol="0">
            <a:spAutoFit/>
          </a:bodyPr>
          <a:lstStyle/>
          <a:p>
            <a:r>
              <a:rPr lang="en-US" dirty="0" smtClean="0"/>
              <a:t>Create 4 Rows below this “matrix”: Contrast, Divisor, Effect, Sum of Squares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31219928"/>
              </p:ext>
            </p:extLst>
          </p:nvPr>
        </p:nvGraphicFramePr>
        <p:xfrm>
          <a:off x="685800" y="4419600"/>
          <a:ext cx="7620000" cy="2227140"/>
        </p:xfrm>
        <a:graphic>
          <a:graphicData uri="http://schemas.openxmlformats.org/presentationml/2006/ole">
            <mc:AlternateContent xmlns:mc="http://schemas.openxmlformats.org/markup-compatibility/2006">
              <mc:Choice xmlns:v="urn:schemas-microsoft-com:vml" Requires="v">
                <p:oleObj spid="_x0000_s3098" name="Equation" r:id="rId5" imgW="6083280" imgH="1777680" progId="Equation.DSMT4">
                  <p:embed/>
                </p:oleObj>
              </mc:Choice>
              <mc:Fallback>
                <p:oleObj name="Equation" r:id="rId5" imgW="6083280" imgH="1777680" progId="Equation.DSMT4">
                  <p:embed/>
                  <p:pic>
                    <p:nvPicPr>
                      <p:cNvPr id="0" name=""/>
                      <p:cNvPicPr/>
                      <p:nvPr/>
                    </p:nvPicPr>
                    <p:blipFill>
                      <a:blip r:embed="rId6"/>
                      <a:stretch>
                        <a:fillRect/>
                      </a:stretch>
                    </p:blipFill>
                    <p:spPr>
                      <a:xfrm>
                        <a:off x="685800" y="4419600"/>
                        <a:ext cx="7620000" cy="2227140"/>
                      </a:xfrm>
                      <a:prstGeom prst="rect">
                        <a:avLst/>
                      </a:prstGeom>
                    </p:spPr>
                  </p:pic>
                </p:oleObj>
              </mc:Fallback>
            </mc:AlternateContent>
          </a:graphicData>
        </a:graphic>
      </p:graphicFrame>
    </p:spTree>
    <p:extLst>
      <p:ext uri="{BB962C8B-B14F-4D97-AF65-F5344CB8AC3E}">
        <p14:creationId xmlns:p14="http://schemas.microsoft.com/office/powerpoint/2010/main" val="363413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Table of Contrasts - IV</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89832775"/>
              </p:ext>
            </p:extLst>
          </p:nvPr>
        </p:nvGraphicFramePr>
        <p:xfrm>
          <a:off x="533400" y="914400"/>
          <a:ext cx="8139595" cy="2971800"/>
        </p:xfrm>
        <a:graphic>
          <a:graphicData uri="http://schemas.openxmlformats.org/presentationml/2006/ole">
            <mc:AlternateContent xmlns:mc="http://schemas.openxmlformats.org/markup-compatibility/2006">
              <mc:Choice xmlns:v="urn:schemas-microsoft-com:vml" Requires="v">
                <p:oleObj spid="_x0000_s4119" name="Worksheet" r:id="rId3" imgW="10982257" imgH="4009957" progId="Excel.Sheet.12">
                  <p:embed/>
                </p:oleObj>
              </mc:Choice>
              <mc:Fallback>
                <p:oleObj name="Worksheet" r:id="rId3" imgW="10982257" imgH="4009957" progId="Excel.Sheet.12">
                  <p:embed/>
                  <p:pic>
                    <p:nvPicPr>
                      <p:cNvPr id="0" name=""/>
                      <p:cNvPicPr/>
                      <p:nvPr/>
                    </p:nvPicPr>
                    <p:blipFill>
                      <a:blip r:embed="rId4"/>
                      <a:stretch>
                        <a:fillRect/>
                      </a:stretch>
                    </p:blipFill>
                    <p:spPr>
                      <a:xfrm>
                        <a:off x="533400" y="914400"/>
                        <a:ext cx="8139595" cy="297180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546333126"/>
              </p:ext>
            </p:extLst>
          </p:nvPr>
        </p:nvGraphicFramePr>
        <p:xfrm>
          <a:off x="558017" y="4038600"/>
          <a:ext cx="8340501" cy="2667000"/>
        </p:xfrm>
        <a:graphic>
          <a:graphicData uri="http://schemas.openxmlformats.org/presentationml/2006/ole">
            <mc:AlternateContent xmlns:mc="http://schemas.openxmlformats.org/markup-compatibility/2006">
              <mc:Choice xmlns:v="urn:schemas-microsoft-com:vml" Requires="v">
                <p:oleObj spid="_x0000_s4120" name="Equation" r:id="rId5" imgW="9512280" imgH="3047760" progId="Equation.DSMT4">
                  <p:embed/>
                </p:oleObj>
              </mc:Choice>
              <mc:Fallback>
                <p:oleObj name="Equation" r:id="rId5" imgW="9512280" imgH="3047760" progId="Equation.DSMT4">
                  <p:embed/>
                  <p:pic>
                    <p:nvPicPr>
                      <p:cNvPr id="0" name=""/>
                      <p:cNvPicPr/>
                      <p:nvPr/>
                    </p:nvPicPr>
                    <p:blipFill>
                      <a:blip r:embed="rId6"/>
                      <a:stretch>
                        <a:fillRect/>
                      </a:stretch>
                    </p:blipFill>
                    <p:spPr>
                      <a:xfrm>
                        <a:off x="558017" y="4038600"/>
                        <a:ext cx="8340501" cy="2667000"/>
                      </a:xfrm>
                      <a:prstGeom prst="rect">
                        <a:avLst/>
                      </a:prstGeom>
                    </p:spPr>
                  </p:pic>
                </p:oleObj>
              </mc:Fallback>
            </mc:AlternateContent>
          </a:graphicData>
        </a:graphic>
      </p:graphicFrame>
    </p:spTree>
    <p:extLst>
      <p:ext uri="{BB962C8B-B14F-4D97-AF65-F5344CB8AC3E}">
        <p14:creationId xmlns:p14="http://schemas.microsoft.com/office/powerpoint/2010/main" val="1872433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Analysis of Variance</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067833524"/>
              </p:ext>
            </p:extLst>
          </p:nvPr>
        </p:nvGraphicFramePr>
        <p:xfrm>
          <a:off x="609600" y="762000"/>
          <a:ext cx="7696200" cy="1924050"/>
        </p:xfrm>
        <a:graphic>
          <a:graphicData uri="http://schemas.openxmlformats.org/presentationml/2006/ole">
            <mc:AlternateContent xmlns:mc="http://schemas.openxmlformats.org/markup-compatibility/2006">
              <mc:Choice xmlns:v="urn:schemas-microsoft-com:vml" Requires="v">
                <p:oleObj spid="_x0000_s5144" name="Equation" r:id="rId3" imgW="6908760" imgH="1726920" progId="Equation.DSMT4">
                  <p:embed/>
                </p:oleObj>
              </mc:Choice>
              <mc:Fallback>
                <p:oleObj name="Equation" r:id="rId3" imgW="6908760" imgH="1726920" progId="Equation.DSMT4">
                  <p:embed/>
                  <p:pic>
                    <p:nvPicPr>
                      <p:cNvPr id="0" name=""/>
                      <p:cNvPicPr/>
                      <p:nvPr/>
                    </p:nvPicPr>
                    <p:blipFill>
                      <a:blip r:embed="rId4"/>
                      <a:stretch>
                        <a:fillRect/>
                      </a:stretch>
                    </p:blipFill>
                    <p:spPr>
                      <a:xfrm>
                        <a:off x="609600" y="762000"/>
                        <a:ext cx="7696200" cy="1924050"/>
                      </a:xfrm>
                      <a:prstGeom prst="rect">
                        <a:avLst/>
                      </a:prstGeom>
                      <a:ln>
                        <a:solidFill>
                          <a:schemeClr val="tx1"/>
                        </a:solidFill>
                      </a:ln>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767781241"/>
              </p:ext>
            </p:extLst>
          </p:nvPr>
        </p:nvGraphicFramePr>
        <p:xfrm>
          <a:off x="228600" y="3352800"/>
          <a:ext cx="1371600" cy="3057525"/>
        </p:xfrm>
        <a:graphic>
          <a:graphicData uri="http://schemas.openxmlformats.org/presentationml/2006/ole">
            <mc:AlternateContent xmlns:mc="http://schemas.openxmlformats.org/markup-compatibility/2006">
              <mc:Choice xmlns:v="urn:schemas-microsoft-com:vml" Requires="v">
                <p:oleObj spid="_x0000_s5145" name="Worksheet" r:id="rId5" imgW="1838257" imgH="3057457" progId="Excel.Sheet.12">
                  <p:embed/>
                </p:oleObj>
              </mc:Choice>
              <mc:Fallback>
                <p:oleObj name="Worksheet" r:id="rId5" imgW="1838257" imgH="3057457" progId="Excel.Sheet.12">
                  <p:embed/>
                  <p:pic>
                    <p:nvPicPr>
                      <p:cNvPr id="0" name=""/>
                      <p:cNvPicPr/>
                      <p:nvPr/>
                    </p:nvPicPr>
                    <p:blipFill>
                      <a:blip r:embed="rId6"/>
                      <a:stretch>
                        <a:fillRect/>
                      </a:stretch>
                    </p:blipFill>
                    <p:spPr>
                      <a:xfrm>
                        <a:off x="228600" y="3352800"/>
                        <a:ext cx="1371600" cy="3057525"/>
                      </a:xfrm>
                      <a:prstGeom prst="rect">
                        <a:avLst/>
                      </a:prstGeom>
                    </p:spPr>
                  </p:pic>
                </p:oleObj>
              </mc:Fallback>
            </mc:AlternateContent>
          </a:graphicData>
        </a:graphic>
      </p:graphicFrame>
      <p:sp>
        <p:nvSpPr>
          <p:cNvPr id="5" name="TextBox 4"/>
          <p:cNvSpPr txBox="1"/>
          <p:nvPr/>
        </p:nvSpPr>
        <p:spPr>
          <a:xfrm>
            <a:off x="1676400" y="2819400"/>
            <a:ext cx="6781800" cy="132343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t>Notes: Factor D (pH) has by far the largest effect on the outcome.</a:t>
            </a:r>
          </a:p>
          <a:p>
            <a:pPr marL="285750" indent="-285750">
              <a:buFont typeface="Arial" panose="020B0604020202020204" pitchFamily="34" charset="0"/>
              <a:buChar char="•"/>
            </a:pPr>
            <a:r>
              <a:rPr lang="en-US" sz="1600" b="1" dirty="0" smtClean="0"/>
              <a:t>With all mean effects and interactions, there are no error degrees of freedom, and no tests can be conducted</a:t>
            </a:r>
          </a:p>
          <a:p>
            <a:pPr marL="285750" indent="-285750">
              <a:buFont typeface="Arial" panose="020B0604020202020204" pitchFamily="34" charset="0"/>
              <a:buChar char="•"/>
            </a:pPr>
            <a:r>
              <a:rPr lang="en-US" sz="1600" b="1" dirty="0" smtClean="0"/>
              <a:t>Consider dropping interactions with small sums of squares to obtain an error term (Authors dropped: AB, AC, BC, and BCD)</a:t>
            </a:r>
          </a:p>
        </p:txBody>
      </p:sp>
      <p:graphicFrame>
        <p:nvGraphicFramePr>
          <p:cNvPr id="6" name="Object 5"/>
          <p:cNvGraphicFramePr>
            <a:graphicFrameLocks noChangeAspect="1"/>
          </p:cNvGraphicFramePr>
          <p:nvPr>
            <p:extLst>
              <p:ext uri="{D42A27DB-BD31-4B8C-83A1-F6EECF244321}">
                <p14:modId xmlns:p14="http://schemas.microsoft.com/office/powerpoint/2010/main" val="4132727397"/>
              </p:ext>
            </p:extLst>
          </p:nvPr>
        </p:nvGraphicFramePr>
        <p:xfrm>
          <a:off x="3962400" y="4191000"/>
          <a:ext cx="4276725" cy="2486025"/>
        </p:xfrm>
        <a:graphic>
          <a:graphicData uri="http://schemas.openxmlformats.org/presentationml/2006/ole">
            <mc:AlternateContent xmlns:mc="http://schemas.openxmlformats.org/markup-compatibility/2006">
              <mc:Choice xmlns:v="urn:schemas-microsoft-com:vml" Requires="v">
                <p:oleObj spid="_x0000_s5146" name="Worksheet" r:id="rId7" imgW="4276657" imgH="2485957" progId="Excel.Sheet.12">
                  <p:embed/>
                </p:oleObj>
              </mc:Choice>
              <mc:Fallback>
                <p:oleObj name="Worksheet" r:id="rId7" imgW="4276657" imgH="2485957" progId="Excel.Sheet.12">
                  <p:embed/>
                  <p:pic>
                    <p:nvPicPr>
                      <p:cNvPr id="0" name=""/>
                      <p:cNvPicPr/>
                      <p:nvPr/>
                    </p:nvPicPr>
                    <p:blipFill>
                      <a:blip r:embed="rId8"/>
                      <a:stretch>
                        <a:fillRect/>
                      </a:stretch>
                    </p:blipFill>
                    <p:spPr>
                      <a:xfrm>
                        <a:off x="3962400" y="4191000"/>
                        <a:ext cx="4276725" cy="2486025"/>
                      </a:xfrm>
                      <a:prstGeom prst="rect">
                        <a:avLst/>
                      </a:prstGeom>
                    </p:spPr>
                  </p:pic>
                </p:oleObj>
              </mc:Fallback>
            </mc:AlternateContent>
          </a:graphicData>
        </a:graphic>
      </p:graphicFrame>
    </p:spTree>
    <p:extLst>
      <p:ext uri="{BB962C8B-B14F-4D97-AF65-F5344CB8AC3E}">
        <p14:creationId xmlns:p14="http://schemas.microsoft.com/office/powerpoint/2010/main" val="346779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Regression Approach</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83370606"/>
              </p:ext>
            </p:extLst>
          </p:nvPr>
        </p:nvGraphicFramePr>
        <p:xfrm>
          <a:off x="287761" y="990600"/>
          <a:ext cx="8597348" cy="5334000"/>
        </p:xfrm>
        <a:graphic>
          <a:graphicData uri="http://schemas.openxmlformats.org/presentationml/2006/ole">
            <mc:AlternateContent xmlns:mc="http://schemas.openxmlformats.org/markup-compatibility/2006">
              <mc:Choice xmlns:v="urn:schemas-microsoft-com:vml" Requires="v">
                <p:oleObj spid="_x0000_s6154" name="Equation" r:id="rId3" imgW="6591240" imgH="4089240" progId="Equation.DSMT4">
                  <p:embed/>
                </p:oleObj>
              </mc:Choice>
              <mc:Fallback>
                <p:oleObj name="Equation" r:id="rId3" imgW="6591240" imgH="4089240" progId="Equation.DSMT4">
                  <p:embed/>
                  <p:pic>
                    <p:nvPicPr>
                      <p:cNvPr id="0" name=""/>
                      <p:cNvPicPr/>
                      <p:nvPr/>
                    </p:nvPicPr>
                    <p:blipFill>
                      <a:blip r:embed="rId4"/>
                      <a:stretch>
                        <a:fillRect/>
                      </a:stretch>
                    </p:blipFill>
                    <p:spPr>
                      <a:xfrm>
                        <a:off x="287761" y="990600"/>
                        <a:ext cx="8597348" cy="5334000"/>
                      </a:xfrm>
                      <a:prstGeom prst="rect">
                        <a:avLst/>
                      </a:prstGeom>
                    </p:spPr>
                  </p:pic>
                </p:oleObj>
              </mc:Fallback>
            </mc:AlternateContent>
          </a:graphicData>
        </a:graphic>
      </p:graphicFrame>
    </p:spTree>
    <p:extLst>
      <p:ext uri="{BB962C8B-B14F-4D97-AF65-F5344CB8AC3E}">
        <p14:creationId xmlns:p14="http://schemas.microsoft.com/office/powerpoint/2010/main" val="373014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716</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13</vt:i4>
      </vt:variant>
    </vt:vector>
  </HeadingPairs>
  <TitlesOfParts>
    <vt:vector size="18" baseType="lpstr">
      <vt:lpstr>Office Theme</vt:lpstr>
      <vt:lpstr>Worksheet</vt:lpstr>
      <vt:lpstr>Equation</vt:lpstr>
      <vt:lpstr>MathType 6.0 Equation</vt:lpstr>
      <vt:lpstr>Microsoft Excel Worksheet</vt:lpstr>
      <vt:lpstr>2n Factorial Experiment</vt:lpstr>
      <vt:lpstr>Data Description</vt:lpstr>
      <vt:lpstr>Data – Normal Order</vt:lpstr>
      <vt:lpstr>Table of Contrasts - I</vt:lpstr>
      <vt:lpstr>Table of Contrasts - II</vt:lpstr>
      <vt:lpstr>Table of Contrasts - III</vt:lpstr>
      <vt:lpstr>Table of Contrasts - IV</vt:lpstr>
      <vt:lpstr>Analysis of Variance</vt:lpstr>
      <vt:lpstr>Regression Approach</vt:lpstr>
      <vt:lpstr>Further Model Reduction (Simplification)</vt:lpstr>
      <vt:lpstr>Normal Probability Plot of Factor &amp; Interaction Effects</vt:lpstr>
      <vt:lpstr>A Simple Test for Effects &amp; Interactions</vt:lpstr>
      <vt:lpstr>PowerPoint Presentation</vt:lpstr>
    </vt:vector>
  </TitlesOfParts>
  <Company>UF College of Liberal Arts &amp; Sciences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 Factorial Experiment</dc:title>
  <dc:creator>Winner,Lawrence Herman</dc:creator>
  <cp:lastModifiedBy>Winner,Lawrence Herman</cp:lastModifiedBy>
  <cp:revision>25</cp:revision>
  <dcterms:created xsi:type="dcterms:W3CDTF">2015-04-21T17:40:07Z</dcterms:created>
  <dcterms:modified xsi:type="dcterms:W3CDTF">2015-04-22T14:23:24Z</dcterms:modified>
</cp:coreProperties>
</file>