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65" r:id="rId13"/>
    <p:sldId id="283" r:id="rId14"/>
    <p:sldId id="271" r:id="rId15"/>
    <p:sldId id="266" r:id="rId16"/>
    <p:sldId id="282" r:id="rId17"/>
    <p:sldId id="272" r:id="rId18"/>
    <p:sldId id="267" r:id="rId19"/>
    <p:sldId id="273" r:id="rId20"/>
    <p:sldId id="276" r:id="rId21"/>
    <p:sldId id="277" r:id="rId22"/>
    <p:sldId id="278" r:id="rId23"/>
    <p:sldId id="279" r:id="rId24"/>
    <p:sldId id="268" r:id="rId25"/>
    <p:sldId id="274" r:id="rId26"/>
    <p:sldId id="269" r:id="rId27"/>
    <p:sldId id="275" r:id="rId28"/>
    <p:sldId id="280" r:id="rId29"/>
    <p:sldId id="281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0.emf"/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0.emf"/><Relationship Id="rId1" Type="http://schemas.openxmlformats.org/officeDocument/2006/relationships/image" Target="../media/image1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0.emf"/><Relationship Id="rId1" Type="http://schemas.openxmlformats.org/officeDocument/2006/relationships/image" Target="../media/image20.wmf"/><Relationship Id="rId4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10.emf"/><Relationship Id="rId4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0.emf"/><Relationship Id="rId1" Type="http://schemas.openxmlformats.org/officeDocument/2006/relationships/image" Target="../media/image26.wmf"/><Relationship Id="rId4" Type="http://schemas.openxmlformats.org/officeDocument/2006/relationships/image" Target="../media/image28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10.emf"/><Relationship Id="rId4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10.emf"/><Relationship Id="rId1" Type="http://schemas.openxmlformats.org/officeDocument/2006/relationships/image" Target="../media/image3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36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3A17E-25B1-403F-81F7-AADA94ED2B97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09975-9F65-4328-86B8-FAC7967F0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9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A003B-8AA9-46DE-8C69-4295095FF6FB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1A736-4853-49CC-A096-D8AD839C6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2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3912F-1D14-4E8A-9962-F6BA03756672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FA403-01A3-4E59-A6BA-B18C11555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67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C12F4-AB11-4949-97AD-80C1B6017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1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>
            <a:lvl1pPr>
              <a:defRPr sz="3600" baseline="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2800" baseline="0">
                <a:solidFill>
                  <a:srgbClr val="FFFF00"/>
                </a:solidFill>
              </a:defRPr>
            </a:lvl1pPr>
            <a:lvl2pPr>
              <a:buFont typeface="Wingdings" pitchFamily="2" charset="2"/>
              <a:buChar char="§"/>
              <a:defRPr sz="2400" baseline="0">
                <a:solidFill>
                  <a:srgbClr val="FFFF00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38564-D701-4424-9118-9F4D022AA2E4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81C8B-F9B0-4021-9D1C-C38105AA1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3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0B743-0F48-4C2B-B38C-1C156A0BDF4F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C233E-9BF5-4089-BC4F-FE2C0EEDC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4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5F26C-582E-485D-87A5-C246B78494B8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0B22D-CA65-4DA9-84BE-80363C7D7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9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1483C-A859-40D2-8CA8-CC4DAB08499F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90A3C-0AEC-44CD-9ACF-14A5C80FF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0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84DAC-A593-4E52-9425-C85DB665250C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96052-34D6-49A5-8743-BCAA97363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5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3E884-74A0-4540-8BA3-75FF7F10C755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13E3B-2B72-4C26-AC51-EBFEC5E6E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1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42918-C784-4666-B1C2-5C7375ED22A0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71CD3-FBF7-4BE0-803E-F369843FE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8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18199-8FA1-474E-8821-FC4C7AA8D458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2B4AB-3729-4E98-837E-877A871E3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3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C9F7AF-E88D-4BCF-A1C9-DFCFCB7E59D3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F627A0-B0B0-4846-9507-810E2FFA4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95EEABB-01F8-4EA6-9314-E6358B6C7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2.e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2.e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2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28.emf"/><Relationship Id="rId4" Type="http://schemas.openxmlformats.org/officeDocument/2006/relationships/image" Target="../media/image26.wmf"/><Relationship Id="rId9" Type="http://schemas.openxmlformats.org/officeDocument/2006/relationships/package" Target="../embeddings/Microsoft_Excel_Worksheet2.xlsx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31.emf"/><Relationship Id="rId4" Type="http://schemas.openxmlformats.org/officeDocument/2006/relationships/image" Target="../media/image10.emf"/><Relationship Id="rId9" Type="http://schemas.openxmlformats.org/officeDocument/2006/relationships/package" Target="../embeddings/Microsoft_Excel_Worksheet3.xls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3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Multiple Comparison Procedures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Comfort Ratings of 13 Fabric Types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/>
              <a:t>A.V. </a:t>
            </a:r>
            <a:r>
              <a:rPr lang="en-US" sz="1400" dirty="0" err="1"/>
              <a:t>Cardello</a:t>
            </a:r>
            <a:r>
              <a:rPr lang="en-US" sz="1400" dirty="0"/>
              <a:t>, C. </a:t>
            </a:r>
            <a:r>
              <a:rPr lang="en-US" sz="1400" dirty="0" err="1"/>
              <a:t>Winterhalter</a:t>
            </a:r>
            <a:r>
              <a:rPr lang="en-US" sz="1400" dirty="0"/>
              <a:t>, and H.G. Schultz (2003). "Predicting the Handle and Comfort of Military Clothing Fabrics from Sensory and Instrumental Data: Development and Application of New Psychophysical Methods," Textile Research Journal, Vol. 73, pp. 221-237.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3349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Example – </a:t>
            </a:r>
            <a:r>
              <a:rPr lang="en-US" dirty="0" err="1"/>
              <a:t>Scheffe’s</a:t>
            </a:r>
            <a:r>
              <a:rPr lang="en-US" dirty="0"/>
              <a:t> Method – All </a:t>
            </a:r>
            <a:r>
              <a:rPr lang="en-US" dirty="0" err="1"/>
              <a:t>Pairwise</a:t>
            </a:r>
            <a:r>
              <a:rPr lang="en-US" dirty="0"/>
              <a:t> Tests/CIs</a:t>
            </a:r>
          </a:p>
        </p:txBody>
      </p:sp>
      <p:graphicFrame>
        <p:nvGraphicFramePr>
          <p:cNvPr id="1126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947432"/>
              </p:ext>
            </p:extLst>
          </p:nvPr>
        </p:nvGraphicFramePr>
        <p:xfrm>
          <a:off x="60325" y="762000"/>
          <a:ext cx="8048625" cy="439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3" imgW="5537160" imgH="3022560" progId="Equation.DSMT4">
                  <p:embed/>
                </p:oleObj>
              </mc:Choice>
              <mc:Fallback>
                <p:oleObj name="Equation" r:id="rId3" imgW="5537160" imgH="30225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" y="762000"/>
                        <a:ext cx="8048625" cy="43942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228600" y="5410200"/>
          <a:ext cx="854392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Worksheet" r:id="rId5" imgW="8543925" imgH="1171575" progId="Excel.Sheet.8">
                  <p:embed/>
                </p:oleObj>
              </mc:Choice>
              <mc:Fallback>
                <p:oleObj name="Worksheet" r:id="rId5" imgW="8543925" imgH="1171575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410200"/>
                        <a:ext cx="8543925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7543800" y="609600"/>
          <a:ext cx="12287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Worksheet" r:id="rId7" imgW="1228725" imgH="2809875" progId="Excel.Sheet.8">
                  <p:embed/>
                </p:oleObj>
              </mc:Choice>
              <mc:Fallback>
                <p:oleObj name="Worksheet" r:id="rId7" imgW="1228725" imgH="2809875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609600"/>
                        <a:ext cx="12287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563562"/>
          </a:xfrm>
        </p:spPr>
        <p:txBody>
          <a:bodyPr/>
          <a:lstStyle/>
          <a:p>
            <a:pPr eaLnBrk="1" hangingPunct="1"/>
            <a:r>
              <a:rPr lang="en-US" altLang="en-US"/>
              <a:t>Tukey’s Method for All Pairwise Comparisons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676400"/>
          </a:xfrm>
        </p:spPr>
        <p:txBody>
          <a:bodyPr/>
          <a:lstStyle/>
          <a:p>
            <a:pPr eaLnBrk="1" hangingPunct="1"/>
            <a:r>
              <a:rPr lang="en-US" altLang="en-US" dirty="0"/>
              <a:t>Makes use of the </a:t>
            </a:r>
            <a:r>
              <a:rPr lang="en-US" altLang="en-US" dirty="0" err="1"/>
              <a:t>Studentized</a:t>
            </a:r>
            <a:r>
              <a:rPr lang="en-US" altLang="en-US" dirty="0"/>
              <a:t> Range Distribution</a:t>
            </a:r>
          </a:p>
          <a:p>
            <a:pPr eaLnBrk="1" hangingPunct="1"/>
            <a:r>
              <a:rPr lang="en-US" altLang="en-US" dirty="0" err="1"/>
              <a:t>Pr</a:t>
            </a:r>
            <a:r>
              <a:rPr lang="en-US" altLang="en-US" dirty="0"/>
              <a:t>{(max(Y</a:t>
            </a:r>
            <a:r>
              <a:rPr lang="en-US" altLang="en-US" baseline="-25000" dirty="0"/>
              <a:t>1</a:t>
            </a:r>
            <a:r>
              <a:rPr lang="en-US" altLang="en-US" dirty="0"/>
              <a:t>,…,</a:t>
            </a:r>
            <a:r>
              <a:rPr lang="en-US" altLang="en-US" dirty="0" err="1"/>
              <a:t>Y</a:t>
            </a:r>
            <a:r>
              <a:rPr lang="en-US" altLang="en-US" baseline="-25000" dirty="0" err="1"/>
              <a:t>n</a:t>
            </a:r>
            <a:r>
              <a:rPr lang="en-US" altLang="en-US" dirty="0"/>
              <a:t>)-min(Y</a:t>
            </a:r>
            <a:r>
              <a:rPr lang="en-US" altLang="en-US" baseline="-25000" dirty="0"/>
              <a:t>1</a:t>
            </a:r>
            <a:r>
              <a:rPr lang="en-US" altLang="en-US" dirty="0"/>
              <a:t>,…,</a:t>
            </a:r>
            <a:r>
              <a:rPr lang="en-US" altLang="en-US" dirty="0" err="1"/>
              <a:t>Y</a:t>
            </a:r>
            <a:r>
              <a:rPr lang="en-US" altLang="en-US" baseline="-25000" dirty="0" err="1"/>
              <a:t>n</a:t>
            </a:r>
            <a:r>
              <a:rPr lang="en-US" altLang="en-US" dirty="0"/>
              <a:t>))/S ≥ </a:t>
            </a:r>
            <a:r>
              <a:rPr lang="en-US" altLang="en-US" dirty="0" smtClean="0"/>
              <a:t>q(1-</a:t>
            </a:r>
            <a:r>
              <a:rPr lang="en-US" altLang="en-US" dirty="0" smtClean="0">
                <a:latin typeface="Symbol" pitchFamily="18" charset="2"/>
              </a:rPr>
              <a:t>a</a:t>
            </a:r>
            <a:r>
              <a:rPr lang="en-US" altLang="en-US" dirty="0" smtClean="0"/>
              <a:t>,n,</a:t>
            </a:r>
            <a:r>
              <a:rPr lang="en-US" altLang="en-US" dirty="0" smtClean="0">
                <a:latin typeface="Symbol" pitchFamily="18" charset="2"/>
              </a:rPr>
              <a:t>n</a:t>
            </a:r>
            <a:r>
              <a:rPr lang="en-US" altLang="en-US" dirty="0"/>
              <a:t>)} = </a:t>
            </a:r>
            <a:r>
              <a:rPr lang="en-US" altLang="en-US" dirty="0">
                <a:latin typeface="Symbol" pitchFamily="18" charset="2"/>
              </a:rPr>
              <a:t>a</a:t>
            </a:r>
          </a:p>
          <a:p>
            <a:pPr eaLnBrk="1" hangingPunct="1"/>
            <a:r>
              <a:rPr lang="en-US" altLang="en-US" dirty="0">
                <a:latin typeface="Symbol" pitchFamily="18" charset="2"/>
              </a:rPr>
              <a:t>{</a:t>
            </a:r>
            <a:r>
              <a:rPr lang="en-US" altLang="en-US" dirty="0"/>
              <a:t>Y</a:t>
            </a:r>
            <a:r>
              <a:rPr lang="en-US" altLang="en-US" baseline="-25000" dirty="0"/>
              <a:t>1</a:t>
            </a:r>
            <a:r>
              <a:rPr lang="en-US" altLang="en-US" dirty="0"/>
              <a:t>,…,</a:t>
            </a:r>
            <a:r>
              <a:rPr lang="en-US" altLang="en-US" dirty="0" err="1"/>
              <a:t>Y</a:t>
            </a:r>
            <a:r>
              <a:rPr lang="en-US" altLang="en-US" baseline="-25000" dirty="0" err="1"/>
              <a:t>n</a:t>
            </a:r>
            <a:r>
              <a:rPr lang="en-US" altLang="en-US" baseline="-25000" dirty="0"/>
              <a:t> </a:t>
            </a:r>
            <a:r>
              <a:rPr lang="en-US" altLang="en-US" dirty="0"/>
              <a:t>} </a:t>
            </a:r>
            <a:r>
              <a:rPr lang="en-US" altLang="en-US" dirty="0">
                <a:sym typeface="Symbol" pitchFamily="18" charset="2"/>
              </a:rPr>
              <a:t> S    </a:t>
            </a:r>
            <a:r>
              <a:rPr lang="en-US" altLang="en-US" dirty="0">
                <a:latin typeface="Symbol" pitchFamily="18" charset="2"/>
              </a:rPr>
              <a:t>n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 </a:t>
            </a:r>
            <a:r>
              <a:rPr lang="en-US" altLang="en-US" dirty="0">
                <a:sym typeface="Symbol" pitchFamily="18" charset="2"/>
              </a:rPr>
              <a:t>degrees of freedom for S</a:t>
            </a:r>
            <a:endParaRPr lang="en-US" altLang="en-US" dirty="0"/>
          </a:p>
        </p:txBody>
      </p:sp>
      <p:graphicFrame>
        <p:nvGraphicFramePr>
          <p:cNvPr id="1229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361632"/>
              </p:ext>
            </p:extLst>
          </p:nvPr>
        </p:nvGraphicFramePr>
        <p:xfrm>
          <a:off x="914400" y="2514600"/>
          <a:ext cx="7685087" cy="429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3" imgW="6260760" imgH="3504960" progId="Equation.DSMT4">
                  <p:embed/>
                </p:oleObj>
              </mc:Choice>
              <mc:Fallback>
                <p:oleObj name="Equation" r:id="rId3" imgW="6260760" imgH="3504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514600"/>
                        <a:ext cx="7685087" cy="42989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EC2D-ECCB-4750-9A00-8E1F413F5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57200"/>
            <a:ext cx="8610600" cy="609600"/>
          </a:xfrm>
        </p:spPr>
        <p:txBody>
          <a:bodyPr/>
          <a:lstStyle/>
          <a:p>
            <a:r>
              <a:rPr lang="en-US" sz="3600" dirty="0"/>
              <a:t>Tukey Critical Values 2-Sided  </a:t>
            </a:r>
            <a:r>
              <a:rPr lang="en-US" sz="3600" dirty="0" err="1">
                <a:latin typeface="Symbol" panose="05050102010706020507" pitchFamily="18" charset="2"/>
              </a:rPr>
              <a:t>a</a:t>
            </a:r>
            <a:r>
              <a:rPr lang="en-US" sz="3600" baseline="-25000" dirty="0" err="1"/>
              <a:t>E</a:t>
            </a:r>
            <a:r>
              <a:rPr lang="en-US" sz="3600" dirty="0"/>
              <a:t> = 0.05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5AC1FBC-D5EF-49D2-A90F-95FA187615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1219200"/>
          <a:ext cx="6934200" cy="5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Worksheet" r:id="rId3" imgW="5496076" imgH="6295974" progId="Excel.Sheet.12">
                  <p:embed/>
                </p:oleObj>
              </mc:Choice>
              <mc:Fallback>
                <p:oleObj name="Worksheet" r:id="rId3" imgW="5496076" imgH="6295974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5AC1FBC-D5EF-49D2-A90F-95FA187615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219200"/>
                        <a:ext cx="6934200" cy="5417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4363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563562"/>
          </a:xfrm>
        </p:spPr>
        <p:txBody>
          <a:bodyPr/>
          <a:lstStyle/>
          <a:p>
            <a:pPr eaLnBrk="1" hangingPunct="1"/>
            <a:r>
              <a:rPr lang="en-US" altLang="en-US"/>
              <a:t>Tukey’s Method for All Pairwise Comparisons</a:t>
            </a:r>
          </a:p>
        </p:txBody>
      </p:sp>
      <p:graphicFrame>
        <p:nvGraphicFramePr>
          <p:cNvPr id="133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965436"/>
              </p:ext>
            </p:extLst>
          </p:nvPr>
        </p:nvGraphicFramePr>
        <p:xfrm>
          <a:off x="338138" y="817563"/>
          <a:ext cx="7019925" cy="475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3" imgW="2755800" imgH="1866600" progId="Equation.DSMT4">
                  <p:embed/>
                </p:oleObj>
              </mc:Choice>
              <mc:Fallback>
                <p:oleObj name="Equation" r:id="rId3" imgW="2755800" imgH="1866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817563"/>
                        <a:ext cx="7019925" cy="475456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3"/>
          <p:cNvGraphicFramePr>
            <a:graphicFrameLocks noChangeAspect="1"/>
          </p:cNvGraphicFramePr>
          <p:nvPr/>
        </p:nvGraphicFramePr>
        <p:xfrm>
          <a:off x="7696200" y="1143000"/>
          <a:ext cx="12287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Worksheet" r:id="rId5" imgW="1228725" imgH="2809875" progId="Excel.Sheet.8">
                  <p:embed/>
                </p:oleObj>
              </mc:Choice>
              <mc:Fallback>
                <p:oleObj name="Worksheet" r:id="rId5" imgW="1228725" imgH="2809875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1143000"/>
                        <a:ext cx="12287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4"/>
          <p:cNvGraphicFramePr>
            <a:graphicFrameLocks noChangeAspect="1"/>
          </p:cNvGraphicFramePr>
          <p:nvPr/>
        </p:nvGraphicFramePr>
        <p:xfrm>
          <a:off x="152400" y="5562600"/>
          <a:ext cx="854392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Worksheet" r:id="rId7" imgW="8543925" imgH="1171575" progId="Excel.Sheet.8">
                  <p:embed/>
                </p:oleObj>
              </mc:Choice>
              <mc:Fallback>
                <p:oleObj name="Worksheet" r:id="rId7" imgW="8543925" imgH="1171575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562600"/>
                        <a:ext cx="8543925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563562"/>
          </a:xfrm>
        </p:spPr>
        <p:txBody>
          <a:bodyPr/>
          <a:lstStyle/>
          <a:p>
            <a:pPr eaLnBrk="1" hangingPunct="1"/>
            <a:r>
              <a:rPr lang="en-US" altLang="en-US" sz="3200"/>
              <a:t>Bonferroni’s Method for All Pairwise Comparisons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/>
              <a:t>Adjusts type I error rate for each test to </a:t>
            </a:r>
            <a:r>
              <a:rPr lang="en-US" altLang="en-US">
                <a:latin typeface="Symbol" pitchFamily="18" charset="2"/>
              </a:rPr>
              <a:t>e</a:t>
            </a:r>
            <a:r>
              <a:rPr lang="en-US" altLang="en-US"/>
              <a:t>/(# of tests)</a:t>
            </a:r>
          </a:p>
          <a:p>
            <a:pPr eaLnBrk="1" hangingPunct="1"/>
            <a:r>
              <a:rPr lang="en-US" altLang="en-US"/>
              <a:t>Increases Confidence levels of CI’s to (1-(</a:t>
            </a:r>
            <a:r>
              <a:rPr lang="en-US" altLang="en-US">
                <a:latin typeface="Symbol" pitchFamily="18" charset="2"/>
              </a:rPr>
              <a:t>e</a:t>
            </a:r>
            <a:r>
              <a:rPr lang="en-US" altLang="en-US"/>
              <a:t>/(# of CIs)))</a:t>
            </a:r>
          </a:p>
        </p:txBody>
      </p:sp>
      <p:graphicFrame>
        <p:nvGraphicFramePr>
          <p:cNvPr id="1434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188807"/>
              </p:ext>
            </p:extLst>
          </p:nvPr>
        </p:nvGraphicFramePr>
        <p:xfrm>
          <a:off x="677863" y="2244725"/>
          <a:ext cx="7562850" cy="445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3" imgW="3492360" imgH="2057400" progId="Equation.DSMT4">
                  <p:embed/>
                </p:oleObj>
              </mc:Choice>
              <mc:Fallback>
                <p:oleObj name="Equation" r:id="rId3" imgW="3492360" imgH="2057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3" y="2244725"/>
                        <a:ext cx="7562850" cy="445293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61FBE-A1EB-4DC8-9AA3-02B5CD48F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609600"/>
          </a:xfrm>
        </p:spPr>
        <p:txBody>
          <a:bodyPr/>
          <a:lstStyle/>
          <a:p>
            <a:r>
              <a:rPr lang="en-US" sz="3600" dirty="0"/>
              <a:t>Bonferroni Critical Values 2-Sided  </a:t>
            </a:r>
            <a:r>
              <a:rPr lang="en-US" sz="3600" dirty="0" err="1">
                <a:latin typeface="Symbol" panose="05050102010706020507" pitchFamily="18" charset="2"/>
              </a:rPr>
              <a:t>a</a:t>
            </a:r>
            <a:r>
              <a:rPr lang="en-US" sz="3600" baseline="-25000" dirty="0" err="1"/>
              <a:t>E</a:t>
            </a:r>
            <a:r>
              <a:rPr lang="en-US" sz="3600" dirty="0"/>
              <a:t> = 0.05</a:t>
            </a:r>
            <a:r>
              <a:rPr lang="en-US" dirty="0"/>
              <a:t>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ECE2D6C-AB95-4646-8E12-6C2DAC21FB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1159376"/>
          <a:ext cx="7924800" cy="541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Worksheet" r:id="rId3" imgW="5496076" imgH="6295974" progId="Excel.Sheet.12">
                  <p:embed/>
                </p:oleObj>
              </mc:Choice>
              <mc:Fallback>
                <p:oleObj name="Worksheet" r:id="rId3" imgW="5496076" imgH="6295974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ECE2D6C-AB95-4646-8E12-6C2DAC21FB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159376"/>
                        <a:ext cx="7924800" cy="5417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086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91600" cy="411163"/>
          </a:xfrm>
        </p:spPr>
        <p:txBody>
          <a:bodyPr/>
          <a:lstStyle/>
          <a:p>
            <a:pPr eaLnBrk="1" hangingPunct="1"/>
            <a:r>
              <a:rPr lang="en-US" altLang="en-US" sz="3200"/>
              <a:t>Bonferroni’s Method for All Pairwise Comparisons</a:t>
            </a:r>
          </a:p>
        </p:txBody>
      </p:sp>
      <p:graphicFrame>
        <p:nvGraphicFramePr>
          <p:cNvPr id="1536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505950"/>
              </p:ext>
            </p:extLst>
          </p:nvPr>
        </p:nvGraphicFramePr>
        <p:xfrm>
          <a:off x="228600" y="735466"/>
          <a:ext cx="7583488" cy="4535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Equation" r:id="rId3" imgW="3606480" imgH="2158920" progId="Equation.DSMT4">
                  <p:embed/>
                </p:oleObj>
              </mc:Choice>
              <mc:Fallback>
                <p:oleObj name="Equation" r:id="rId3" imgW="3606480" imgH="21589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735466"/>
                        <a:ext cx="7583488" cy="453529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937487"/>
              </p:ext>
            </p:extLst>
          </p:nvPr>
        </p:nvGraphicFramePr>
        <p:xfrm>
          <a:off x="7915275" y="647714"/>
          <a:ext cx="12287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Worksheet" r:id="rId5" imgW="1228725" imgH="2809875" progId="Excel.Sheet.8">
                  <p:embed/>
                </p:oleObj>
              </mc:Choice>
              <mc:Fallback>
                <p:oleObj name="Worksheet" r:id="rId5" imgW="1228725" imgH="2809875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275" y="647714"/>
                        <a:ext cx="12287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4"/>
          <p:cNvGraphicFramePr>
            <a:graphicFrameLocks noChangeAspect="1"/>
          </p:cNvGraphicFramePr>
          <p:nvPr/>
        </p:nvGraphicFramePr>
        <p:xfrm>
          <a:off x="228600" y="5410200"/>
          <a:ext cx="8543925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Worksheet" r:id="rId7" imgW="8543925" imgH="1362075" progId="Excel.Sheet.8">
                  <p:embed/>
                </p:oleObj>
              </mc:Choice>
              <mc:Fallback>
                <p:oleObj name="Worksheet" r:id="rId7" imgW="8543925" imgH="1362075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410200"/>
                        <a:ext cx="8543925" cy="13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563562"/>
          </a:xfrm>
        </p:spPr>
        <p:txBody>
          <a:bodyPr/>
          <a:lstStyle/>
          <a:p>
            <a:pPr eaLnBrk="1" hangingPunct="1"/>
            <a:r>
              <a:rPr lang="en-US" altLang="en-US" sz="3200"/>
              <a:t>SNK Method for All Pairwise Comparisons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1066800"/>
          </a:xfrm>
        </p:spPr>
        <p:txBody>
          <a:bodyPr/>
          <a:lstStyle/>
          <a:p>
            <a:pPr eaLnBrk="1" hangingPunct="1"/>
            <a:r>
              <a:rPr lang="en-US" altLang="en-US"/>
              <a:t>Controls False Discovery Rate at </a:t>
            </a:r>
            <a:r>
              <a:rPr lang="en-US" altLang="en-US">
                <a:latin typeface="Symbol" pitchFamily="18" charset="2"/>
              </a:rPr>
              <a:t>e</a:t>
            </a:r>
            <a:endParaRPr lang="en-US" altLang="en-US"/>
          </a:p>
          <a:p>
            <a:pPr eaLnBrk="1" hangingPunct="1"/>
            <a:r>
              <a:rPr lang="en-US" altLang="en-US"/>
              <a:t>Uses Different Critical Values for different ranges of means</a:t>
            </a:r>
          </a:p>
        </p:txBody>
      </p:sp>
      <p:graphicFrame>
        <p:nvGraphicFramePr>
          <p:cNvPr id="1638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93506"/>
              </p:ext>
            </p:extLst>
          </p:nvPr>
        </p:nvGraphicFramePr>
        <p:xfrm>
          <a:off x="84138" y="2574925"/>
          <a:ext cx="8745537" cy="379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3" imgW="4038480" imgH="1752480" progId="Equation.DSMT4">
                  <p:embed/>
                </p:oleObj>
              </mc:Choice>
              <mc:Fallback>
                <p:oleObj name="Equation" r:id="rId3" imgW="4038480" imgH="1752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8" y="2574925"/>
                        <a:ext cx="8745537" cy="37941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563562"/>
          </a:xfrm>
        </p:spPr>
        <p:txBody>
          <a:bodyPr/>
          <a:lstStyle/>
          <a:p>
            <a:pPr eaLnBrk="1" hangingPunct="1"/>
            <a:r>
              <a:rPr lang="en-US" altLang="en-US" sz="3200"/>
              <a:t>SNK Method for All Pairwise Comparisons</a:t>
            </a:r>
          </a:p>
        </p:txBody>
      </p:sp>
      <p:graphicFrame>
        <p:nvGraphicFramePr>
          <p:cNvPr id="174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404207"/>
              </p:ext>
            </p:extLst>
          </p:nvPr>
        </p:nvGraphicFramePr>
        <p:xfrm>
          <a:off x="74879" y="1295400"/>
          <a:ext cx="6859321" cy="3072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Equation" r:id="rId3" imgW="4051080" imgH="1815840" progId="Equation.DSMT4">
                  <p:embed/>
                </p:oleObj>
              </mc:Choice>
              <mc:Fallback>
                <p:oleObj name="Equation" r:id="rId3" imgW="4051080" imgH="18158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79" y="1295400"/>
                        <a:ext cx="6859321" cy="307223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7696200" y="3886200"/>
          <a:ext cx="12287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Worksheet" r:id="rId5" imgW="1228725" imgH="2809875" progId="Excel.Sheet.8">
                  <p:embed/>
                </p:oleObj>
              </mc:Choice>
              <mc:Fallback>
                <p:oleObj name="Worksheet" r:id="rId5" imgW="1228725" imgH="2809875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886200"/>
                        <a:ext cx="12287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7"/>
          <p:cNvGraphicFramePr>
            <a:graphicFrameLocks noChangeAspect="1"/>
          </p:cNvGraphicFramePr>
          <p:nvPr/>
        </p:nvGraphicFramePr>
        <p:xfrm>
          <a:off x="7134225" y="914400"/>
          <a:ext cx="2009775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Worksheet" r:id="rId7" imgW="2181225" imgH="2609850" progId="Excel.Sheet.8">
                  <p:embed/>
                </p:oleObj>
              </mc:Choice>
              <mc:Fallback>
                <p:oleObj name="Worksheet" r:id="rId7" imgW="2181225" imgH="2609850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4225" y="914400"/>
                        <a:ext cx="2009775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9"/>
          <p:cNvGraphicFramePr>
            <a:graphicFrameLocks noChangeAspect="1"/>
          </p:cNvGraphicFramePr>
          <p:nvPr/>
        </p:nvGraphicFramePr>
        <p:xfrm>
          <a:off x="228600" y="5105400"/>
          <a:ext cx="6938963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Worksheet" r:id="rId9" imgW="8543925" imgH="1209675" progId="Excel.Sheet.8">
                  <p:embed/>
                </p:oleObj>
              </mc:Choice>
              <mc:Fallback>
                <p:oleObj name="Worksheet" r:id="rId9" imgW="8543925" imgH="1209675" progId="Excel.Shee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105400"/>
                        <a:ext cx="6938963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563562"/>
          </a:xfrm>
        </p:spPr>
        <p:txBody>
          <a:bodyPr/>
          <a:lstStyle/>
          <a:p>
            <a:pPr eaLnBrk="1" hangingPunct="1"/>
            <a:r>
              <a:rPr lang="en-US" altLang="en-US" sz="3200"/>
              <a:t>SNK Method for All Pairwise Comparisons</a:t>
            </a:r>
          </a:p>
        </p:txBody>
      </p:sp>
      <p:graphicFrame>
        <p:nvGraphicFramePr>
          <p:cNvPr id="18435" name="Object 4"/>
          <p:cNvGraphicFramePr>
            <a:graphicFrameLocks noChangeAspect="1"/>
          </p:cNvGraphicFramePr>
          <p:nvPr/>
        </p:nvGraphicFramePr>
        <p:xfrm>
          <a:off x="7696200" y="3886200"/>
          <a:ext cx="12287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Worksheet" r:id="rId3" imgW="1228725" imgH="2809875" progId="Excel.Sheet.8">
                  <p:embed/>
                </p:oleObj>
              </mc:Choice>
              <mc:Fallback>
                <p:oleObj name="Worksheet" r:id="rId3" imgW="1228725" imgH="2809875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886200"/>
                        <a:ext cx="12287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728598"/>
              </p:ext>
            </p:extLst>
          </p:nvPr>
        </p:nvGraphicFramePr>
        <p:xfrm>
          <a:off x="7010400" y="762000"/>
          <a:ext cx="2133600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Worksheet" r:id="rId5" imgW="2181373" imgH="2609979" progId="Excel.Sheet.8">
                  <p:embed/>
                </p:oleObj>
              </mc:Choice>
              <mc:Fallback>
                <p:oleObj name="Worksheet" r:id="rId5" imgW="2181373" imgH="2609979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762000"/>
                        <a:ext cx="2133600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7"/>
          <p:cNvGraphicFramePr>
            <a:graphicFrameLocks noChangeAspect="1"/>
          </p:cNvGraphicFramePr>
          <p:nvPr/>
        </p:nvGraphicFramePr>
        <p:xfrm>
          <a:off x="381000" y="1371600"/>
          <a:ext cx="6296025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Worksheet" r:id="rId7" imgW="8172450" imgH="2609850" progId="Excel.Sheet.8">
                  <p:embed/>
                </p:oleObj>
              </mc:Choice>
              <mc:Fallback>
                <p:oleObj name="Worksheet" r:id="rId7" imgW="8172450" imgH="2609850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71600"/>
                        <a:ext cx="6296025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8"/>
          <p:cNvGraphicFramePr>
            <a:graphicFrameLocks noChangeAspect="1"/>
          </p:cNvGraphicFramePr>
          <p:nvPr/>
        </p:nvGraphicFramePr>
        <p:xfrm>
          <a:off x="228600" y="4495800"/>
          <a:ext cx="7243763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Worksheet" r:id="rId9" imgW="8543925" imgH="1209675" progId="Excel.Sheet.8">
                  <p:embed/>
                </p:oleObj>
              </mc:Choice>
              <mc:Fallback>
                <p:oleObj name="Worksheet" r:id="rId9" imgW="8543925" imgH="1209675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495800"/>
                        <a:ext cx="7243763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Treatments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228600" y="1371600"/>
            <a:ext cx="80772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FF00"/>
                </a:solidFill>
                <a:latin typeface="Calibri" pitchFamily="34" charset="0"/>
              </a:rPr>
              <a:t>Means and standard deviations of 45 comfort ratings for 13 military fabrics. Fabric types: </a:t>
            </a:r>
          </a:p>
          <a:p>
            <a:pPr eaLnBrk="1" hangingPunct="1"/>
            <a:r>
              <a:rPr lang="en-US" altLang="en-US" sz="2000" b="1">
                <a:solidFill>
                  <a:srgbClr val="FFFF00"/>
                </a:solidFill>
                <a:latin typeface="Calibri" pitchFamily="34" charset="0"/>
              </a:rPr>
              <a:t>10R - 50/50 Nylon/combed cotton, ripstop poplin weave </a:t>
            </a:r>
          </a:p>
          <a:p>
            <a:pPr eaLnBrk="1" hangingPunct="1"/>
            <a:r>
              <a:rPr lang="en-US" altLang="en-US" sz="2000" b="1">
                <a:solidFill>
                  <a:srgbClr val="FFFF00"/>
                </a:solidFill>
                <a:latin typeface="Calibri" pitchFamily="34" charset="0"/>
              </a:rPr>
              <a:t>11A - 50/50 Nylon/Polyester, oxford weave (Australian) </a:t>
            </a:r>
          </a:p>
          <a:p>
            <a:pPr eaLnBrk="1" hangingPunct="1"/>
            <a:r>
              <a:rPr lang="en-US" altLang="en-US" sz="2000" b="1">
                <a:solidFill>
                  <a:srgbClr val="FFFF00"/>
                </a:solidFill>
                <a:latin typeface="Calibri" pitchFamily="34" charset="0"/>
              </a:rPr>
              <a:t>12T - 50/50 Nylon/cotton, twill weave </a:t>
            </a:r>
          </a:p>
          <a:p>
            <a:pPr eaLnBrk="1" hangingPunct="1"/>
            <a:r>
              <a:rPr lang="en-US" altLang="en-US" sz="2000" b="1">
                <a:solidFill>
                  <a:srgbClr val="FFFF00"/>
                </a:solidFill>
                <a:latin typeface="Calibri" pitchFamily="34" charset="0"/>
              </a:rPr>
              <a:t>13P - 92/5/3 Nomex/Kevlar/P140, plain weave </a:t>
            </a:r>
          </a:p>
          <a:p>
            <a:pPr eaLnBrk="1" hangingPunct="1"/>
            <a:r>
              <a:rPr lang="en-US" altLang="en-US" sz="2000" b="1">
                <a:solidFill>
                  <a:srgbClr val="FFFF00"/>
                </a:solidFill>
                <a:latin typeface="Calibri" pitchFamily="34" charset="0"/>
              </a:rPr>
              <a:t>14N - 100 Cotton (former flame retardant treated) </a:t>
            </a:r>
          </a:p>
          <a:p>
            <a:pPr eaLnBrk="1" hangingPunct="1"/>
            <a:r>
              <a:rPr lang="en-US" altLang="en-US" sz="2000" b="1">
                <a:solidFill>
                  <a:srgbClr val="FFFF00"/>
                </a:solidFill>
                <a:latin typeface="Calibri" pitchFamily="34" charset="0"/>
              </a:rPr>
              <a:t>15B - 77/23 Cotton sheath/synthetic core, twill (UK) </a:t>
            </a:r>
          </a:p>
          <a:p>
            <a:pPr eaLnBrk="1" hangingPunct="1"/>
            <a:r>
              <a:rPr lang="en-US" altLang="en-US" sz="2000" b="1">
                <a:solidFill>
                  <a:srgbClr val="FFFF00"/>
                </a:solidFill>
                <a:latin typeface="Calibri" pitchFamily="34" charset="0"/>
              </a:rPr>
              <a:t>16C - 100 combed cotton, ripstop poplin (former hot weather BDU) </a:t>
            </a:r>
          </a:p>
          <a:p>
            <a:pPr eaLnBrk="1" hangingPunct="1"/>
            <a:r>
              <a:rPr lang="en-US" altLang="en-US" sz="2000" b="1">
                <a:solidFill>
                  <a:srgbClr val="FFFF00"/>
                </a:solidFill>
                <a:latin typeface="Calibri" pitchFamily="34" charset="0"/>
              </a:rPr>
              <a:t>17C - 65/35 Wool/Polyester, plain weave (Canada-unlaundered) </a:t>
            </a:r>
          </a:p>
          <a:p>
            <a:pPr eaLnBrk="1" hangingPunct="1"/>
            <a:r>
              <a:rPr lang="en-US" altLang="en-US" sz="2000" b="1">
                <a:solidFill>
                  <a:srgbClr val="FFFF00"/>
                </a:solidFill>
                <a:latin typeface="Calibri" pitchFamily="34" charset="0"/>
              </a:rPr>
              <a:t>18L - 65/35 Wool/Polyester, plain weave (Canada-laundered) </a:t>
            </a:r>
          </a:p>
          <a:p>
            <a:pPr eaLnBrk="1" hangingPunct="1"/>
            <a:r>
              <a:rPr lang="en-US" altLang="en-US" sz="2000" b="1">
                <a:solidFill>
                  <a:srgbClr val="FFFF00"/>
                </a:solidFill>
                <a:latin typeface="Calibri" pitchFamily="34" charset="0"/>
              </a:rPr>
              <a:t>19N - 92/5/3 Nomex/Kevlar/P140, oxford weave </a:t>
            </a:r>
          </a:p>
          <a:p>
            <a:pPr eaLnBrk="1" hangingPunct="1"/>
            <a:r>
              <a:rPr lang="en-US" altLang="en-US" sz="2000" b="1">
                <a:solidFill>
                  <a:srgbClr val="FFFF00"/>
                </a:solidFill>
                <a:latin typeface="Calibri" pitchFamily="34" charset="0"/>
              </a:rPr>
              <a:t>20J - Carded cotton sheath/nylon core, plain weave (Canada) </a:t>
            </a:r>
          </a:p>
          <a:p>
            <a:pPr eaLnBrk="1" hangingPunct="1"/>
            <a:r>
              <a:rPr lang="en-US" altLang="en-US" sz="2000" b="1">
                <a:solidFill>
                  <a:srgbClr val="FFFF00"/>
                </a:solidFill>
                <a:latin typeface="Calibri" pitchFamily="34" charset="0"/>
              </a:rPr>
              <a:t>124 - 100 Pima cotton ripstop poplin (experimental) </a:t>
            </a:r>
          </a:p>
          <a:p>
            <a:pPr eaLnBrk="1" hangingPunct="1"/>
            <a:r>
              <a:rPr lang="en-US" altLang="en-US" sz="2000" b="1">
                <a:solidFill>
                  <a:srgbClr val="FFFF00"/>
                </a:solidFill>
                <a:latin typeface="Calibri" pitchFamily="34" charset="0"/>
              </a:rPr>
              <a:t>176 - 50/50 Nylon carded cotton ripstop poplin weave</a:t>
            </a:r>
            <a:r>
              <a:rPr lang="en-US" altLang="en-US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563562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Duncan’s Method for All Pairwise Comparisons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10668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More powerful than SNK method, at cost of increasing </a:t>
            </a:r>
            <a:r>
              <a:rPr lang="en-US" altLang="en-US" sz="2400" dirty="0">
                <a:latin typeface="Symbol" panose="05050102010706020507" pitchFamily="18" charset="2"/>
              </a:rPr>
              <a:t>e</a:t>
            </a:r>
            <a:r>
              <a:rPr lang="en-US" altLang="en-US" sz="2400" dirty="0"/>
              <a:t> for longer stretches (does not control </a:t>
            </a:r>
            <a:r>
              <a:rPr lang="en-US" altLang="en-US" sz="2400" dirty="0" err="1"/>
              <a:t>experimentwise</a:t>
            </a:r>
            <a:r>
              <a:rPr lang="en-US" altLang="en-US" sz="2400" dirty="0"/>
              <a:t> error rate)</a:t>
            </a:r>
          </a:p>
          <a:p>
            <a:pPr eaLnBrk="1" hangingPunct="1"/>
            <a:r>
              <a:rPr lang="en-US" altLang="en-US" sz="2400" dirty="0"/>
              <a:t>Uses Different Critical Values for different ranges of means</a:t>
            </a:r>
          </a:p>
        </p:txBody>
      </p:sp>
      <p:graphicFrame>
        <p:nvGraphicFramePr>
          <p:cNvPr id="1638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03849"/>
              </p:ext>
            </p:extLst>
          </p:nvPr>
        </p:nvGraphicFramePr>
        <p:xfrm>
          <a:off x="144463" y="2438400"/>
          <a:ext cx="8745537" cy="379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Equation" r:id="rId3" imgW="4038480" imgH="1752480" progId="Equation.DSMT4">
                  <p:embed/>
                </p:oleObj>
              </mc:Choice>
              <mc:Fallback>
                <p:oleObj name="Equation" r:id="rId3" imgW="4038480" imgH="1752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3" y="2438400"/>
                        <a:ext cx="8745537" cy="37941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211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563562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Duncan’s Method for All Pairwise Comparisons</a:t>
            </a:r>
          </a:p>
        </p:txBody>
      </p:sp>
      <p:graphicFrame>
        <p:nvGraphicFramePr>
          <p:cNvPr id="174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128994"/>
              </p:ext>
            </p:extLst>
          </p:nvPr>
        </p:nvGraphicFramePr>
        <p:xfrm>
          <a:off x="76200" y="1373699"/>
          <a:ext cx="7292975" cy="2877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Equation" r:id="rId3" imgW="4762440" imgH="1879560" progId="Equation.DSMT4">
                  <p:embed/>
                </p:oleObj>
              </mc:Choice>
              <mc:Fallback>
                <p:oleObj name="Equation" r:id="rId3" imgW="4762440" imgH="1879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373699"/>
                        <a:ext cx="7292975" cy="2877626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7696200" y="3886200"/>
          <a:ext cx="12287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Worksheet" r:id="rId5" imgW="1228725" imgH="2809875" progId="Excel.Sheet.8">
                  <p:embed/>
                </p:oleObj>
              </mc:Choice>
              <mc:Fallback>
                <p:oleObj name="Worksheet" r:id="rId5" imgW="1228725" imgH="280987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886200"/>
                        <a:ext cx="12287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693174"/>
              </p:ext>
            </p:extLst>
          </p:nvPr>
        </p:nvGraphicFramePr>
        <p:xfrm>
          <a:off x="7134225" y="914400"/>
          <a:ext cx="2009775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Worksheet" r:id="rId7" imgW="2181373" imgH="2609979" progId="Excel.Sheet.8">
                  <p:embed/>
                </p:oleObj>
              </mc:Choice>
              <mc:Fallback>
                <p:oleObj name="Worksheet" r:id="rId7" imgW="2181373" imgH="260997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4225" y="914400"/>
                        <a:ext cx="2009775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624360"/>
              </p:ext>
            </p:extLst>
          </p:nvPr>
        </p:nvGraphicFramePr>
        <p:xfrm>
          <a:off x="228600" y="4876800"/>
          <a:ext cx="7243763" cy="130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Worksheet" r:id="rId9" imgW="8543857" imgH="1543185" progId="Excel.Sheet.12">
                  <p:embed/>
                </p:oleObj>
              </mc:Choice>
              <mc:Fallback>
                <p:oleObj name="Worksheet" r:id="rId9" imgW="8543857" imgH="15431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8600" y="4876800"/>
                        <a:ext cx="7243763" cy="1308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5190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563562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Duncan’s Method for All Pairwise Comparisons</a:t>
            </a:r>
          </a:p>
        </p:txBody>
      </p:sp>
      <p:graphicFrame>
        <p:nvGraphicFramePr>
          <p:cNvPr id="18435" name="Object 4"/>
          <p:cNvGraphicFramePr>
            <a:graphicFrameLocks noChangeAspect="1"/>
          </p:cNvGraphicFramePr>
          <p:nvPr/>
        </p:nvGraphicFramePr>
        <p:xfrm>
          <a:off x="7696200" y="3886200"/>
          <a:ext cx="12287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Worksheet" r:id="rId3" imgW="1228725" imgH="2809875" progId="Excel.Sheet.8">
                  <p:embed/>
                </p:oleObj>
              </mc:Choice>
              <mc:Fallback>
                <p:oleObj name="Worksheet" r:id="rId3" imgW="1228725" imgH="280987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886200"/>
                        <a:ext cx="12287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79898"/>
              </p:ext>
            </p:extLst>
          </p:nvPr>
        </p:nvGraphicFramePr>
        <p:xfrm>
          <a:off x="381000" y="1371600"/>
          <a:ext cx="6296025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Worksheet" r:id="rId5" imgW="8172585" imgH="2609985" progId="Excel.Sheet.8">
                  <p:embed/>
                </p:oleObj>
              </mc:Choice>
              <mc:Fallback>
                <p:oleObj name="Worksheet" r:id="rId5" imgW="8172585" imgH="260998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71600"/>
                        <a:ext cx="6296025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543308"/>
              </p:ext>
            </p:extLst>
          </p:nvPr>
        </p:nvGraphicFramePr>
        <p:xfrm>
          <a:off x="7134225" y="914400"/>
          <a:ext cx="2009775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Worksheet" r:id="rId7" imgW="2181157" imgH="2609985" progId="Excel.Sheet.8">
                  <p:embed/>
                </p:oleObj>
              </mc:Choice>
              <mc:Fallback>
                <p:oleObj name="Worksheet" r:id="rId7" imgW="2181157" imgH="2609985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4225" y="914400"/>
                        <a:ext cx="2009775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778982"/>
              </p:ext>
            </p:extLst>
          </p:nvPr>
        </p:nvGraphicFramePr>
        <p:xfrm>
          <a:off x="304800" y="4648200"/>
          <a:ext cx="7167563" cy="129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5" name="Worksheet" r:id="rId9" imgW="8543857" imgH="1543185" progId="Excel.Sheet.12">
                  <p:embed/>
                </p:oleObj>
              </mc:Choice>
              <mc:Fallback>
                <p:oleObj name="Worksheet" r:id="rId9" imgW="8543857" imgH="15431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4800" y="4648200"/>
                        <a:ext cx="7167563" cy="1294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9851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563562"/>
          </a:xfrm>
        </p:spPr>
        <p:txBody>
          <a:bodyPr/>
          <a:lstStyle/>
          <a:p>
            <a:pPr eaLnBrk="1" hangingPunct="1"/>
            <a:r>
              <a:rPr lang="en-US" altLang="en-US" sz="3200"/>
              <a:t>Fisher’s Protected LSD for All Pairwise Comparisons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1066800"/>
          </a:xfrm>
        </p:spPr>
        <p:txBody>
          <a:bodyPr/>
          <a:lstStyle/>
          <a:p>
            <a:pPr eaLnBrk="1" hangingPunct="1"/>
            <a:r>
              <a:rPr lang="en-US" altLang="en-US" dirty="0"/>
              <a:t>Controls </a:t>
            </a:r>
            <a:r>
              <a:rPr lang="en-US" altLang="en-US" dirty="0" err="1"/>
              <a:t>Experimentwise</a:t>
            </a:r>
            <a:r>
              <a:rPr lang="en-US" altLang="en-US" dirty="0"/>
              <a:t> Error Rate at </a:t>
            </a:r>
            <a:r>
              <a:rPr lang="en-US" altLang="en-US" dirty="0">
                <a:latin typeface="Symbol" pitchFamily="18" charset="2"/>
              </a:rPr>
              <a:t>a</a:t>
            </a:r>
            <a:endParaRPr lang="en-US" altLang="en-US" dirty="0"/>
          </a:p>
          <a:p>
            <a:pPr eaLnBrk="1" hangingPunct="1"/>
            <a:r>
              <a:rPr lang="en-US" altLang="en-US" dirty="0"/>
              <a:t>Only Conducted if F-test is significant  (P-value ≤ </a:t>
            </a:r>
            <a:r>
              <a:rPr lang="en-US" altLang="en-US" dirty="0">
                <a:latin typeface="Symbol" pitchFamily="18" charset="2"/>
              </a:rPr>
              <a:t>a)</a:t>
            </a:r>
            <a:endParaRPr lang="en-US" altLang="en-US" dirty="0"/>
          </a:p>
        </p:txBody>
      </p:sp>
      <p:graphicFrame>
        <p:nvGraphicFramePr>
          <p:cNvPr id="1946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634778"/>
              </p:ext>
            </p:extLst>
          </p:nvPr>
        </p:nvGraphicFramePr>
        <p:xfrm>
          <a:off x="368300" y="2133600"/>
          <a:ext cx="7951788" cy="454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Equation" r:id="rId3" imgW="2222280" imgH="1269720" progId="Equation.DSMT4">
                  <p:embed/>
                </p:oleObj>
              </mc:Choice>
              <mc:Fallback>
                <p:oleObj name="Equation" r:id="rId3" imgW="2222280" imgH="12697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2133600"/>
                        <a:ext cx="7951788" cy="45402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563562"/>
          </a:xfrm>
        </p:spPr>
        <p:txBody>
          <a:bodyPr/>
          <a:lstStyle/>
          <a:p>
            <a:pPr eaLnBrk="1" hangingPunct="1"/>
            <a:r>
              <a:rPr lang="en-US" altLang="en-US" sz="3200"/>
              <a:t>Fisher’s Protected LSD for All Pairwise Comparisons</a:t>
            </a:r>
          </a:p>
        </p:txBody>
      </p:sp>
      <p:graphicFrame>
        <p:nvGraphicFramePr>
          <p:cNvPr id="2048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512703"/>
              </p:ext>
            </p:extLst>
          </p:nvPr>
        </p:nvGraphicFramePr>
        <p:xfrm>
          <a:off x="139700" y="1066800"/>
          <a:ext cx="6943725" cy="359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Equation" r:id="rId3" imgW="3377880" imgH="1752480" progId="Equation.DSMT4">
                  <p:embed/>
                </p:oleObj>
              </mc:Choice>
              <mc:Fallback>
                <p:oleObj name="Equation" r:id="rId3" imgW="3377880" imgH="1752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1066800"/>
                        <a:ext cx="6943725" cy="359886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3"/>
          <p:cNvGraphicFramePr>
            <a:graphicFrameLocks noChangeAspect="1"/>
          </p:cNvGraphicFramePr>
          <p:nvPr/>
        </p:nvGraphicFramePr>
        <p:xfrm>
          <a:off x="7620000" y="1219200"/>
          <a:ext cx="12287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name="Worksheet" r:id="rId5" imgW="1228725" imgH="2809875" progId="Excel.Sheet.8">
                  <p:embed/>
                </p:oleObj>
              </mc:Choice>
              <mc:Fallback>
                <p:oleObj name="Worksheet" r:id="rId5" imgW="1228725" imgH="2809875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219200"/>
                        <a:ext cx="12287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4"/>
          <p:cNvGraphicFramePr>
            <a:graphicFrameLocks noChangeAspect="1"/>
          </p:cNvGraphicFramePr>
          <p:nvPr/>
        </p:nvGraphicFramePr>
        <p:xfrm>
          <a:off x="304800" y="4953000"/>
          <a:ext cx="8543925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Worksheet" r:id="rId7" imgW="8543925" imgH="1609725" progId="Excel.Sheet.8">
                  <p:embed/>
                </p:oleObj>
              </mc:Choice>
              <mc:Fallback>
                <p:oleObj name="Worksheet" r:id="rId7" imgW="8543925" imgH="1609725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953000"/>
                        <a:ext cx="8543925" cy="160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563562"/>
          </a:xfrm>
        </p:spPr>
        <p:txBody>
          <a:bodyPr/>
          <a:lstStyle/>
          <a:p>
            <a:pPr eaLnBrk="1" hangingPunct="1"/>
            <a:r>
              <a:rPr lang="en-US" altLang="en-US" sz="3200"/>
              <a:t>Multiple Comparisons with Best Treatment/Control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334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Pr</a:t>
            </a:r>
            <a:r>
              <a:rPr lang="en-US" altLang="en-US" dirty="0"/>
              <a:t>{subset of treatments contains the best} = 1-</a:t>
            </a:r>
            <a:r>
              <a:rPr lang="en-US" altLang="en-US" dirty="0">
                <a:latin typeface="Symbol" pitchFamily="18" charset="2"/>
              </a:rPr>
              <a:t> a</a:t>
            </a:r>
          </a:p>
        </p:txBody>
      </p:sp>
      <p:graphicFrame>
        <p:nvGraphicFramePr>
          <p:cNvPr id="2150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370961"/>
              </p:ext>
            </p:extLst>
          </p:nvPr>
        </p:nvGraphicFramePr>
        <p:xfrm>
          <a:off x="401638" y="1682750"/>
          <a:ext cx="7958137" cy="504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Equation" r:id="rId3" imgW="3619440" imgH="2298600" progId="Equation.DSMT4">
                  <p:embed/>
                </p:oleObj>
              </mc:Choice>
              <mc:Fallback>
                <p:oleObj name="Equation" r:id="rId3" imgW="3619440" imgH="229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1682750"/>
                        <a:ext cx="7958137" cy="504983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563562"/>
          </a:xfrm>
        </p:spPr>
        <p:txBody>
          <a:bodyPr/>
          <a:lstStyle/>
          <a:p>
            <a:pPr eaLnBrk="1" hangingPunct="1"/>
            <a:r>
              <a:rPr lang="en-US" altLang="en-US" sz="3200"/>
              <a:t>Multiple Comparisons with Best Treatment/Control</a:t>
            </a:r>
          </a:p>
        </p:txBody>
      </p:sp>
      <p:graphicFrame>
        <p:nvGraphicFramePr>
          <p:cNvPr id="2253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965865"/>
              </p:ext>
            </p:extLst>
          </p:nvPr>
        </p:nvGraphicFramePr>
        <p:xfrm>
          <a:off x="122238" y="1066800"/>
          <a:ext cx="7567612" cy="475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Equation" r:id="rId3" imgW="3111480" imgH="1955520" progId="Equation.DSMT4">
                  <p:embed/>
                </p:oleObj>
              </mc:Choice>
              <mc:Fallback>
                <p:oleObj name="Equation" r:id="rId3" imgW="3111480" imgH="19555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8" y="1066800"/>
                        <a:ext cx="7567612" cy="475456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3"/>
          <p:cNvGraphicFramePr>
            <a:graphicFrameLocks noChangeAspect="1"/>
          </p:cNvGraphicFramePr>
          <p:nvPr/>
        </p:nvGraphicFramePr>
        <p:xfrm>
          <a:off x="7772400" y="1219200"/>
          <a:ext cx="12287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Worksheet" r:id="rId5" imgW="1228725" imgH="2809875" progId="Excel.Sheet.8">
                  <p:embed/>
                </p:oleObj>
              </mc:Choice>
              <mc:Fallback>
                <p:oleObj name="Worksheet" r:id="rId5" imgW="1228725" imgH="2809875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1219200"/>
                        <a:ext cx="12287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457200" y="6096000"/>
            <a:ext cx="792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Treatments 13P, 15B, and 11A all lie within 16.22 of the highest mean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F77AC-82FA-42B4-8BE0-8D25B3CF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609600"/>
          </a:xfrm>
        </p:spPr>
        <p:txBody>
          <a:bodyPr/>
          <a:lstStyle/>
          <a:p>
            <a:r>
              <a:rPr lang="en-US" sz="3600" dirty="0"/>
              <a:t>Dunnett Critical Values 2-Sided  </a:t>
            </a:r>
            <a:r>
              <a:rPr lang="en-US" sz="3600" dirty="0" err="1">
                <a:latin typeface="Symbol" panose="05050102010706020507" pitchFamily="18" charset="2"/>
              </a:rPr>
              <a:t>a</a:t>
            </a:r>
            <a:r>
              <a:rPr lang="en-US" sz="3600" baseline="-25000" dirty="0" err="1"/>
              <a:t>E</a:t>
            </a:r>
            <a:r>
              <a:rPr lang="en-US" sz="3600" dirty="0"/>
              <a:t> = 0.05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910BFAF-E54A-433E-8B2B-14D77261D4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146656"/>
          <a:ext cx="7391400" cy="5330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Worksheet" r:id="rId3" imgW="5496076" imgH="6295974" progId="Excel.Sheet.12">
                  <p:embed/>
                </p:oleObj>
              </mc:Choice>
              <mc:Fallback>
                <p:oleObj name="Worksheet" r:id="rId3" imgW="5496076" imgH="6295974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910BFAF-E54A-433E-8B2B-14D77261D4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146656"/>
                        <a:ext cx="7391400" cy="5330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7162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F77AC-82FA-42B4-8BE0-8D25B3CF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533400"/>
          </a:xfrm>
        </p:spPr>
        <p:txBody>
          <a:bodyPr/>
          <a:lstStyle/>
          <a:p>
            <a:r>
              <a:rPr lang="en-US" sz="3600" dirty="0"/>
              <a:t>Dunnett Critical Values 1-Sided  </a:t>
            </a:r>
            <a:r>
              <a:rPr lang="en-US" sz="3600" dirty="0" err="1">
                <a:latin typeface="Symbol" panose="05050102010706020507" pitchFamily="18" charset="2"/>
              </a:rPr>
              <a:t>a</a:t>
            </a:r>
            <a:r>
              <a:rPr lang="en-US" sz="3600" baseline="-25000" dirty="0" err="1"/>
              <a:t>E</a:t>
            </a:r>
            <a:r>
              <a:rPr lang="en-US" sz="3600" dirty="0"/>
              <a:t> = 0.05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E7BE567-700B-47F1-86B2-0A9C755DE9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990600"/>
          <a:ext cx="7620000" cy="558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Worksheet" r:id="rId3" imgW="5496076" imgH="6295974" progId="Excel.Sheet.12">
                  <p:embed/>
                </p:oleObj>
              </mc:Choice>
              <mc:Fallback>
                <p:oleObj name="Worksheet" r:id="rId3" imgW="5496076" imgH="6295974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E7BE567-700B-47F1-86B2-0A9C755DE9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990600"/>
                        <a:ext cx="7620000" cy="558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1650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Multiple Comparisons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4038600"/>
          </a:xfrm>
        </p:spPr>
        <p:txBody>
          <a:bodyPr/>
          <a:lstStyle/>
          <a:p>
            <a:pPr eaLnBrk="1" hangingPunct="1"/>
            <a:r>
              <a:rPr lang="en-US" altLang="en-US"/>
              <a:t>Individual &amp; Combined Null Hypotheses  (H</a:t>
            </a:r>
            <a:r>
              <a:rPr lang="en-US" altLang="en-US" baseline="-25000"/>
              <a:t>0 </a:t>
            </a:r>
            <a:r>
              <a:rPr lang="en-US" altLang="en-US">
                <a:sym typeface="Symbol" pitchFamily="18" charset="2"/>
              </a:rPr>
              <a:t> </a:t>
            </a:r>
            <a:r>
              <a:rPr lang="en-US" altLang="en-US"/>
              <a:t>H</a:t>
            </a:r>
            <a:r>
              <a:rPr lang="en-US" altLang="en-US" baseline="-25000"/>
              <a:t>01</a:t>
            </a:r>
            <a:r>
              <a:rPr lang="en-US" altLang="en-US"/>
              <a:t>… H</a:t>
            </a:r>
            <a:r>
              <a:rPr lang="en-US" altLang="en-US" baseline="-25000"/>
              <a:t>0k</a:t>
            </a:r>
            <a:r>
              <a:rPr lang="en-US" altLang="en-US"/>
              <a:t>)</a:t>
            </a:r>
          </a:p>
          <a:p>
            <a:pPr eaLnBrk="1" hangingPunct="1"/>
            <a:r>
              <a:rPr lang="en-US" altLang="en-US"/>
              <a:t>Comparisonwise Error Rate </a:t>
            </a:r>
            <a:r>
              <a:rPr lang="en-US" altLang="en-US">
                <a:sym typeface="Symbol" pitchFamily="18" charset="2"/>
              </a:rPr>
              <a:t> Pr(Reject </a:t>
            </a:r>
            <a:r>
              <a:rPr lang="en-US" altLang="en-US"/>
              <a:t>H</a:t>
            </a:r>
            <a:r>
              <a:rPr lang="en-US" altLang="en-US" baseline="-25000"/>
              <a:t>0i</a:t>
            </a:r>
            <a:r>
              <a:rPr lang="en-US" altLang="en-US"/>
              <a:t>|H</a:t>
            </a:r>
            <a:r>
              <a:rPr lang="en-US" altLang="en-US" baseline="-25000"/>
              <a:t>0i</a:t>
            </a:r>
            <a:r>
              <a:rPr lang="en-US" altLang="en-US"/>
              <a:t> True)</a:t>
            </a:r>
          </a:p>
          <a:p>
            <a:pPr eaLnBrk="1" hangingPunct="1"/>
            <a:r>
              <a:rPr lang="en-US" altLang="en-US"/>
              <a:t>Experimentwise Error Rate </a:t>
            </a:r>
            <a:r>
              <a:rPr lang="en-US" altLang="en-US">
                <a:sym typeface="Symbol" pitchFamily="18" charset="2"/>
              </a:rPr>
              <a:t> Pr(Reject any </a:t>
            </a:r>
            <a:r>
              <a:rPr lang="en-US" altLang="en-US"/>
              <a:t>H</a:t>
            </a:r>
            <a:r>
              <a:rPr lang="en-US" altLang="en-US" baseline="-25000"/>
              <a:t>0i</a:t>
            </a:r>
            <a:r>
              <a:rPr lang="en-US" altLang="en-US"/>
              <a:t>|All H</a:t>
            </a:r>
            <a:r>
              <a:rPr lang="en-US" altLang="en-US" baseline="-25000"/>
              <a:t>0i</a:t>
            </a:r>
            <a:r>
              <a:rPr lang="en-US" altLang="en-US"/>
              <a:t> True)</a:t>
            </a:r>
          </a:p>
          <a:p>
            <a:pPr eaLnBrk="1" hangingPunct="1"/>
            <a:r>
              <a:rPr lang="en-US" altLang="en-US"/>
              <a:t>False Discovery Rate </a:t>
            </a:r>
            <a:r>
              <a:rPr lang="en-US" altLang="en-US">
                <a:sym typeface="Symbol" pitchFamily="18" charset="2"/>
              </a:rPr>
              <a:t> E(# False Rejects/Total Rejections)</a:t>
            </a:r>
          </a:p>
          <a:p>
            <a:pPr eaLnBrk="1" hangingPunct="1"/>
            <a:r>
              <a:rPr lang="en-US" altLang="en-US">
                <a:sym typeface="Symbol" pitchFamily="18" charset="2"/>
              </a:rPr>
              <a:t>Strong Familywise </a:t>
            </a:r>
            <a:r>
              <a:rPr lang="en-US" altLang="en-US"/>
              <a:t>Error Rate </a:t>
            </a:r>
            <a:r>
              <a:rPr lang="en-US" altLang="en-US">
                <a:sym typeface="Symbol" pitchFamily="18" charset="2"/>
              </a:rPr>
              <a:t> Pr(Any False Discoveries)</a:t>
            </a:r>
          </a:p>
          <a:p>
            <a:pPr eaLnBrk="1" hangingPunct="1"/>
            <a:r>
              <a:rPr lang="en-US" altLang="en-US">
                <a:sym typeface="Symbol" pitchFamily="18" charset="2"/>
              </a:rPr>
              <a:t>Simultaneous Confidence Intervals  Pr(All Correct)=1-</a:t>
            </a:r>
            <a:r>
              <a:rPr lang="en-US" altLang="en-US">
                <a:latin typeface="Symbol" pitchFamily="18" charset="2"/>
                <a:sym typeface="Symbol" pitchFamily="18" charset="2"/>
              </a:rPr>
              <a:t>e</a:t>
            </a:r>
          </a:p>
          <a:p>
            <a:pPr eaLnBrk="1" hangingPunct="1"/>
            <a:r>
              <a:rPr lang="en-US" altLang="en-US">
                <a:sym typeface="Symbol" pitchFamily="18" charset="2"/>
              </a:rPr>
              <a:t>Multiple Comparison Procedures control Type 1 Error Rate other than per comparison</a:t>
            </a:r>
            <a:endParaRPr lang="en-US" altLang="en-US"/>
          </a:p>
        </p:txBody>
      </p:sp>
      <p:graphicFrame>
        <p:nvGraphicFramePr>
          <p:cNvPr id="4100" name="Object 2"/>
          <p:cNvGraphicFramePr>
            <a:graphicFrameLocks noChangeAspect="1"/>
          </p:cNvGraphicFramePr>
          <p:nvPr/>
        </p:nvGraphicFramePr>
        <p:xfrm>
          <a:off x="457200" y="5105400"/>
          <a:ext cx="7086600" cy="166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Worksheet" r:id="rId3" imgW="4895850" imgH="1152525" progId="Excel.Sheet.12">
                  <p:embed/>
                </p:oleObj>
              </mc:Choice>
              <mc:Fallback>
                <p:oleObj name="Worksheet" r:id="rId3" imgW="4895850" imgH="1152525" progId="Excel.Shee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105400"/>
                        <a:ext cx="7086600" cy="166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Data and Analysis of Variance</a:t>
            </a:r>
          </a:p>
        </p:txBody>
      </p:sp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1752600" y="1066800"/>
          <a:ext cx="5105400" cy="359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Worksheet" r:id="rId3" imgW="4276725" imgH="3009900" progId="Excel.Sheet.8">
                  <p:embed/>
                </p:oleObj>
              </mc:Choice>
              <mc:Fallback>
                <p:oleObj name="Worksheet" r:id="rId3" imgW="4276725" imgH="30099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066800"/>
                        <a:ext cx="5105400" cy="359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3"/>
          <p:cNvGraphicFramePr>
            <a:graphicFrameLocks noChangeAspect="1"/>
          </p:cNvGraphicFramePr>
          <p:nvPr/>
        </p:nvGraphicFramePr>
        <p:xfrm>
          <a:off x="762000" y="4876800"/>
          <a:ext cx="6973888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Worksheet" r:id="rId5" imgW="4400550" imgH="1009650" progId="Excel.Sheet.8">
                  <p:embed/>
                </p:oleObj>
              </mc:Choice>
              <mc:Fallback>
                <p:oleObj name="Worksheet" r:id="rId5" imgW="4400550" imgH="100965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876800"/>
                        <a:ext cx="6973888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Bonferroni Based Methods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91600" cy="3429000"/>
          </a:xfrm>
        </p:spPr>
        <p:txBody>
          <a:bodyPr/>
          <a:lstStyle/>
          <a:p>
            <a:pPr eaLnBrk="1" hangingPunct="1"/>
            <a:r>
              <a:rPr lang="en-US" altLang="en-US"/>
              <a:t>Construct P-values for all k test statistics</a:t>
            </a:r>
          </a:p>
          <a:p>
            <a:pPr eaLnBrk="1" hangingPunct="1"/>
            <a:r>
              <a:rPr lang="en-US" altLang="en-US"/>
              <a:t>Order P-values from smallest p</a:t>
            </a:r>
            <a:r>
              <a:rPr lang="en-US" altLang="en-US" baseline="-25000"/>
              <a:t>(1)</a:t>
            </a:r>
            <a:r>
              <a:rPr lang="en-US" altLang="en-US"/>
              <a:t> ≤ … ≤ p</a:t>
            </a:r>
            <a:r>
              <a:rPr lang="en-US" altLang="en-US" baseline="-25000"/>
              <a:t>(k)</a:t>
            </a:r>
            <a:r>
              <a:rPr lang="en-US" altLang="en-US"/>
              <a:t> </a:t>
            </a:r>
          </a:p>
          <a:p>
            <a:pPr lvl="1" eaLnBrk="1" hangingPunct="1"/>
            <a:r>
              <a:rPr lang="en-US" altLang="en-US"/>
              <a:t>Bonferroni:  Reject H</a:t>
            </a:r>
            <a:r>
              <a:rPr lang="en-US" altLang="en-US" baseline="-25000"/>
              <a:t>0(i)</a:t>
            </a:r>
            <a:r>
              <a:rPr lang="en-US" altLang="en-US"/>
              <a:t> if p</a:t>
            </a:r>
            <a:r>
              <a:rPr lang="en-US" altLang="en-US" baseline="-25000"/>
              <a:t>(i)</a:t>
            </a:r>
            <a:r>
              <a:rPr lang="en-US" altLang="en-US"/>
              <a:t> ≤ </a:t>
            </a:r>
            <a:r>
              <a:rPr lang="en-US" altLang="en-US">
                <a:latin typeface="Symbol" pitchFamily="18" charset="2"/>
              </a:rPr>
              <a:t>e/</a:t>
            </a:r>
            <a:r>
              <a:rPr lang="en-US" altLang="en-US"/>
              <a:t>k</a:t>
            </a:r>
          </a:p>
          <a:p>
            <a:pPr lvl="1" eaLnBrk="1" hangingPunct="1"/>
            <a:r>
              <a:rPr lang="en-US" altLang="en-US"/>
              <a:t>Holm (Controls Strong FWER): Reject H</a:t>
            </a:r>
            <a:r>
              <a:rPr lang="en-US" altLang="en-US" baseline="-25000"/>
              <a:t>0(i)</a:t>
            </a:r>
            <a:r>
              <a:rPr lang="en-US" altLang="en-US"/>
              <a:t> if p</a:t>
            </a:r>
            <a:r>
              <a:rPr lang="en-US" altLang="en-US" baseline="-25000"/>
              <a:t>(j)</a:t>
            </a:r>
            <a:r>
              <a:rPr lang="en-US" altLang="en-US"/>
              <a:t> ≤ </a:t>
            </a:r>
            <a:r>
              <a:rPr lang="en-US" altLang="en-US">
                <a:latin typeface="Symbol" pitchFamily="18" charset="2"/>
              </a:rPr>
              <a:t>e/(</a:t>
            </a:r>
            <a:r>
              <a:rPr lang="en-US" altLang="en-US"/>
              <a:t>k-j+1)   </a:t>
            </a:r>
            <a:r>
              <a:rPr lang="en-US" altLang="en-US">
                <a:sym typeface="Symbol" pitchFamily="18" charset="2"/>
              </a:rPr>
              <a:t> j </a:t>
            </a:r>
            <a:r>
              <a:rPr lang="en-US" altLang="en-US"/>
              <a:t>≤ i</a:t>
            </a:r>
          </a:p>
          <a:p>
            <a:pPr lvl="1" eaLnBrk="1" hangingPunct="1"/>
            <a:r>
              <a:rPr lang="en-US" altLang="en-US"/>
              <a:t>False Discovery Rate: Reject H</a:t>
            </a:r>
            <a:r>
              <a:rPr lang="en-US" altLang="en-US" baseline="-25000"/>
              <a:t>0(i)</a:t>
            </a:r>
            <a:r>
              <a:rPr lang="en-US" altLang="en-US"/>
              <a:t> if p</a:t>
            </a:r>
            <a:r>
              <a:rPr lang="en-US" altLang="en-US" baseline="-25000"/>
              <a:t>(j)</a:t>
            </a:r>
            <a:r>
              <a:rPr lang="en-US" altLang="en-US"/>
              <a:t> ≤ j</a:t>
            </a:r>
            <a:r>
              <a:rPr lang="en-US" altLang="en-US">
                <a:latin typeface="Symbol" pitchFamily="18" charset="2"/>
              </a:rPr>
              <a:t>e/</a:t>
            </a:r>
            <a:r>
              <a:rPr lang="en-US" altLang="en-US"/>
              <a:t>k  for some j ≥ i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/>
              <a:t>     (Assumes independent tests, not the case for this example)</a:t>
            </a:r>
          </a:p>
          <a:p>
            <a:pPr eaLnBrk="1" hangingPunct="1"/>
            <a:r>
              <a:rPr lang="en-US" altLang="en-US"/>
              <a:t>Example: Comparing all k=13(12)/2=78 pairs of fabrics                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24400" cy="63976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dirty="0"/>
              <a:t>Fabric Example j=1,…,26</a:t>
            </a:r>
          </a:p>
        </p:txBody>
      </p:sp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533400" y="1066800"/>
          <a:ext cx="7962900" cy="561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Worksheet" r:id="rId3" imgW="7962900" imgH="5610157" progId="Excel.Sheet.8">
                  <p:embed/>
                </p:oleObj>
              </mc:Choice>
              <mc:Fallback>
                <p:oleObj name="Worksheet" r:id="rId3" imgW="7962900" imgH="5610157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066800"/>
                        <a:ext cx="7962900" cy="561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24400" cy="63976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dirty="0"/>
              <a:t>Fabric Example j=27,…,52</a:t>
            </a:r>
          </a:p>
        </p:txBody>
      </p:sp>
      <p:graphicFrame>
        <p:nvGraphicFramePr>
          <p:cNvPr id="8195" name="Object 2"/>
          <p:cNvGraphicFramePr>
            <a:graphicFrameLocks noChangeAspect="1"/>
          </p:cNvGraphicFramePr>
          <p:nvPr/>
        </p:nvGraphicFramePr>
        <p:xfrm>
          <a:off x="457200" y="1066800"/>
          <a:ext cx="7962900" cy="561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Worksheet" r:id="rId3" imgW="7962900" imgH="5610157" progId="Excel.Sheet.8">
                  <p:embed/>
                </p:oleObj>
              </mc:Choice>
              <mc:Fallback>
                <p:oleObj name="Worksheet" r:id="rId3" imgW="7962900" imgH="5610157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66800"/>
                        <a:ext cx="7962900" cy="561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24400" cy="63976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dirty="0"/>
              <a:t>Fabric Example j=53,…,78</a:t>
            </a:r>
          </a:p>
        </p:txBody>
      </p:sp>
      <p:graphicFrame>
        <p:nvGraphicFramePr>
          <p:cNvPr id="9219" name="Object 2"/>
          <p:cNvGraphicFramePr>
            <a:graphicFrameLocks noChangeAspect="1"/>
          </p:cNvGraphicFramePr>
          <p:nvPr/>
        </p:nvGraphicFramePr>
        <p:xfrm>
          <a:off x="914400" y="914400"/>
          <a:ext cx="7353300" cy="561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Worksheet" r:id="rId3" imgW="7353300" imgH="5610157" progId="Excel.Sheet.8">
                  <p:embed/>
                </p:oleObj>
              </mc:Choice>
              <mc:Fallback>
                <p:oleObj name="Worksheet" r:id="rId3" imgW="7353300" imgH="5610157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914400"/>
                        <a:ext cx="7353300" cy="561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altLang="en-US"/>
              <a:t>Scheffe’s Method for All Contrasts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990600"/>
          </a:xfrm>
        </p:spPr>
        <p:txBody>
          <a:bodyPr/>
          <a:lstStyle/>
          <a:p>
            <a:pPr eaLnBrk="1" hangingPunct="1"/>
            <a:r>
              <a:rPr lang="en-US" altLang="en-US"/>
              <a:t>Can be used for any number of contrasts, even those suggested by data. Conservative (Wide CI’s, Low Power)</a:t>
            </a:r>
          </a:p>
        </p:txBody>
      </p:sp>
      <p:graphicFrame>
        <p:nvGraphicFramePr>
          <p:cNvPr id="1024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966224"/>
              </p:ext>
            </p:extLst>
          </p:nvPr>
        </p:nvGraphicFramePr>
        <p:xfrm>
          <a:off x="876300" y="1828800"/>
          <a:ext cx="7218363" cy="494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3" imgW="5155920" imgH="3530520" progId="Equation.DSMT4">
                  <p:embed/>
                </p:oleObj>
              </mc:Choice>
              <mc:Fallback>
                <p:oleObj name="Equation" r:id="rId3" imgW="5155920" imgH="35305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1828800"/>
                        <a:ext cx="7218363" cy="494347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687</Words>
  <Application>Microsoft Office PowerPoint</Application>
  <PresentationFormat>On-screen Show (4:3)</PresentationFormat>
  <Paragraphs>73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Worksheet</vt:lpstr>
      <vt:lpstr>MathType 7.0 Equation</vt:lpstr>
      <vt:lpstr>Equation</vt:lpstr>
      <vt:lpstr>Microsoft Excel 97-2003 Worksheet</vt:lpstr>
      <vt:lpstr>Multiple Comparison Procedures</vt:lpstr>
      <vt:lpstr>Treatments</vt:lpstr>
      <vt:lpstr>Multiple Comparisons</vt:lpstr>
      <vt:lpstr>Data and Analysis of Variance</vt:lpstr>
      <vt:lpstr>Bonferroni Based Methods</vt:lpstr>
      <vt:lpstr>Fabric Example j=1,…,26</vt:lpstr>
      <vt:lpstr>Fabric Example j=27,…,52</vt:lpstr>
      <vt:lpstr>Fabric Example j=53,…,78</vt:lpstr>
      <vt:lpstr>Scheffe’s Method for All Contrasts</vt:lpstr>
      <vt:lpstr>Example – Scheffe’s Method – All Pairwise Tests/CIs</vt:lpstr>
      <vt:lpstr>Tukey’s Method for All Pairwise Comparisons</vt:lpstr>
      <vt:lpstr>Tukey Critical Values 2-Sided  aE = 0.05 </vt:lpstr>
      <vt:lpstr>Tukey’s Method for All Pairwise Comparisons</vt:lpstr>
      <vt:lpstr>Bonferroni’s Method for All Pairwise Comparisons</vt:lpstr>
      <vt:lpstr>Bonferroni Critical Values 2-Sided  aE = 0.05 </vt:lpstr>
      <vt:lpstr>Bonferroni’s Method for All Pairwise Comparisons</vt:lpstr>
      <vt:lpstr>SNK Method for All Pairwise Comparisons</vt:lpstr>
      <vt:lpstr>SNK Method for All Pairwise Comparisons</vt:lpstr>
      <vt:lpstr>SNK Method for All Pairwise Comparisons</vt:lpstr>
      <vt:lpstr>Duncan’s Method for All Pairwise Comparisons</vt:lpstr>
      <vt:lpstr>Duncan’s Method for All Pairwise Comparisons</vt:lpstr>
      <vt:lpstr>Duncan’s Method for All Pairwise Comparisons</vt:lpstr>
      <vt:lpstr>Fisher’s Protected LSD for All Pairwise Comparisons</vt:lpstr>
      <vt:lpstr>Fisher’s Protected LSD for All Pairwise Comparisons</vt:lpstr>
      <vt:lpstr>Multiple Comparisons with Best Treatment/Control</vt:lpstr>
      <vt:lpstr>Multiple Comparisons with Best Treatment/Control</vt:lpstr>
      <vt:lpstr>Dunnett Critical Values 2-Sided  aE = 0.05 </vt:lpstr>
      <vt:lpstr>Dunnett Critical Values 1-Sided  aE = 0.05 </vt:lpstr>
    </vt:vector>
  </TitlesOfParts>
  <Company>UF College of Liberal Arts &amp;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winner</dc:creator>
  <cp:lastModifiedBy>Winner,Lawrence Herman</cp:lastModifiedBy>
  <cp:revision>70</cp:revision>
  <dcterms:created xsi:type="dcterms:W3CDTF">2010-02-02T16:39:21Z</dcterms:created>
  <dcterms:modified xsi:type="dcterms:W3CDTF">2021-02-03T17:20:44Z</dcterms:modified>
</cp:coreProperties>
</file>