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69" r:id="rId5"/>
    <p:sldId id="270" r:id="rId6"/>
    <p:sldId id="257" r:id="rId7"/>
    <p:sldId id="273" r:id="rId8"/>
    <p:sldId id="274" r:id="rId9"/>
    <p:sldId id="260" r:id="rId10"/>
    <p:sldId id="261" r:id="rId11"/>
    <p:sldId id="275" r:id="rId12"/>
    <p:sldId id="263" r:id="rId13"/>
    <p:sldId id="264" r:id="rId14"/>
    <p:sldId id="271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5002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4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B08B5E-2389-4EB5-81F9-7E09EE8B37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D9D6-6560-4313-BE22-82E71A0CE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7F020-E06A-46A5-8814-AB0084241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41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BA55D-470D-419F-888E-D88C83A97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33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8C3E9A-ECC5-4B7F-9D1E-87E78B464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04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307207-6D04-4653-AC6D-9EB585E42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2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FCBA5-9BA1-42A5-BF05-2BC429980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6AABA-3F79-40B7-A290-8F95F573B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1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52FC6-4833-4761-909A-7B95D163C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2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92235-8519-4C5D-AAC2-1B176697C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1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A08C9-A9B9-4233-B985-411C04820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0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21D09-A7E0-4ACD-8172-158F8EF68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5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F8600-572A-40C0-B688-304170A6A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8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05B88-EA03-4726-AC1D-75BFEA317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5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E5E9DA2-B12B-4FA3-BC77-F104BFB691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>
                <a:solidFill>
                  <a:srgbClr val="A50021"/>
                </a:solidFill>
              </a:rPr>
              <a:t>Bivariate Normal Distribution and Regression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A50021"/>
                </a:solidFill>
              </a:rPr>
              <a:t>Application to Galton’s Heights of Adult Children and Parents</a:t>
            </a:r>
          </a:p>
          <a:p>
            <a:pPr algn="l">
              <a:lnSpc>
                <a:spcPct val="80000"/>
              </a:lnSpc>
            </a:pPr>
            <a:endParaRPr lang="en-US" altLang="en-US" sz="1600">
              <a:solidFill>
                <a:srgbClr val="A5002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1200">
                <a:solidFill>
                  <a:srgbClr val="A50021"/>
                </a:solidFill>
              </a:rPr>
              <a:t>Sources: </a:t>
            </a:r>
          </a:p>
          <a:p>
            <a:pPr algn="l">
              <a:lnSpc>
                <a:spcPct val="80000"/>
              </a:lnSpc>
            </a:pPr>
            <a:r>
              <a:rPr lang="en-US" altLang="en-US" sz="1200">
                <a:solidFill>
                  <a:srgbClr val="A50021"/>
                </a:solidFill>
              </a:rPr>
              <a:t>Galton, Francis (1889). </a:t>
            </a:r>
            <a:r>
              <a:rPr lang="en-US" altLang="en-US" sz="1200" i="1">
                <a:solidFill>
                  <a:srgbClr val="A50021"/>
                </a:solidFill>
              </a:rPr>
              <a:t>Natural Inheritance, </a:t>
            </a:r>
            <a:r>
              <a:rPr lang="en-US" altLang="en-US" sz="1200">
                <a:solidFill>
                  <a:srgbClr val="A50021"/>
                </a:solidFill>
              </a:rPr>
              <a:t>MacMillan, London.</a:t>
            </a:r>
          </a:p>
          <a:p>
            <a:pPr algn="l">
              <a:lnSpc>
                <a:spcPct val="80000"/>
              </a:lnSpc>
            </a:pPr>
            <a:r>
              <a:rPr lang="en-US" altLang="en-US" sz="1200">
                <a:solidFill>
                  <a:srgbClr val="A50021"/>
                </a:solidFill>
              </a:rPr>
              <a:t>Galton, F.; J.D. Hamilton Dickson (1886). “Family Likeness in Stature”, </a:t>
            </a:r>
            <a:r>
              <a:rPr lang="en-US" altLang="en-US" sz="1200" i="1">
                <a:solidFill>
                  <a:srgbClr val="A50021"/>
                </a:solidFill>
              </a:rPr>
              <a:t>Proceedings of the Royal Society of London</a:t>
            </a:r>
            <a:r>
              <a:rPr lang="en-US" altLang="en-US" sz="1200">
                <a:solidFill>
                  <a:srgbClr val="A50021"/>
                </a:solidFill>
              </a:rPr>
              <a:t>, Vol. 40, pp.42-73.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63563"/>
          </a:xfrm>
        </p:spPr>
        <p:txBody>
          <a:bodyPr/>
          <a:lstStyle/>
          <a:p>
            <a:r>
              <a:rPr lang="en-US" altLang="en-US" sz="3200">
                <a:solidFill>
                  <a:srgbClr val="A50021"/>
                </a:solidFill>
              </a:rPr>
              <a:t>Conditional Distribution of </a:t>
            </a:r>
            <a:r>
              <a:rPr lang="en-US" altLang="en-US" sz="3200" i="1">
                <a:solidFill>
                  <a:srgbClr val="A50021"/>
                </a:solidFill>
              </a:rPr>
              <a:t>Y</a:t>
            </a:r>
            <a:r>
              <a:rPr lang="en-US" altLang="en-US" sz="3200" baseline="-25000">
                <a:solidFill>
                  <a:srgbClr val="A50021"/>
                </a:solidFill>
              </a:rPr>
              <a:t>2</a:t>
            </a:r>
            <a:r>
              <a:rPr lang="en-US" altLang="en-US" sz="3200">
                <a:solidFill>
                  <a:srgbClr val="A50021"/>
                </a:solidFill>
              </a:rPr>
              <a:t> Given </a:t>
            </a:r>
            <a:r>
              <a:rPr lang="en-US" altLang="en-US" sz="3200" i="1">
                <a:solidFill>
                  <a:srgbClr val="A50021"/>
                </a:solidFill>
              </a:rPr>
              <a:t>Y</a:t>
            </a:r>
            <a:r>
              <a:rPr lang="en-US" altLang="en-US" sz="3200" baseline="-25000">
                <a:solidFill>
                  <a:srgbClr val="A50021"/>
                </a:solidFill>
              </a:rPr>
              <a:t>1</a:t>
            </a:r>
            <a:r>
              <a:rPr lang="en-US" altLang="en-US" sz="3200">
                <a:solidFill>
                  <a:srgbClr val="A50021"/>
                </a:solidFill>
              </a:rPr>
              <a:t>=</a:t>
            </a:r>
            <a:r>
              <a:rPr lang="en-US" altLang="en-US" sz="3200" i="1">
                <a:solidFill>
                  <a:srgbClr val="A50021"/>
                </a:solidFill>
              </a:rPr>
              <a:t>y</a:t>
            </a:r>
            <a:r>
              <a:rPr lang="en-US" altLang="en-US" sz="3200" baseline="-25000">
                <a:solidFill>
                  <a:srgbClr val="A50021"/>
                </a:solidFill>
              </a:rPr>
              <a:t>1 </a:t>
            </a:r>
            <a:r>
              <a:rPr lang="en-US" altLang="en-US" sz="3200">
                <a:solidFill>
                  <a:srgbClr val="A50021"/>
                </a:solidFill>
              </a:rPr>
              <a:t>(P. 2)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1098550"/>
          <a:ext cx="861060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6540480" imgH="3149280" progId="Equation.3">
                  <p:embed/>
                </p:oleObj>
              </mc:Choice>
              <mc:Fallback>
                <p:oleObj name="Equation" r:id="rId3" imgW="6540480" imgH="3149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98550"/>
                        <a:ext cx="8610600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56388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This is referred to as the </a:t>
            </a:r>
            <a:r>
              <a:rPr lang="en-US" altLang="en-US" b="1"/>
              <a:t>REGRESSION </a:t>
            </a:r>
            <a:r>
              <a:rPr lang="en-US" altLang="en-US"/>
              <a:t>of </a:t>
            </a:r>
            <a:r>
              <a:rPr lang="en-US" altLang="en-US" i="1"/>
              <a:t>Y</a:t>
            </a:r>
            <a:r>
              <a:rPr lang="en-US" altLang="en-US" baseline="-25000"/>
              <a:t>2</a:t>
            </a:r>
            <a:r>
              <a:rPr lang="en-US" altLang="en-US"/>
              <a:t> on </a:t>
            </a:r>
            <a:r>
              <a:rPr lang="en-US" altLang="en-US" i="1"/>
              <a:t>Y</a:t>
            </a:r>
            <a:r>
              <a:rPr lang="en-US" altLang="en-US" i="1" baseline="-25000"/>
              <a:t>1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 smtClean="0">
                <a:solidFill>
                  <a:srgbClr val="A50021"/>
                </a:solidFill>
              </a:rPr>
              <a:t>Summary of Results</a:t>
            </a:r>
            <a:endParaRPr lang="en-US" sz="3600" dirty="0">
              <a:solidFill>
                <a:srgbClr val="A5002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346811"/>
              </p:ext>
            </p:extLst>
          </p:nvPr>
        </p:nvGraphicFramePr>
        <p:xfrm>
          <a:off x="304799" y="1066800"/>
          <a:ext cx="8379929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7238880" imgH="4673520" progId="Equation.DSMT4">
                  <p:embed/>
                </p:oleObj>
              </mc:Choice>
              <mc:Fallback>
                <p:oleObj name="Equation" r:id="rId3" imgW="7238880" imgH="4673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99" y="1066800"/>
                        <a:ext cx="8379929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76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altLang="en-US" sz="3200"/>
              <a:t> </a:t>
            </a:r>
            <a:r>
              <a:rPr lang="en-US" altLang="en-US" sz="3200">
                <a:solidFill>
                  <a:srgbClr val="A50021"/>
                </a:solidFill>
              </a:rPr>
              <a:t>Heights of Adult Children and Parents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2000" cy="2971800"/>
          </a:xfrm>
        </p:spPr>
        <p:txBody>
          <a:bodyPr/>
          <a:lstStyle/>
          <a:p>
            <a:r>
              <a:rPr lang="en-US" altLang="en-US" sz="2400">
                <a:solidFill>
                  <a:srgbClr val="A50021"/>
                </a:solidFill>
              </a:rPr>
              <a:t>Empirical Data Based on 924 pairs (F. Galton)</a:t>
            </a:r>
            <a:endParaRPr lang="en-US" altLang="en-US" sz="2400" i="1">
              <a:solidFill>
                <a:srgbClr val="A50021"/>
              </a:solidFill>
            </a:endParaRPr>
          </a:p>
          <a:p>
            <a:r>
              <a:rPr lang="en-US" altLang="en-US" sz="2400" i="1">
                <a:solidFill>
                  <a:srgbClr val="A50021"/>
                </a:solidFill>
              </a:rPr>
              <a:t>Y</a:t>
            </a:r>
            <a:r>
              <a:rPr lang="en-US" altLang="en-US" sz="2400" baseline="-25000">
                <a:solidFill>
                  <a:srgbClr val="A50021"/>
                </a:solidFill>
              </a:rPr>
              <a:t>2</a:t>
            </a:r>
            <a:r>
              <a:rPr lang="en-US" altLang="en-US" sz="2400">
                <a:solidFill>
                  <a:srgbClr val="A50021"/>
                </a:solidFill>
              </a:rPr>
              <a:t> = Adult Child’s Height</a:t>
            </a:r>
          </a:p>
          <a:p>
            <a:pPr lvl="1"/>
            <a:r>
              <a:rPr lang="en-US" altLang="en-US" sz="2000" i="1">
                <a:solidFill>
                  <a:srgbClr val="A50021"/>
                </a:solidFill>
              </a:rPr>
              <a:t>Y</a:t>
            </a:r>
            <a:r>
              <a:rPr lang="en-US" altLang="en-US" sz="2000" baseline="-25000">
                <a:solidFill>
                  <a:srgbClr val="A50021"/>
                </a:solidFill>
              </a:rPr>
              <a:t>2</a:t>
            </a:r>
            <a:r>
              <a:rPr lang="en-US" altLang="en-US" sz="2000">
                <a:solidFill>
                  <a:srgbClr val="A50021"/>
                </a:solidFill>
              </a:rPr>
              <a:t> ~ </a:t>
            </a:r>
            <a:r>
              <a:rPr lang="en-US" altLang="en-US" sz="2000" i="1">
                <a:solidFill>
                  <a:srgbClr val="A50021"/>
                </a:solidFill>
              </a:rPr>
              <a:t>N</a:t>
            </a:r>
            <a:r>
              <a:rPr lang="en-US" altLang="en-US" sz="2000">
                <a:solidFill>
                  <a:srgbClr val="A50021"/>
                </a:solidFill>
              </a:rPr>
              <a:t>(68.1,6.39)  </a:t>
            </a:r>
            <a:r>
              <a:rPr lang="en-US" altLang="en-US" sz="2000" i="1">
                <a:solidFill>
                  <a:srgbClr val="A50021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000" baseline="-25000">
                <a:solidFill>
                  <a:srgbClr val="A50021"/>
                </a:solidFill>
              </a:rPr>
              <a:t>2</a:t>
            </a:r>
            <a:r>
              <a:rPr lang="en-US" altLang="en-US" sz="2000">
                <a:solidFill>
                  <a:srgbClr val="A50021"/>
                </a:solidFill>
              </a:rPr>
              <a:t>=2.53</a:t>
            </a:r>
          </a:p>
          <a:p>
            <a:r>
              <a:rPr lang="en-US" altLang="en-US" sz="2400" i="1">
                <a:solidFill>
                  <a:srgbClr val="A50021"/>
                </a:solidFill>
              </a:rPr>
              <a:t>Y</a:t>
            </a:r>
            <a:r>
              <a:rPr lang="en-US" altLang="en-US" sz="2400" baseline="-25000">
                <a:solidFill>
                  <a:srgbClr val="A50021"/>
                </a:solidFill>
              </a:rPr>
              <a:t>1</a:t>
            </a:r>
            <a:r>
              <a:rPr lang="en-US" altLang="en-US" sz="2400">
                <a:solidFill>
                  <a:srgbClr val="A50021"/>
                </a:solidFill>
              </a:rPr>
              <a:t> = Mid-Parent’s Height</a:t>
            </a:r>
          </a:p>
          <a:p>
            <a:pPr lvl="1"/>
            <a:r>
              <a:rPr lang="en-US" altLang="en-US" sz="2000" i="1">
                <a:solidFill>
                  <a:srgbClr val="A50021"/>
                </a:solidFill>
              </a:rPr>
              <a:t>Y</a:t>
            </a:r>
            <a:r>
              <a:rPr lang="en-US" altLang="en-US" sz="2000" baseline="-25000">
                <a:solidFill>
                  <a:srgbClr val="A50021"/>
                </a:solidFill>
              </a:rPr>
              <a:t>1</a:t>
            </a:r>
            <a:r>
              <a:rPr lang="en-US" altLang="en-US" sz="2000">
                <a:solidFill>
                  <a:srgbClr val="A50021"/>
                </a:solidFill>
              </a:rPr>
              <a:t> ~ </a:t>
            </a:r>
            <a:r>
              <a:rPr lang="en-US" altLang="en-US" sz="2000" i="1">
                <a:solidFill>
                  <a:srgbClr val="A50021"/>
                </a:solidFill>
              </a:rPr>
              <a:t>N</a:t>
            </a:r>
            <a:r>
              <a:rPr lang="en-US" altLang="en-US" sz="2000">
                <a:solidFill>
                  <a:srgbClr val="A50021"/>
                </a:solidFill>
              </a:rPr>
              <a:t>(68.3,3.18) </a:t>
            </a:r>
            <a:r>
              <a:rPr lang="en-US" altLang="en-US" sz="2000" i="1">
                <a:solidFill>
                  <a:srgbClr val="A50021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000" baseline="-25000">
                <a:solidFill>
                  <a:srgbClr val="A50021"/>
                </a:solidFill>
              </a:rPr>
              <a:t>1</a:t>
            </a:r>
            <a:r>
              <a:rPr lang="en-US" altLang="en-US" sz="2000">
                <a:solidFill>
                  <a:srgbClr val="A50021"/>
                </a:solidFill>
              </a:rPr>
              <a:t>=1.78</a:t>
            </a:r>
          </a:p>
          <a:p>
            <a:r>
              <a:rPr lang="en-US" altLang="en-US" sz="2400" i="1">
                <a:solidFill>
                  <a:srgbClr val="A50021"/>
                </a:solidFill>
              </a:rPr>
              <a:t>COV(Y</a:t>
            </a:r>
            <a:r>
              <a:rPr lang="en-US" altLang="en-US" sz="2400" baseline="-25000">
                <a:solidFill>
                  <a:srgbClr val="A50021"/>
                </a:solidFill>
              </a:rPr>
              <a:t>1</a:t>
            </a:r>
            <a:r>
              <a:rPr lang="en-US" altLang="en-US" sz="2400">
                <a:solidFill>
                  <a:srgbClr val="A50021"/>
                </a:solidFill>
              </a:rPr>
              <a:t>,</a:t>
            </a:r>
            <a:r>
              <a:rPr lang="en-US" altLang="en-US" sz="2400" i="1">
                <a:solidFill>
                  <a:srgbClr val="A50021"/>
                </a:solidFill>
              </a:rPr>
              <a:t>Y</a:t>
            </a:r>
            <a:r>
              <a:rPr lang="en-US" altLang="en-US" sz="2400" baseline="-25000">
                <a:solidFill>
                  <a:srgbClr val="A50021"/>
                </a:solidFill>
              </a:rPr>
              <a:t>2</a:t>
            </a:r>
            <a:r>
              <a:rPr lang="en-US" altLang="en-US" sz="2400">
                <a:solidFill>
                  <a:srgbClr val="A50021"/>
                </a:solidFill>
              </a:rPr>
              <a:t>) = 2.02  </a:t>
            </a:r>
            <a:r>
              <a:rPr lang="en-US" altLang="en-US" sz="2400">
                <a:solidFill>
                  <a:srgbClr val="A50021"/>
                </a:solidFill>
                <a:sym typeface="Symbol" panose="05050102010706020507" pitchFamily="18" charset="2"/>
              </a:rPr>
              <a:t> </a:t>
            </a:r>
            <a:r>
              <a:rPr lang="en-US" altLang="en-US" sz="2400" i="1">
                <a:solidFill>
                  <a:srgbClr val="A5002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r </a:t>
            </a:r>
            <a:r>
              <a:rPr lang="en-US" altLang="en-US" sz="2400">
                <a:solidFill>
                  <a:srgbClr val="A5002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= 0.45,  </a:t>
            </a:r>
            <a:r>
              <a:rPr lang="en-US" altLang="en-US" sz="2400" i="1">
                <a:solidFill>
                  <a:srgbClr val="A5002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r</a:t>
            </a:r>
            <a:r>
              <a:rPr lang="en-US" altLang="en-US" sz="2400" baseline="30000">
                <a:solidFill>
                  <a:srgbClr val="A50021"/>
                </a:solidFill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A50021"/>
                </a:solidFill>
                <a:sym typeface="Symbol" panose="05050102010706020507" pitchFamily="18" charset="2"/>
              </a:rPr>
              <a:t> = 0.20</a:t>
            </a:r>
          </a:p>
          <a:p>
            <a:r>
              <a:rPr lang="en-US" altLang="en-US" sz="2400" i="1">
                <a:solidFill>
                  <a:srgbClr val="A50021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baseline="-25000">
                <a:solidFill>
                  <a:srgbClr val="A50021"/>
                </a:solidFill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A50021"/>
                </a:solidFill>
                <a:sym typeface="Symbol" panose="05050102010706020507" pitchFamily="18" charset="2"/>
              </a:rPr>
              <a:t>|</a:t>
            </a:r>
            <a:r>
              <a:rPr lang="en-US" altLang="en-US" sz="2400" i="1">
                <a:solidFill>
                  <a:srgbClr val="A50021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baseline="-25000">
                <a:solidFill>
                  <a:srgbClr val="A50021"/>
                </a:solidFill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A50021"/>
                </a:solidFill>
                <a:sym typeface="Symbol" panose="05050102010706020507" pitchFamily="18" charset="2"/>
              </a:rPr>
              <a:t>=</a:t>
            </a:r>
            <a:r>
              <a:rPr lang="en-US" altLang="en-US" sz="2400" i="1">
                <a:solidFill>
                  <a:srgbClr val="A50021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baseline="-25000">
                <a:solidFill>
                  <a:srgbClr val="A50021"/>
                </a:solidFill>
                <a:sym typeface="Symbol" panose="05050102010706020507" pitchFamily="18" charset="2"/>
              </a:rPr>
              <a:t>1</a:t>
            </a:r>
            <a:r>
              <a:rPr lang="en-US" altLang="en-US" sz="2400" i="1">
                <a:solidFill>
                  <a:srgbClr val="A50021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A50021"/>
                </a:solidFill>
                <a:sym typeface="Symbol" panose="05050102010706020507" pitchFamily="18" charset="2"/>
              </a:rPr>
              <a:t>is Normal with conditional mean and variance: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57200" y="3962400"/>
          <a:ext cx="77724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3" imgW="6413400" imgH="761760" progId="Equation.3">
                  <p:embed/>
                </p:oleObj>
              </mc:Choice>
              <mc:Fallback>
                <p:oleObj name="Equation" r:id="rId3" imgW="6413400" imgH="761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77724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27" name="Group 95"/>
          <p:cNvGraphicFramePr>
            <a:graphicFrameLocks noGrp="1"/>
          </p:cNvGraphicFramePr>
          <p:nvPr>
            <p:ph sz="quarter" idx="3"/>
          </p:nvPr>
        </p:nvGraphicFramePr>
        <p:xfrm>
          <a:off x="1219200" y="5105400"/>
          <a:ext cx="6019800" cy="1281430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val="2749392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2604578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765674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863014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583849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49303493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Unconditional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63.5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66.5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69.5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72.5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671467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E[Y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|y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68.1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65.0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66.9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68.8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70.8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205591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Y2|y1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2.53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2.26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2.26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2.26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</a:rPr>
                        <a:t>2.26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4747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52400" y="533400"/>
          <a:ext cx="88392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hart" r:id="rId3" imgW="9429750" imgH="4419600" progId="Excel.Chart.8">
                  <p:embed/>
                </p:oleObj>
              </mc:Choice>
              <mc:Fallback>
                <p:oleObj name="Chart" r:id="rId3" imgW="9429750" imgH="44196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"/>
                        <a:ext cx="88392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52400" y="533400"/>
          <a:ext cx="88392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Chart" r:id="rId3" imgW="9372600" imgH="4210050" progId="Excel.Chart.8">
                  <p:embed/>
                </p:oleObj>
              </mc:Choice>
              <mc:Fallback>
                <p:oleObj name="Chart" r:id="rId3" imgW="9372600" imgH="421005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"/>
                        <a:ext cx="88392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33400" y="215900"/>
          <a:ext cx="8153400" cy="648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Chart" r:id="rId3" imgW="11791950" imgH="9382125" progId="Excel.Chart.8">
                  <p:embed/>
                </p:oleObj>
              </mc:Choice>
              <mc:Fallback>
                <p:oleObj name="Chart" r:id="rId3" imgW="11791950" imgH="938212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5900"/>
                        <a:ext cx="8153400" cy="648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010400" y="457200"/>
            <a:ext cx="24384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E(Child)=</a:t>
            </a:r>
          </a:p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Parent+constant</a:t>
            </a:r>
          </a:p>
          <a:p>
            <a:pPr>
              <a:spcBef>
                <a:spcPct val="50000"/>
              </a:spcBef>
            </a:pPr>
            <a:endParaRPr lang="en-US" altLang="en-US" sz="14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14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Galton’s Finding</a:t>
            </a:r>
          </a:p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tx1"/>
                </a:solidFill>
              </a:rPr>
              <a:t>E(Child)  independent of parent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6629400" y="609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6705600" y="1905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6324600" y="2895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-304800" y="495300"/>
          <a:ext cx="80010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Chart" r:id="rId3" imgW="11791950" imgH="9382125" progId="Excel.Chart.8">
                  <p:embed/>
                </p:oleObj>
              </mc:Choice>
              <mc:Fallback>
                <p:oleObj name="Chart" r:id="rId3" imgW="11791950" imgH="9382125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495300"/>
                        <a:ext cx="8001000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3200">
                <a:solidFill>
                  <a:srgbClr val="A50021"/>
                </a:solidFill>
              </a:rPr>
              <a:t>Expectations and Variances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15400" cy="5562600"/>
          </a:xfrm>
        </p:spPr>
        <p:txBody>
          <a:bodyPr/>
          <a:lstStyle/>
          <a:p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 = 68.3   </a:t>
            </a:r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 = 3.18</a:t>
            </a:r>
          </a:p>
          <a:p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>
                <a:solidFill>
                  <a:srgbClr val="A50021"/>
                </a:solidFill>
              </a:rPr>
              <a:t>) = 68.1   </a:t>
            </a:r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>
                <a:solidFill>
                  <a:srgbClr val="A50021"/>
                </a:solidFill>
              </a:rPr>
              <a:t>) = 6.39</a:t>
            </a:r>
          </a:p>
          <a:p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 i="1">
                <a:solidFill>
                  <a:srgbClr val="A50021"/>
                </a:solidFill>
              </a:rPr>
              <a:t>|Y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 i="1">
                <a:solidFill>
                  <a:srgbClr val="A50021"/>
                </a:solidFill>
              </a:rPr>
              <a:t>=y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 = 24.5+0.638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endParaRPr lang="en-US" altLang="en-US">
              <a:solidFill>
                <a:srgbClr val="A50021"/>
              </a:solidFill>
            </a:endParaRPr>
          </a:p>
          <a:p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 i="1" baseline="-25000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[</a:t>
            </a:r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 i="1">
                <a:solidFill>
                  <a:srgbClr val="A50021"/>
                </a:solidFill>
              </a:rPr>
              <a:t>|Y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 i="1">
                <a:solidFill>
                  <a:srgbClr val="A50021"/>
                </a:solidFill>
              </a:rPr>
              <a:t>=y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)] = </a:t>
            </a:r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 i="1" baseline="-25000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[24.5+0.638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] = 24.5+0.638(68.3) = 68.1 = </a:t>
            </a:r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>
                <a:solidFill>
                  <a:srgbClr val="A50021"/>
                </a:solidFill>
              </a:rPr>
              <a:t>) </a:t>
            </a:r>
          </a:p>
          <a:p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 i="1">
                <a:solidFill>
                  <a:srgbClr val="A50021"/>
                </a:solidFill>
              </a:rPr>
              <a:t>|Y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 i="1">
                <a:solidFill>
                  <a:srgbClr val="A50021"/>
                </a:solidFill>
              </a:rPr>
              <a:t>=y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 = 5.11  </a:t>
            </a:r>
            <a:r>
              <a:rPr lang="en-US" altLang="en-US">
                <a:solidFill>
                  <a:srgbClr val="A50021"/>
                </a:solidFill>
                <a:sym typeface="Symbol" panose="05050102010706020507" pitchFamily="18" charset="2"/>
              </a:rPr>
              <a:t> </a:t>
            </a:r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 i="1" baseline="-25000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[</a:t>
            </a:r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 i="1">
                <a:solidFill>
                  <a:srgbClr val="A50021"/>
                </a:solidFill>
              </a:rPr>
              <a:t>|Y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 i="1">
                <a:solidFill>
                  <a:srgbClr val="A50021"/>
                </a:solidFill>
              </a:rPr>
              <a:t>=y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)] = 5.11</a:t>
            </a:r>
          </a:p>
          <a:p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 i="1" baseline="-25000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[</a:t>
            </a:r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 i="1">
                <a:solidFill>
                  <a:srgbClr val="A50021"/>
                </a:solidFill>
              </a:rPr>
              <a:t>|Y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 i="1">
                <a:solidFill>
                  <a:srgbClr val="A50021"/>
                </a:solidFill>
              </a:rPr>
              <a:t>=y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)] = </a:t>
            </a:r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 i="1" baseline="-25000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[24.5+0.638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] = (0.638)</a:t>
            </a:r>
            <a:r>
              <a:rPr lang="en-US" altLang="en-US" baseline="30000">
                <a:solidFill>
                  <a:srgbClr val="A50021"/>
                </a:solidFill>
              </a:rPr>
              <a:t>2 </a:t>
            </a:r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 = (0.407)3.18 = 1.29</a:t>
            </a:r>
          </a:p>
          <a:p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 i="1" baseline="-25000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[</a:t>
            </a:r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 i="1">
                <a:solidFill>
                  <a:srgbClr val="A50021"/>
                </a:solidFill>
              </a:rPr>
              <a:t>|Y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 i="1">
                <a:solidFill>
                  <a:srgbClr val="A50021"/>
                </a:solidFill>
              </a:rPr>
              <a:t>=y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)]+</a:t>
            </a:r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 i="1" baseline="-25000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[</a:t>
            </a:r>
            <a:r>
              <a:rPr lang="en-US" altLang="en-US" i="1">
                <a:solidFill>
                  <a:srgbClr val="A50021"/>
                </a:solidFill>
              </a:rPr>
              <a:t>E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 i="1">
                <a:solidFill>
                  <a:srgbClr val="A50021"/>
                </a:solidFill>
              </a:rPr>
              <a:t>|Y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 i="1">
                <a:solidFill>
                  <a:srgbClr val="A50021"/>
                </a:solidFill>
              </a:rPr>
              <a:t>=y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)] = 5.11+1.29=6.40 = </a:t>
            </a:r>
            <a:r>
              <a:rPr lang="en-US" altLang="en-US" i="1">
                <a:solidFill>
                  <a:srgbClr val="A50021"/>
                </a:solidFill>
              </a:rPr>
              <a:t>V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 i="1">
                <a:solidFill>
                  <a:srgbClr val="A50021"/>
                </a:solidFill>
              </a:rPr>
              <a:t>Y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>
                <a:solidFill>
                  <a:srgbClr val="A50021"/>
                </a:solidFill>
              </a:rPr>
              <a:t>)   (with round-off)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A50021"/>
                </a:solidFill>
              </a:rPr>
              <a:t>Data – Heights of Adult Children and Parents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altLang="en-US" sz="2400">
                <a:solidFill>
                  <a:srgbClr val="A50021"/>
                </a:solidFill>
              </a:rPr>
              <a:t>Adult Children Heights are reported by inch, in a manner so that the median of the grouped values is used for each (62.2”,…,73.2” are reported by Galton).</a:t>
            </a:r>
            <a:r>
              <a:rPr lang="en-US" altLang="en-US" sz="2800">
                <a:solidFill>
                  <a:srgbClr val="A50021"/>
                </a:solidFill>
              </a:rPr>
              <a:t> </a:t>
            </a:r>
          </a:p>
          <a:p>
            <a:pPr lvl="1"/>
            <a:r>
              <a:rPr lang="en-US" altLang="en-US" sz="2000">
                <a:solidFill>
                  <a:srgbClr val="A50021"/>
                </a:solidFill>
              </a:rPr>
              <a:t>He adjusts female heights by a multiple of 1.08</a:t>
            </a:r>
          </a:p>
          <a:p>
            <a:pPr lvl="1"/>
            <a:r>
              <a:rPr lang="en-US" altLang="en-US" sz="2000">
                <a:solidFill>
                  <a:srgbClr val="A50021"/>
                </a:solidFill>
              </a:rPr>
              <a:t>We use 61.2” for his “Below” </a:t>
            </a:r>
          </a:p>
          <a:p>
            <a:pPr lvl="1"/>
            <a:r>
              <a:rPr lang="en-US" altLang="en-US" sz="2000">
                <a:solidFill>
                  <a:srgbClr val="A50021"/>
                </a:solidFill>
              </a:rPr>
              <a:t>We use 74.2” for his “Above”</a:t>
            </a:r>
          </a:p>
          <a:p>
            <a:r>
              <a:rPr lang="en-US" altLang="en-US" sz="2400">
                <a:solidFill>
                  <a:srgbClr val="A50021"/>
                </a:solidFill>
              </a:rPr>
              <a:t>Mid-Parents Heights are the average of the two parents’ heights (after female adjusted). Grouped values at median (64.5”,…,72.5” by Galton)</a:t>
            </a:r>
          </a:p>
          <a:p>
            <a:pPr lvl="1"/>
            <a:r>
              <a:rPr lang="en-US" altLang="en-US" sz="2000">
                <a:solidFill>
                  <a:srgbClr val="A50021"/>
                </a:solidFill>
              </a:rPr>
              <a:t>We use 63.5” for “Below”</a:t>
            </a:r>
          </a:p>
          <a:p>
            <a:pPr lvl="1"/>
            <a:r>
              <a:rPr lang="en-US" altLang="en-US" sz="2000">
                <a:solidFill>
                  <a:srgbClr val="A50021"/>
                </a:solidFill>
              </a:rPr>
              <a:t>We use 73.5” for “Above”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09600" y="276225"/>
          <a:ext cx="8077200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hart" r:id="rId3" imgW="11791950" imgH="9382125" progId="Excel.Chart.8">
                  <p:embed/>
                </p:oleObj>
              </mc:Choice>
              <mc:Fallback>
                <p:oleObj name="Chart" r:id="rId3" imgW="11791950" imgH="938212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6225"/>
                        <a:ext cx="8077200" cy="642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04800" y="34925"/>
          <a:ext cx="8610600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Chart" r:id="rId3" imgW="11791950" imgH="9382125" progId="Excel.Chart.8">
                  <p:embed/>
                </p:oleObj>
              </mc:Choice>
              <mc:Fallback>
                <p:oleObj name="Chart" r:id="rId3" imgW="11791950" imgH="938212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925"/>
                        <a:ext cx="8610600" cy="666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57200" y="155575"/>
          <a:ext cx="8305800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Chart" r:id="rId3" imgW="11791950" imgH="9382125" progId="Excel.Chart.8">
                  <p:embed/>
                </p:oleObj>
              </mc:Choice>
              <mc:Fallback>
                <p:oleObj name="Chart" r:id="rId3" imgW="11791950" imgH="938212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5575"/>
                        <a:ext cx="8305800" cy="660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altLang="en-US" sz="3200">
                <a:solidFill>
                  <a:srgbClr val="A50021"/>
                </a:solidFill>
              </a:rPr>
              <a:t>Joint Density Function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52400" y="1143000"/>
          <a:ext cx="8839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6997680" imgH="1930320" progId="Equation.3">
                  <p:embed/>
                </p:oleObj>
              </mc:Choice>
              <mc:Fallback>
                <p:oleObj name="Equation" r:id="rId3" imgW="6997680" imgH="1930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88392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524000" y="1874838"/>
          <a:ext cx="7239000" cy="355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hart" r:id="rId5" imgW="9496425" imgH="4657725" progId="Excel.Chart.8">
                  <p:embed/>
                </p:oleObj>
              </mc:Choice>
              <mc:Fallback>
                <p:oleObj name="Chart" r:id="rId5" imgW="9496425" imgH="465772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74838"/>
                        <a:ext cx="7239000" cy="355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276600" y="56388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 baseline="-25000">
                <a:latin typeface="Symbol" panose="05050102010706020507" pitchFamily="18" charset="2"/>
              </a:rPr>
              <a:t>1</a:t>
            </a:r>
            <a:r>
              <a:rPr lang="en-US" altLang="en-US">
                <a:latin typeface="Symbol" panose="05050102010706020507" pitchFamily="18" charset="2"/>
              </a:rPr>
              <a:t>=m</a:t>
            </a:r>
            <a:r>
              <a:rPr lang="en-US" altLang="en-US" baseline="-25000">
                <a:latin typeface="Symbol" panose="05050102010706020507" pitchFamily="18" charset="2"/>
              </a:rPr>
              <a:t>2</a:t>
            </a:r>
            <a:r>
              <a:rPr lang="en-US" altLang="en-US">
                <a:latin typeface="Symbol" panose="05050102010706020507" pitchFamily="18" charset="2"/>
              </a:rPr>
              <a:t>=0     s</a:t>
            </a:r>
            <a:r>
              <a:rPr lang="en-US" altLang="en-US" baseline="-25000">
                <a:latin typeface="Symbol" panose="05050102010706020507" pitchFamily="18" charset="2"/>
              </a:rPr>
              <a:t>1</a:t>
            </a:r>
            <a:r>
              <a:rPr lang="en-US" altLang="en-US">
                <a:latin typeface="Symbol" panose="05050102010706020507" pitchFamily="18" charset="2"/>
              </a:rPr>
              <a:t>=s</a:t>
            </a:r>
            <a:r>
              <a:rPr lang="en-US" altLang="en-US" baseline="-25000">
                <a:latin typeface="Symbol" panose="05050102010706020507" pitchFamily="18" charset="2"/>
              </a:rPr>
              <a:t>2</a:t>
            </a:r>
            <a:r>
              <a:rPr lang="en-US" altLang="en-US">
                <a:latin typeface="Symbol" panose="05050102010706020507" pitchFamily="18" charset="2"/>
              </a:rPr>
              <a:t>=1   r=0.4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>
                <a:solidFill>
                  <a:srgbClr val="A50021"/>
                </a:solidFill>
              </a:rPr>
              <a:t>Marginal Distribution of </a:t>
            </a:r>
            <a:r>
              <a:rPr lang="en-US" sz="3600" i="1" dirty="0" smtClean="0">
                <a:solidFill>
                  <a:srgbClr val="A50021"/>
                </a:solidFill>
              </a:rPr>
              <a:t>Y</a:t>
            </a:r>
            <a:r>
              <a:rPr lang="en-US" sz="3600" dirty="0" smtClean="0">
                <a:solidFill>
                  <a:srgbClr val="A50021"/>
                </a:solidFill>
              </a:rPr>
              <a:t> (p. 1)</a:t>
            </a:r>
            <a:endParaRPr lang="en-US" sz="3600" dirty="0">
              <a:solidFill>
                <a:srgbClr val="A5002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02284"/>
              </p:ext>
            </p:extLst>
          </p:nvPr>
        </p:nvGraphicFramePr>
        <p:xfrm>
          <a:off x="609600" y="914400"/>
          <a:ext cx="8070574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3" imgW="7734240" imgH="5257800" progId="Equation.DSMT4">
                  <p:embed/>
                </p:oleObj>
              </mc:Choice>
              <mc:Fallback>
                <p:oleObj name="Equation" r:id="rId3" imgW="7734240" imgH="525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8070574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9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 smtClean="0">
                <a:solidFill>
                  <a:srgbClr val="A50021"/>
                </a:solidFill>
              </a:rPr>
              <a:t>Marginal Distribution of Y (p. 2) </a:t>
            </a:r>
            <a:endParaRPr lang="en-US" sz="3600" dirty="0">
              <a:solidFill>
                <a:srgbClr val="A5002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6405"/>
              </p:ext>
            </p:extLst>
          </p:nvPr>
        </p:nvGraphicFramePr>
        <p:xfrm>
          <a:off x="380999" y="975872"/>
          <a:ext cx="8278213" cy="557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3" imgW="7785000" imgH="5244840" progId="Equation.DSMT4">
                  <p:embed/>
                </p:oleObj>
              </mc:Choice>
              <mc:Fallback>
                <p:oleObj name="Equation" r:id="rId3" imgW="7785000" imgH="524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975872"/>
                        <a:ext cx="8278213" cy="5577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5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63563"/>
          </a:xfrm>
        </p:spPr>
        <p:txBody>
          <a:bodyPr/>
          <a:lstStyle/>
          <a:p>
            <a:r>
              <a:rPr lang="en-US" altLang="en-US" sz="3200">
                <a:solidFill>
                  <a:srgbClr val="A50021"/>
                </a:solidFill>
              </a:rPr>
              <a:t>Conditional Distribution of </a:t>
            </a:r>
            <a:r>
              <a:rPr lang="en-US" altLang="en-US" sz="3200" i="1">
                <a:solidFill>
                  <a:srgbClr val="A50021"/>
                </a:solidFill>
              </a:rPr>
              <a:t>Y</a:t>
            </a:r>
            <a:r>
              <a:rPr lang="en-US" altLang="en-US" sz="3200" baseline="-25000">
                <a:solidFill>
                  <a:srgbClr val="A50021"/>
                </a:solidFill>
              </a:rPr>
              <a:t>2</a:t>
            </a:r>
            <a:r>
              <a:rPr lang="en-US" altLang="en-US" sz="3200">
                <a:solidFill>
                  <a:srgbClr val="A50021"/>
                </a:solidFill>
              </a:rPr>
              <a:t> Given </a:t>
            </a:r>
            <a:r>
              <a:rPr lang="en-US" altLang="en-US" sz="3200" i="1">
                <a:solidFill>
                  <a:srgbClr val="A50021"/>
                </a:solidFill>
              </a:rPr>
              <a:t>Y</a:t>
            </a:r>
            <a:r>
              <a:rPr lang="en-US" altLang="en-US" sz="3200" baseline="-25000">
                <a:solidFill>
                  <a:srgbClr val="A50021"/>
                </a:solidFill>
              </a:rPr>
              <a:t>1</a:t>
            </a:r>
            <a:r>
              <a:rPr lang="en-US" altLang="en-US" sz="3200">
                <a:solidFill>
                  <a:srgbClr val="A50021"/>
                </a:solidFill>
              </a:rPr>
              <a:t>=</a:t>
            </a:r>
            <a:r>
              <a:rPr lang="en-US" altLang="en-US" sz="3200" i="1">
                <a:solidFill>
                  <a:srgbClr val="A50021"/>
                </a:solidFill>
              </a:rPr>
              <a:t>y</a:t>
            </a:r>
            <a:r>
              <a:rPr lang="en-US" altLang="en-US" sz="3200" baseline="-25000">
                <a:solidFill>
                  <a:srgbClr val="A50021"/>
                </a:solidFill>
              </a:rPr>
              <a:t>1 </a:t>
            </a:r>
            <a:r>
              <a:rPr lang="en-US" altLang="en-US" sz="3200">
                <a:solidFill>
                  <a:srgbClr val="A50021"/>
                </a:solidFill>
              </a:rPr>
              <a:t>(P. 1)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914400"/>
          <a:ext cx="8153400" cy="585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3" imgW="5943600" imgH="4267080" progId="Equation.3">
                  <p:embed/>
                </p:oleObj>
              </mc:Choice>
              <mc:Fallback>
                <p:oleObj name="Equation" r:id="rId3" imgW="5943600" imgH="4267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153400" cy="585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392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Symbol</vt:lpstr>
      <vt:lpstr>Default Design</vt:lpstr>
      <vt:lpstr>Microsoft Office Excel Chart</vt:lpstr>
      <vt:lpstr>Microsoft Equation 3.0</vt:lpstr>
      <vt:lpstr>MathType 6.0 Equation</vt:lpstr>
      <vt:lpstr>Bivariate Normal Distribution and Regression</vt:lpstr>
      <vt:lpstr>Data – Heights of Adult Children and Parents</vt:lpstr>
      <vt:lpstr>PowerPoint Presentation</vt:lpstr>
      <vt:lpstr>PowerPoint Presentation</vt:lpstr>
      <vt:lpstr>PowerPoint Presentation</vt:lpstr>
      <vt:lpstr>Joint Density Function</vt:lpstr>
      <vt:lpstr>Marginal Distribution of Y (p. 1)</vt:lpstr>
      <vt:lpstr>Marginal Distribution of Y (p. 2) </vt:lpstr>
      <vt:lpstr>Conditional Distribution of Y2 Given Y1=y1 (P. 1)</vt:lpstr>
      <vt:lpstr>Conditional Distribution of Y2 Given Y1=y1 (P. 2)</vt:lpstr>
      <vt:lpstr>Summary of Results</vt:lpstr>
      <vt:lpstr> Heights of Adult Children and Parents</vt:lpstr>
      <vt:lpstr>PowerPoint Presentation</vt:lpstr>
      <vt:lpstr>PowerPoint Presentation</vt:lpstr>
      <vt:lpstr>PowerPoint Presentation</vt:lpstr>
      <vt:lpstr>PowerPoint Presentation</vt:lpstr>
      <vt:lpstr>Expectations and Variances</vt:lpstr>
    </vt:vector>
  </TitlesOfParts>
  <Company>University of Florida, Department of Statistics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Bivariate Normal Distribution</dc:title>
  <dc:creator>winner</dc:creator>
  <cp:lastModifiedBy>Winner,Lawrence Herman</cp:lastModifiedBy>
  <cp:revision>29</cp:revision>
  <dcterms:created xsi:type="dcterms:W3CDTF">2007-03-28T15:01:17Z</dcterms:created>
  <dcterms:modified xsi:type="dcterms:W3CDTF">2017-01-18T19:43:02Z</dcterms:modified>
</cp:coreProperties>
</file>