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F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557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rgbClr val="FFFF00"/>
                </a:solidFill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9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6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49EC-0189-4F6D-BD55-404BEBFF3A8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0A4A-B16E-4753-A1D1-B9F65C6E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Tests in Guide Dogs</a:t>
            </a:r>
          </a:p>
          <a:p>
            <a:endParaRPr lang="en-US" dirty="0"/>
          </a:p>
          <a:p>
            <a:pPr algn="l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Leotta, B. Voltini, M. Mele, M.C. Curadi, M. Orlandi, P. Secchiari (2006). ``Latent Vaiable Models on Performance Tests of Guide Dogs. 1. Factor Analysis,’’ Italian Journal of Animal Sciences, Vol. 5, pp. 377-385.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2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5126"/>
            <a:ext cx="11108266" cy="7825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Estimates of L, Communalities and </a:t>
            </a:r>
            <a:r>
              <a:rPr lang="en-US" dirty="0" smtClean="0">
                <a:latin typeface="Symbol" panose="05050102010706020507" pitchFamily="18" charset="2"/>
              </a:rPr>
              <a:t>Y </a:t>
            </a:r>
            <a:r>
              <a:rPr lang="en-US" dirty="0" smtClean="0">
                <a:latin typeface="+mn-lt"/>
              </a:rPr>
              <a:t>for m = 2, 4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19254"/>
              </p:ext>
            </p:extLst>
          </p:nvPr>
        </p:nvGraphicFramePr>
        <p:xfrm>
          <a:off x="396874" y="1432984"/>
          <a:ext cx="10372725" cy="324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Worksheet" r:id="rId3" imgW="7334379" imgH="2295540" progId="Excel.Sheet.12">
                  <p:embed/>
                </p:oleObj>
              </mc:Choice>
              <mc:Fallback>
                <p:oleObj name="Worksheet" r:id="rId3" imgW="7334379" imgH="2295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4" y="1432984"/>
                        <a:ext cx="10372725" cy="324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001" y="4964830"/>
            <a:ext cx="11029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two columns of L2 are the </a:t>
            </a:r>
            <a:r>
              <a:rPr lang="en-US" dirty="0" err="1" smtClean="0">
                <a:solidFill>
                  <a:srgbClr val="FFFF00"/>
                </a:solidFill>
              </a:rPr>
              <a:t>unrotated</a:t>
            </a:r>
            <a:r>
              <a:rPr lang="en-US" dirty="0" smtClean="0">
                <a:solidFill>
                  <a:srgbClr val="FFFF00"/>
                </a:solidFill>
              </a:rPr>
              <a:t> factor loadings for the 2-factor model.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first may interpreted as an overall sum of the scores for the dog (similar positive coefficients for all 11 variables)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second  may be interpreted as a contrast between variables X1:X5 and X6:X10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4 factor model has two additional sets of factor loadings.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Note that for the ML estimates, the first 2 sets of factor loadings differ for the 2- and 4-factor models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0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Large-Sample Test for # of Common Factors 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783105"/>
              </p:ext>
            </p:extLst>
          </p:nvPr>
        </p:nvGraphicFramePr>
        <p:xfrm>
          <a:off x="500592" y="1147666"/>
          <a:ext cx="7988652" cy="523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6591240" imgH="4317840" progId="Equation.DSMT4">
                  <p:embed/>
                </p:oleObj>
              </mc:Choice>
              <mc:Fallback>
                <p:oleObj name="Equation" r:id="rId3" imgW="6591240" imgH="43178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592" y="1147666"/>
                        <a:ext cx="7988652" cy="5233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0088" y="5046132"/>
            <a:ext cx="4707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Test Stat DF X2(.05) P-value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m=2   65.9214 34 48.6024  0.0008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m=4   22.7159 17 27.5871  0.1587</a:t>
            </a:r>
            <a:endParaRPr lang="en-US" b="1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0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of Factor Loadings for 2 Factor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52089" y="2111022"/>
            <a:ext cx="2494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Some variables have high loadings on both factors. Factor 2 is “bi-polar” with positive and negative loadings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Will rotate axes so that there are possibly clearer interpretations for the 2 factors.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Varimax</a:t>
            </a:r>
            <a:r>
              <a:rPr lang="en-US" dirty="0" smtClean="0">
                <a:solidFill>
                  <a:srgbClr val="FFFF00"/>
                </a:solidFill>
              </a:rPr>
              <a:t> rotation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11879"/>
              </p:ext>
            </p:extLst>
          </p:nvPr>
        </p:nvGraphicFramePr>
        <p:xfrm>
          <a:off x="838200" y="1147666"/>
          <a:ext cx="7482408" cy="542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Worksheet" r:id="rId3" imgW="8658301" imgH="6276960" progId="Excel.Sheet.12">
                  <p:embed/>
                </p:oleObj>
              </mc:Choice>
              <mc:Fallback>
                <p:oleObj name="Worksheet" r:id="rId3" imgW="8658301" imgH="6276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7666"/>
                        <a:ext cx="7482408" cy="5424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58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81356" cy="4938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Rotated Factor Loadings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74667" y="1806222"/>
            <a:ext cx="1952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Lucida Console" panose="020B0609040504020204" pitchFamily="49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58287"/>
              </p:ext>
            </p:extLst>
          </p:nvPr>
        </p:nvGraphicFramePr>
        <p:xfrm>
          <a:off x="8974667" y="1297517"/>
          <a:ext cx="2499607" cy="3121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Worksheet" r:id="rId3" imgW="1838255" imgH="2295540" progId="Excel.Sheet.12">
                  <p:embed/>
                </p:oleObj>
              </mc:Choice>
              <mc:Fallback>
                <p:oleObj name="Worksheet" r:id="rId3" imgW="1838255" imgH="2295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74667" y="1297517"/>
                        <a:ext cx="2499607" cy="3121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74667" y="4707467"/>
            <a:ext cx="2698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Variables 5:10 Load High (&gt; .35) on Factor 1,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Variables 1:5 Load High on Factor 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Less overlap and bi-polarity removed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53800"/>
              </p:ext>
            </p:extLst>
          </p:nvPr>
        </p:nvGraphicFramePr>
        <p:xfrm>
          <a:off x="723207" y="990210"/>
          <a:ext cx="7773353" cy="563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Worksheet" r:id="rId5" imgW="8658301" imgH="6276960" progId="Excel.Sheet.12">
                  <p:embed/>
                </p:oleObj>
              </mc:Choice>
              <mc:Fallback>
                <p:oleObj name="Worksheet" r:id="rId5" imgW="8658301" imgH="6276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207" y="990210"/>
                        <a:ext cx="7773353" cy="5635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21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Estimating Factor Scores – Weighted Least Squares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550253"/>
              </p:ext>
            </p:extLst>
          </p:nvPr>
        </p:nvGraphicFramePr>
        <p:xfrm>
          <a:off x="511175" y="1268413"/>
          <a:ext cx="11085513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6743520" imgH="3149280" progId="Equation.DSMT4">
                  <p:embed/>
                </p:oleObj>
              </mc:Choice>
              <mc:Fallback>
                <p:oleObj name="Equation" r:id="rId3" imgW="6743520" imgH="3149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1268413"/>
                        <a:ext cx="11085513" cy="517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6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Dog Example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60957"/>
              </p:ext>
            </p:extLst>
          </p:nvPr>
        </p:nvGraphicFramePr>
        <p:xfrm>
          <a:off x="445969" y="1147666"/>
          <a:ext cx="11120037" cy="538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5511600" imgH="2666880" progId="Equation.DSMT4">
                  <p:embed/>
                </p:oleObj>
              </mc:Choice>
              <mc:Fallback>
                <p:oleObj name="Equation" r:id="rId3" imgW="5511600" imgH="266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969" y="1147666"/>
                        <a:ext cx="11120037" cy="538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76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5" y="1222310"/>
            <a:ext cx="11402008" cy="51691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collected on n = 143 guide dogs on p = 11 variables: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≡ Coming on Recall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 ≡ Retrieving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dirty="0" smtClean="0"/>
              <a:t> ≡ Dominance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4</a:t>
            </a:r>
            <a:r>
              <a:rPr lang="en-US" dirty="0" smtClean="0"/>
              <a:t> ≡ Following Aptitude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5</a:t>
            </a:r>
            <a:r>
              <a:rPr lang="en-US" dirty="0" smtClean="0"/>
              <a:t> ≡ Curiosity to big windowed box in center of room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6</a:t>
            </a:r>
            <a:r>
              <a:rPr lang="en-US" dirty="0" smtClean="0"/>
              <a:t> ≡ Reaction to Noise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7</a:t>
            </a:r>
            <a:r>
              <a:rPr lang="en-US" dirty="0" smtClean="0"/>
              <a:t> ≡ Walking on anomalous surface as grilled ground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8</a:t>
            </a:r>
            <a:r>
              <a:rPr lang="en-US" dirty="0" smtClean="0"/>
              <a:t> ≡ Passage on a weighing plank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/>
              <a:t>9</a:t>
            </a:r>
            <a:r>
              <a:rPr lang="en-US" dirty="0" smtClean="0"/>
              <a:t> ≡ Umbrella Test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10</a:t>
            </a:r>
            <a:r>
              <a:rPr lang="en-US" dirty="0" smtClean="0"/>
              <a:t> ≡ Reaction to rolling Trolley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11</a:t>
            </a:r>
            <a:r>
              <a:rPr lang="en-US" dirty="0" smtClean="0"/>
              <a:t> ≡ Reaction to a big puppet dog</a:t>
            </a:r>
          </a:p>
          <a:p>
            <a:r>
              <a:rPr lang="en-US" dirty="0" smtClean="0"/>
              <a:t>Variables scored on 1-5 scale, with 1 being unfavorable for working dog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8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Matrix, Means, Standard Deviations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671141"/>
              </p:ext>
            </p:extLst>
          </p:nvPr>
        </p:nvGraphicFramePr>
        <p:xfrm>
          <a:off x="567515" y="1284773"/>
          <a:ext cx="10352981" cy="405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7324655" imgH="2867130" progId="Excel.Sheet.12">
                  <p:embed/>
                </p:oleObj>
              </mc:Choice>
              <mc:Fallback>
                <p:oleObj name="Worksheet" r:id="rId3" imgW="7324655" imgH="2867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7515" y="1284773"/>
                        <a:ext cx="10352981" cy="405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7515" y="5756988"/>
            <a:ext cx="1057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Due to the scaling of the variables, very little difference between factor analyses of the covariance matrix (S) or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Correlation matrix ® would occur. We will use R.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6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Factor Model - 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673874"/>
              </p:ext>
            </p:extLst>
          </p:nvPr>
        </p:nvGraphicFramePr>
        <p:xfrm>
          <a:off x="2044700" y="1093788"/>
          <a:ext cx="7953375" cy="559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5016240" imgH="3530520" progId="Equation.DSMT4">
                  <p:embed/>
                </p:oleObj>
              </mc:Choice>
              <mc:Fallback>
                <p:oleObj name="Equation" r:id="rId3" imgW="5016240" imgH="353052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4700" y="1093788"/>
                        <a:ext cx="7953375" cy="559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07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Factor Model - 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47851"/>
              </p:ext>
            </p:extLst>
          </p:nvPr>
        </p:nvGraphicFramePr>
        <p:xfrm>
          <a:off x="2228850" y="1409700"/>
          <a:ext cx="7837488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5092560" imgH="3327120" progId="Equation.DSMT4">
                  <p:embed/>
                </p:oleObj>
              </mc:Choice>
              <mc:Fallback>
                <p:oleObj name="Equation" r:id="rId3" imgW="5092560" imgH="332712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8850" y="1409700"/>
                        <a:ext cx="7837488" cy="512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1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– Principal Factor Method - 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56326"/>
              </p:ext>
            </p:extLst>
          </p:nvPr>
        </p:nvGraphicFramePr>
        <p:xfrm>
          <a:off x="1749425" y="1433513"/>
          <a:ext cx="8326438" cy="467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6832440" imgH="3835080" progId="Equation.DSMT4">
                  <p:embed/>
                </p:oleObj>
              </mc:Choice>
              <mc:Fallback>
                <p:oleObj name="Equation" r:id="rId3" imgW="6832440" imgH="38350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9425" y="1433513"/>
                        <a:ext cx="8326438" cy="467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0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– Principal Factor Method - 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838300"/>
              </p:ext>
            </p:extLst>
          </p:nvPr>
        </p:nvGraphicFramePr>
        <p:xfrm>
          <a:off x="1037872" y="1304573"/>
          <a:ext cx="10025239" cy="517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7353000" imgH="3797280" progId="Equation.DSMT4">
                  <p:embed/>
                </p:oleObj>
              </mc:Choice>
              <mc:Fallback>
                <p:oleObj name="Equation" r:id="rId3" imgW="7353000" imgH="3797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7872" y="1304573"/>
                        <a:ext cx="10025239" cy="517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0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Eigenvalues and Eigenvectors of </a:t>
            </a:r>
            <a:r>
              <a:rPr lang="en-US" b="1" dirty="0" smtClean="0"/>
              <a:t>R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73229"/>
              </p:ext>
            </p:extLst>
          </p:nvPr>
        </p:nvGraphicFramePr>
        <p:xfrm>
          <a:off x="232858" y="1461909"/>
          <a:ext cx="11726283" cy="3584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Worksheet" r:id="rId3" imgW="9763145" imgH="2486160" progId="Excel.Sheet.12">
                  <p:embed/>
                </p:oleObj>
              </mc:Choice>
              <mc:Fallback>
                <p:oleObj name="Worksheet" r:id="rId3" imgW="9763145" imgH="2486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58" y="1461909"/>
                        <a:ext cx="11726283" cy="3584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6711" y="5362222"/>
            <a:ext cx="1070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First two eigenvalues account for 43% of total variation, first four account for 62%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be able to test for adequacy of m factors, need  0.5((p-m)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– (</a:t>
            </a:r>
            <a:r>
              <a:rPr lang="en-US" dirty="0" err="1" smtClean="0">
                <a:solidFill>
                  <a:srgbClr val="FFFF00"/>
                </a:solidFill>
              </a:rPr>
              <a:t>p+m</a:t>
            </a:r>
            <a:r>
              <a:rPr lang="en-US" dirty="0" smtClean="0">
                <a:solidFill>
                  <a:srgbClr val="FFFF00"/>
                </a:solidFill>
              </a:rPr>
              <a:t>)) = 0.5((11-m)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– (11+m)) &gt; 0  =&gt; m </a:t>
            </a: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≤ 6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Authors used m = 2 in their analysis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Principal Factor Estimates of L, Communalities and </a:t>
            </a:r>
            <a:r>
              <a:rPr lang="en-US" dirty="0" smtClean="0">
                <a:latin typeface="Symbol" panose="05050102010706020507" pitchFamily="18" charset="2"/>
              </a:rPr>
              <a:t>Y </a:t>
            </a:r>
            <a:r>
              <a:rPr lang="en-US" dirty="0" smtClean="0">
                <a:latin typeface="+mn-lt"/>
              </a:rPr>
              <a:t>for m = 2, 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96982"/>
              </p:ext>
            </p:extLst>
          </p:nvPr>
        </p:nvGraphicFramePr>
        <p:xfrm>
          <a:off x="238829" y="1263650"/>
          <a:ext cx="11471955" cy="3590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Worksheet" r:id="rId3" imgW="7334379" imgH="2295540" progId="Excel.Sheet.12">
                  <p:embed/>
                </p:oleObj>
              </mc:Choice>
              <mc:Fallback>
                <p:oleObj name="Worksheet" r:id="rId3" imgW="7334379" imgH="2295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829" y="1263650"/>
                        <a:ext cx="11471955" cy="3590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6711" y="5215467"/>
            <a:ext cx="11029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two columns of L2 are the </a:t>
            </a:r>
            <a:r>
              <a:rPr lang="en-US" dirty="0" err="1" smtClean="0">
                <a:solidFill>
                  <a:srgbClr val="FFFF00"/>
                </a:solidFill>
              </a:rPr>
              <a:t>unrotated</a:t>
            </a:r>
            <a:r>
              <a:rPr lang="en-US" dirty="0" smtClean="0">
                <a:solidFill>
                  <a:srgbClr val="FFFF00"/>
                </a:solidFill>
              </a:rPr>
              <a:t> factor loadings for the 2-factor model.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first may interpreted as an overall sum of the scores for the dog (similar positive coefficients for all 11 variables)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second  may be interpreted as a contrast between variables X1:X5 and X6:X10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4 factor model has two additional sets of factor loadings.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572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Lucida Console</vt:lpstr>
      <vt:lpstr>Symbol</vt:lpstr>
      <vt:lpstr>Times New Roman</vt:lpstr>
      <vt:lpstr>Wingdings</vt:lpstr>
      <vt:lpstr>Office Theme</vt:lpstr>
      <vt:lpstr>Worksheet</vt:lpstr>
      <vt:lpstr>Equation</vt:lpstr>
      <vt:lpstr>MathType 6.0 Equation</vt:lpstr>
      <vt:lpstr>Microsoft Excel Worksheet</vt:lpstr>
      <vt:lpstr>Factor Analysis</vt:lpstr>
      <vt:lpstr>Data Description</vt:lpstr>
      <vt:lpstr>Correlation Matrix, Means, Standard Deviations</vt:lpstr>
      <vt:lpstr>Orthogonal Factor Model - I</vt:lpstr>
      <vt:lpstr>Orthogonal Factor Model - II</vt:lpstr>
      <vt:lpstr>Estimation – Principal Factor Method - I</vt:lpstr>
      <vt:lpstr>Estimation – Principal Factor Method - II</vt:lpstr>
      <vt:lpstr>Eigenvalues and Eigenvectors of R</vt:lpstr>
      <vt:lpstr>Principal Factor Estimates of L, Communalities and Y for m = 2, 4</vt:lpstr>
      <vt:lpstr>Maximum Likelihood Estimates of L, Communalities and Y for m = 2, 4</vt:lpstr>
      <vt:lpstr>Large-Sample Test for # of Common Factors (m)</vt:lpstr>
      <vt:lpstr>Plot of Factor Loadings for 2 Factor Model</vt:lpstr>
      <vt:lpstr>Rotated Factor Loadings</vt:lpstr>
      <vt:lpstr>Estimating Factor Scores – Weighted Least Squares</vt:lpstr>
      <vt:lpstr>Guide Dog Example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Analysis</dc:title>
  <dc:creator>Winner,Lawrence Herman</dc:creator>
  <cp:lastModifiedBy>Winner,Lawrence Herman</cp:lastModifiedBy>
  <cp:revision>31</cp:revision>
  <dcterms:created xsi:type="dcterms:W3CDTF">2019-04-11T16:18:03Z</dcterms:created>
  <dcterms:modified xsi:type="dcterms:W3CDTF">2019-04-12T13:41:12Z</dcterms:modified>
</cp:coreProperties>
</file>