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570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D98FE-937B-41BF-AF43-7427C9E4A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3C88-8504-4D0E-9432-8736CA8B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2F1D1-D923-4931-B285-0CA3E52C9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0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7360B-4EF9-4733-A4AD-9A3013883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33892-13D2-4C47-8B9D-71FCC6146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A4A9-DE14-4949-843B-2EAA3E9C0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6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ECA6-E814-4B9E-AFDE-35D7F34C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DF97-1BE9-4C6C-9955-3060AB364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4DB0-DE66-4D3A-8C92-C7E6B8A40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FCCFD-552E-4139-8869-0035C6F0D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4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52D3-872C-489A-8733-7AAF784D8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9D5CF4-A56C-4D80-B5DD-FEEC21E9D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Binomial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NASCAR Lead Changes 1975-1979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600" smtClean="0"/>
              <a:t>Computational Aspects - I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k</a:t>
            </a:r>
            <a:r>
              <a:rPr lang="en-US" altLang="en-US"/>
              <a:t> is restricted to be positive, so we estimate k* = log(k) which can take on any value. Note that software packages estimating 1/k are estimating –k*</a:t>
            </a:r>
            <a:endParaRPr lang="en-US" altLang="en-US" i="1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609600" y="2133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Likelihood Function:</a:t>
            </a:r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903288" y="2743200"/>
          <a:ext cx="7108825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5435600" imgH="1066800" progId="Equation.DSMT4">
                  <p:embed/>
                </p:oleObj>
              </mc:Choice>
              <mc:Fallback>
                <p:oleObj name="Equation" r:id="rId3" imgW="5435600" imgH="1066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2743200"/>
                        <a:ext cx="7108825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62000" y="434340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Log-Likelihood Function:</a:t>
            </a:r>
          </a:p>
        </p:txBody>
      </p: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73" name="Object 11"/>
          <p:cNvGraphicFramePr>
            <a:graphicFrameLocks noChangeAspect="1"/>
          </p:cNvGraphicFramePr>
          <p:nvPr/>
        </p:nvGraphicFramePr>
        <p:xfrm>
          <a:off x="447675" y="4953000"/>
          <a:ext cx="77136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4864100" imgH="457200" progId="Equation.DSMT4">
                  <p:embed/>
                </p:oleObj>
              </mc:Choice>
              <mc:Fallback>
                <p:oleObj name="Equation" r:id="rId5" imgW="48641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4953000"/>
                        <a:ext cx="7713663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smtClean="0"/>
              <a:t>Computational Aspects - II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Derivatives wrt k* and </a:t>
            </a:r>
            <a:r>
              <a:rPr lang="en-US" altLang="en-US" b="1">
                <a:latin typeface="Symbol" pitchFamily="18" charset="2"/>
              </a:rPr>
              <a:t>b:</a:t>
            </a:r>
            <a:endParaRPr lang="en-US" altLang="en-US" b="1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95325" y="1781175"/>
          <a:ext cx="7753350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6667200" imgH="3835080" progId="Equation.DSMT4">
                  <p:embed/>
                </p:oleObj>
              </mc:Choice>
              <mc:Fallback>
                <p:oleObj name="Equation" r:id="rId3" imgW="6667200" imgH="3835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781175"/>
                        <a:ext cx="7753350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altLang="en-US" sz="3600" smtClean="0"/>
              <a:t>Computational Aspects - III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33400" y="9144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Newton-Raphson Algorithm Steps: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/>
        </p:nvGraphicFramePr>
        <p:xfrm>
          <a:off x="696913" y="1371600"/>
          <a:ext cx="7648575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5663880" imgH="1422360" progId="Equation.DSMT4">
                  <p:embed/>
                </p:oleObj>
              </mc:Choice>
              <mc:Fallback>
                <p:oleObj name="Equation" r:id="rId3" imgW="5663880" imgH="1422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371600"/>
                        <a:ext cx="7648575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381000" y="35052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Step 1: Set k*=0 (k=1) and iterate to obtain estimate of </a:t>
            </a:r>
            <a:r>
              <a:rPr lang="en-US" altLang="en-US" b="1">
                <a:latin typeface="Symbol" pitchFamily="18" charset="2"/>
              </a:rPr>
              <a:t>b:</a:t>
            </a:r>
            <a:endParaRPr lang="en-US" altLang="en-US" b="1"/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20" name="Object 9"/>
          <p:cNvGraphicFramePr>
            <a:graphicFrameLocks noChangeAspect="1"/>
          </p:cNvGraphicFramePr>
          <p:nvPr/>
        </p:nvGraphicFramePr>
        <p:xfrm>
          <a:off x="6934200" y="3429000"/>
          <a:ext cx="1905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1422400" imgH="355600" progId="Equation.DSMT4">
                  <p:embed/>
                </p:oleObj>
              </mc:Choice>
              <mc:Fallback>
                <p:oleObj name="Equation" r:id="rId5" imgW="1422400" imgH="355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429000"/>
                        <a:ext cx="19050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304800" y="4114800"/>
            <a:ext cx="662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Step 2: </a:t>
            </a:r>
            <a:r>
              <a:rPr lang="en-US" altLang="en-US" b="1" dirty="0" smtClean="0"/>
              <a:t>Use </a:t>
            </a:r>
            <a:r>
              <a:rPr lang="en-US" altLang="en-US" b="1" dirty="0">
                <a:latin typeface="Symbol" pitchFamily="18" charset="2"/>
              </a:rPr>
              <a:t>b</a:t>
            </a:r>
            <a:r>
              <a:rPr lang="en-US" altLang="en-US" b="1" dirty="0"/>
              <a:t>’ </a:t>
            </a:r>
            <a:r>
              <a:rPr lang="en-US" altLang="en-US" b="1" dirty="0" smtClean="0"/>
              <a:t>of Step 1 and </a:t>
            </a:r>
            <a:r>
              <a:rPr lang="en-US" altLang="en-US" b="1" dirty="0"/>
              <a:t>iterate to obtain estimate of k*:</a:t>
            </a: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23" name="Object 12"/>
          <p:cNvGraphicFramePr>
            <a:graphicFrameLocks noChangeAspect="1"/>
          </p:cNvGraphicFramePr>
          <p:nvPr/>
        </p:nvGraphicFramePr>
        <p:xfrm>
          <a:off x="7086600" y="4114800"/>
          <a:ext cx="175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7" imgW="1524000" imgH="342900" progId="Equation.DSMT4">
                  <p:embed/>
                </p:oleObj>
              </mc:Choice>
              <mc:Fallback>
                <p:oleObj name="Equation" r:id="rId7" imgW="15240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114800"/>
                        <a:ext cx="175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457200" y="47244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Step 3: Use results from steps </a:t>
            </a:r>
            <a:r>
              <a:rPr lang="en-US" altLang="en-US" b="1" dirty="0" smtClean="0"/>
              <a:t>1 </a:t>
            </a:r>
            <a:r>
              <a:rPr lang="en-US" altLang="en-US" b="1" dirty="0"/>
              <a:t>and 2 as starting </a:t>
            </a:r>
            <a:r>
              <a:rPr lang="en-US" altLang="en-US" b="1"/>
              <a:t>values </a:t>
            </a:r>
            <a:r>
              <a:rPr lang="en-US" altLang="en-US" b="1" smtClean="0"/>
              <a:t>to </a:t>
            </a:r>
            <a:r>
              <a:rPr lang="en-US" altLang="en-US" b="1" dirty="0"/>
              <a:t>obtain estimates of k* and </a:t>
            </a:r>
            <a:r>
              <a:rPr lang="en-US" altLang="en-US" b="1" dirty="0">
                <a:latin typeface="Symbol" pitchFamily="18" charset="2"/>
              </a:rPr>
              <a:t>b</a:t>
            </a:r>
            <a:endParaRPr lang="en-US" altLang="en-US" b="1" dirty="0"/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26" name="Object 15"/>
          <p:cNvGraphicFramePr>
            <a:graphicFrameLocks noChangeAspect="1"/>
          </p:cNvGraphicFramePr>
          <p:nvPr/>
        </p:nvGraphicFramePr>
        <p:xfrm>
          <a:off x="838200" y="5435600"/>
          <a:ext cx="3581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9" imgW="2463800" imgH="457200" progId="Equation.DSMT4">
                  <p:embed/>
                </p:oleObj>
              </mc:Choice>
              <mc:Fallback>
                <p:oleObj name="Equation" r:id="rId9" imgW="24638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35600"/>
                        <a:ext cx="35814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685800" y="62484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Step 4: Back-transform k* to get estimate of k:  k=exp(k*)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Data Description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Units – 151 NASCAR races during the 1975-1979 Seasons</a:t>
            </a:r>
          </a:p>
          <a:p>
            <a:pPr eaLnBrk="1" hangingPunct="1"/>
            <a:r>
              <a:rPr lang="en-US" altLang="en-US" sz="2800" smtClean="0"/>
              <a:t>Response - # of Lead Changes in a Race</a:t>
            </a:r>
          </a:p>
          <a:p>
            <a:pPr eaLnBrk="1" hangingPunct="1"/>
            <a:r>
              <a:rPr lang="en-US" altLang="en-US" sz="2800" smtClean="0"/>
              <a:t>Predictors: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smtClean="0"/>
              <a:t># Laps in the Race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smtClean="0"/>
              <a:t># Drivers in the Race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smtClean="0"/>
              <a:t>Track Length (Circumference, in miles)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 sz="2800" smtClean="0"/>
              <a:t>Models: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smtClean="0"/>
              <a:t>Poisson (assumes E(Y) = V(Y))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smtClean="0"/>
              <a:t>Negative Binomial (Allows for V(Y) &gt; E(Y))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Poisson Regression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pPr eaLnBrk="1" hangingPunct="1"/>
            <a:r>
              <a:rPr lang="en-US" altLang="en-US" smtClean="0"/>
              <a:t>Random Component: Poisson Distribution for # of Lead Changes</a:t>
            </a:r>
          </a:p>
          <a:p>
            <a:pPr eaLnBrk="1" hangingPunct="1"/>
            <a:r>
              <a:rPr lang="en-US" altLang="en-US" smtClean="0"/>
              <a:t>Systematic Component: Linear function with Predictors: Laps, Drivers, Trklength</a:t>
            </a:r>
          </a:p>
          <a:p>
            <a:pPr eaLnBrk="1" hangingPunct="1"/>
            <a:r>
              <a:rPr lang="en-US" altLang="en-US" smtClean="0"/>
              <a:t>Link Function: log:  g(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smtClean="0"/>
              <a:t>) = ln(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smtClean="0"/>
              <a:t>)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85813" y="4294188"/>
          <a:ext cx="7951787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3987800" imgH="1066800" progId="Equation.DSMT4">
                  <p:embed/>
                </p:oleObj>
              </mc:Choice>
              <mc:Fallback>
                <p:oleObj name="Equation" r:id="rId3" imgW="3987800" imgH="1066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294188"/>
                        <a:ext cx="7951787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Regression Coefficients – Z-tests</a:t>
            </a:r>
          </a:p>
        </p:txBody>
      </p:sp>
      <p:graphicFrame>
        <p:nvGraphicFramePr>
          <p:cNvPr id="5123" name="Object 85"/>
          <p:cNvGraphicFramePr>
            <a:graphicFrameLocks noChangeAspect="1"/>
          </p:cNvGraphicFramePr>
          <p:nvPr>
            <p:ph idx="1"/>
          </p:nvPr>
        </p:nvGraphicFramePr>
        <p:xfrm>
          <a:off x="381000" y="1371600"/>
          <a:ext cx="82296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3" imgW="5639668" imgH="1128776" progId="Word.Document.8">
                  <p:embed/>
                </p:oleObj>
              </mc:Choice>
              <mc:Fallback>
                <p:oleObj name="Document" r:id="rId3" imgW="5639668" imgH="1128776" progId="Word.Document.8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2296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87"/>
          <p:cNvSpPr txBox="1">
            <a:spLocks noChangeArrowheads="1"/>
          </p:cNvSpPr>
          <p:nvPr/>
        </p:nvSpPr>
        <p:spPr bwMode="auto">
          <a:xfrm>
            <a:off x="609600" y="3200400"/>
            <a:ext cx="72390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Note: All predictors are highly significant.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Holding all other factors constant: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As # of laps increases, lead changes increase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As # of drivers increases, lead changes increase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As Track Length increases, lead changes increase</a:t>
            </a: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914400" y="5562600"/>
          <a:ext cx="60960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765300" imgH="254000" progId="Equation.DSMT4">
                  <p:embed/>
                </p:oleObj>
              </mc:Choice>
              <mc:Fallback>
                <p:oleObj name="Equation" r:id="rId5" imgW="17653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62600"/>
                        <a:ext cx="60960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Testing Goodness-of-Fit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1524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Break races down into 10 groups of approximately equal size based on their fitted values</a:t>
            </a:r>
          </a:p>
          <a:p>
            <a:pPr eaLnBrk="1" hangingPunct="1"/>
            <a:r>
              <a:rPr lang="en-US" altLang="en-US" sz="2800" smtClean="0"/>
              <a:t>The Pearson residuals are obtained by computing: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95400" y="2743200"/>
          <a:ext cx="59436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3441700" imgH="635000" progId="Equation.3">
                  <p:embed/>
                </p:oleObj>
              </mc:Choice>
              <mc:Fallback>
                <p:oleObj name="Equation" r:id="rId3" imgW="3441700" imgH="63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594360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191000"/>
            <a:ext cx="8229600" cy="2524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/>
              <a:t>Under the hypothesis that the model is adequate, X</a:t>
            </a:r>
            <a:r>
              <a:rPr lang="en-US" sz="2000" baseline="30000" dirty="0"/>
              <a:t>2</a:t>
            </a:r>
            <a:r>
              <a:rPr lang="en-US" sz="2000" dirty="0"/>
              <a:t> is approximately chi-square with 10-4=6 degrees of freedom (10 cells, 4 estimated parameters).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/>
              <a:t>The critical value for an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=0.05 level test is 12.59.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/>
              <a:t>The data (next slide) clearly are not consistent with the model.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/>
              <a:t>Note that the variances within each group are orders of magnitude larger than the mean.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Testing Goodness-of-Fit</a:t>
            </a: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609600" y="1524000"/>
          <a:ext cx="7467600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5737786" imgH="2650388" progId="Word.Document.12">
                  <p:embed/>
                </p:oleObj>
              </mc:Choice>
              <mc:Fallback>
                <p:oleObj name="Document" r:id="rId4" imgW="5737786" imgH="2650388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7467600" cy="345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914400" y="52578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107.4 &gt;&gt; 12.59 </a:t>
            </a:r>
            <a:r>
              <a:rPr lang="en-US" altLang="en-US">
                <a:sym typeface="Symbol" pitchFamily="18" charset="2"/>
              </a:rPr>
              <a:t> Data are not consistent with Poisson model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Negative Binomial Regression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Random Component: Negative Binomial Distribution for # of Lead Changes</a:t>
            </a:r>
          </a:p>
          <a:p>
            <a:pPr eaLnBrk="1" hangingPunct="1"/>
            <a:r>
              <a:rPr lang="en-US" altLang="en-US" sz="2800" smtClean="0"/>
              <a:t>Systematic Component: Linear function with Predictors: Laps, Drivers, Trklength</a:t>
            </a:r>
          </a:p>
          <a:p>
            <a:pPr eaLnBrk="1" hangingPunct="1"/>
            <a:r>
              <a:rPr lang="en-US" altLang="en-US" sz="2800" smtClean="0"/>
              <a:t>Link Function: log:  g(</a:t>
            </a:r>
            <a:r>
              <a:rPr lang="en-US" altLang="en-US" sz="2800" smtClean="0">
                <a:latin typeface="Symbol" pitchFamily="18" charset="2"/>
              </a:rPr>
              <a:t>m</a:t>
            </a:r>
            <a:r>
              <a:rPr lang="en-US" altLang="en-US" sz="2800" smtClean="0"/>
              <a:t>) = ln(</a:t>
            </a:r>
            <a:r>
              <a:rPr lang="en-US" altLang="en-US" sz="2800" smtClean="0">
                <a:latin typeface="Symbol" pitchFamily="18" charset="2"/>
              </a:rPr>
              <a:t>m</a:t>
            </a:r>
            <a:r>
              <a:rPr lang="en-US" altLang="en-US" sz="2800" smtClean="0"/>
              <a:t>)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04800" y="3657600"/>
          <a:ext cx="8534400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5461000" imgH="1498600" progId="Equation.DSMT4">
                  <p:embed/>
                </p:oleObj>
              </mc:Choice>
              <mc:Fallback>
                <p:oleObj name="Equation" r:id="rId3" imgW="5461000" imgH="149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8534400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Regression Coefficients – Z-tests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>
            <p:ph idx="1"/>
          </p:nvPr>
        </p:nvGraphicFramePr>
        <p:xfrm>
          <a:off x="914400" y="2133600"/>
          <a:ext cx="754380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3" imgW="5639668" imgH="1460090" progId="Word.Document.8">
                  <p:embed/>
                </p:oleObj>
              </mc:Choice>
              <mc:Fallback>
                <p:oleObj name="Document" r:id="rId3" imgW="5639668" imgH="146009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754380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838200" y="13716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Note that SAS and STATA estimate 1/k in this model.</a:t>
            </a:r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1524000" y="4343400"/>
          <a:ext cx="579120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777229" imgH="634725" progId="Equation.DSMT4">
                  <p:embed/>
                </p:oleObj>
              </mc:Choice>
              <mc:Fallback>
                <p:oleObj name="Equation" r:id="rId5" imgW="1777229" imgH="63472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579120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 smtClean="0"/>
              <a:t>Goodness-of-Fit Test</a:t>
            </a: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428750" y="1057275"/>
          <a:ext cx="57546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3695700" imgH="571500" progId="Equation.DSMT4">
                  <p:embed/>
                </p:oleObj>
              </mc:Choice>
              <mc:Fallback>
                <p:oleObj name="Equation" r:id="rId3" imgW="3695700" imgH="571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057275"/>
                        <a:ext cx="575468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>
            <p:ph idx="1"/>
          </p:nvPr>
        </p:nvGraphicFramePr>
        <p:xfrm>
          <a:off x="914400" y="1981200"/>
          <a:ext cx="66294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5" imgW="5722789" imgH="2654480" progId="Word.Document.8">
                  <p:embed/>
                </p:oleObj>
              </mc:Choice>
              <mc:Fallback>
                <p:oleObj name="Document" r:id="rId5" imgW="5722789" imgH="265448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6629400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762000" y="5562600"/>
            <a:ext cx="754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228600" y="5181600"/>
            <a:ext cx="8458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Clearly this model fits better than Poisson Regression Model.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For the negative binomial model, SD/mean is estimated to be 0.43 = sqrt(1/k).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For these 10 cells, ratios range from 0.24 to 0.67, consistent with that value.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485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Wingdings</vt:lpstr>
      <vt:lpstr>Symbol</vt:lpstr>
      <vt:lpstr>Default Design</vt:lpstr>
      <vt:lpstr>MathType 6.0 Equation</vt:lpstr>
      <vt:lpstr>Microsoft Word Document</vt:lpstr>
      <vt:lpstr>Microsoft Equation 3.0</vt:lpstr>
      <vt:lpstr>Negative Binomial Regression</vt:lpstr>
      <vt:lpstr>Data Description</vt:lpstr>
      <vt:lpstr>Poisson Regression</vt:lpstr>
      <vt:lpstr>Regression Coefficients – Z-tests</vt:lpstr>
      <vt:lpstr>Testing Goodness-of-Fit</vt:lpstr>
      <vt:lpstr>Testing Goodness-of-Fit</vt:lpstr>
      <vt:lpstr>Negative Binomial Regression</vt:lpstr>
      <vt:lpstr>Regression Coefficients – Z-tests</vt:lpstr>
      <vt:lpstr>Goodness-of-Fit Test</vt:lpstr>
      <vt:lpstr>Computational Aspects - I</vt:lpstr>
      <vt:lpstr>Computational Aspects - II</vt:lpstr>
      <vt:lpstr>Computational Aspects - III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Binomial Regression</dc:title>
  <dc:creator>Larry Winner</dc:creator>
  <cp:lastModifiedBy>Larry</cp:lastModifiedBy>
  <cp:revision>15</cp:revision>
  <dcterms:created xsi:type="dcterms:W3CDTF">2011-01-06T21:32:20Z</dcterms:created>
  <dcterms:modified xsi:type="dcterms:W3CDTF">2016-11-11T16:33:26Z</dcterms:modified>
</cp:coreProperties>
</file>