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7A402-EB65-424D-B488-69952317AFCB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C4529-A10A-48E3-A04A-1912E176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82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C4529-A10A-48E3-A04A-1912E17651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64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Logistic Regression with Grouped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Lobster Survival by Size Group in a Tethering Experiment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4A85-CCBB-4507-A9B4-4144BCB161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6FC6-972A-49A7-94F1-D0DC20C4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3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4A85-CCBB-4507-A9B4-4144BCB161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6FC6-972A-49A7-94F1-D0DC20C4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2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4A85-CCBB-4507-A9B4-4144BCB161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6FC6-972A-49A7-94F1-D0DC20C4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4A85-CCBB-4507-A9B4-4144BCB161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6FC6-972A-49A7-94F1-D0DC20C4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2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4A85-CCBB-4507-A9B4-4144BCB161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6FC6-972A-49A7-94F1-D0DC20C4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5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4A85-CCBB-4507-A9B4-4144BCB161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6FC6-972A-49A7-94F1-D0DC20C4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7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4A85-CCBB-4507-A9B4-4144BCB161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6FC6-972A-49A7-94F1-D0DC20C4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2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4A85-CCBB-4507-A9B4-4144BCB161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6FC6-972A-49A7-94F1-D0DC20C4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1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4A85-CCBB-4507-A9B4-4144BCB161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6FC6-972A-49A7-94F1-D0DC20C4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3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4A85-CCBB-4507-A9B4-4144BCB161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6FC6-972A-49A7-94F1-D0DC20C4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5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4A85-CCBB-4507-A9B4-4144BCB161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6FC6-972A-49A7-94F1-D0DC20C4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7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24A85-CCBB-4507-A9B4-4144BCB161C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16FC6-972A-49A7-94F1-D0DC20C4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7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0.emf"/><Relationship Id="rId5" Type="http://schemas.openxmlformats.org/officeDocument/2006/relationships/package" Target="../embeddings/Microsoft_Excel_Worksheet6.xlsx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Logistic Regression with “Grouped”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Lobster Survival by Size in a Tethering Experiment</a:t>
            </a:r>
          </a:p>
          <a:p>
            <a:pPr algn="l"/>
            <a:endParaRPr lang="en-US" sz="1200" dirty="0" smtClean="0"/>
          </a:p>
          <a:p>
            <a:pPr algn="l"/>
            <a:r>
              <a:rPr lang="en-US" sz="1200" dirty="0" smtClean="0"/>
              <a:t>Source: E.B. Wilkinson, J.H. Grabowski, G.D. Sherwood, P.O. </a:t>
            </a:r>
            <a:r>
              <a:rPr lang="en-US" sz="1200" dirty="0" err="1" smtClean="0"/>
              <a:t>Yund</a:t>
            </a:r>
            <a:r>
              <a:rPr lang="en-US" sz="1200" dirty="0" smtClean="0"/>
              <a:t> (2015). "Influence of Predator Identity on the Strength of Predator Avoidance Response in Lobsters," Journal of Experimental Biology and Ecology, Vol. 465, pp. 107-112.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7115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Deviance and Likelihood Ratio Tests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424514"/>
              </p:ext>
            </p:extLst>
          </p:nvPr>
        </p:nvGraphicFramePr>
        <p:xfrm>
          <a:off x="304800" y="1066800"/>
          <a:ext cx="8582025" cy="559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tion" r:id="rId3" imgW="6997680" imgH="4559040" progId="Equation.DSMT4">
                  <p:embed/>
                </p:oleObj>
              </mc:Choice>
              <mc:Fallback>
                <p:oleObj name="Equation" r:id="rId3" imgW="6997680" imgH="455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066800"/>
                        <a:ext cx="8582025" cy="559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324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Pearson Chi-Square Test for Goodness-of-Fit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582669"/>
              </p:ext>
            </p:extLst>
          </p:nvPr>
        </p:nvGraphicFramePr>
        <p:xfrm>
          <a:off x="381000" y="990599"/>
          <a:ext cx="8305800" cy="5674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3" imgW="5130720" imgH="3504960" progId="Equation.DSMT4">
                  <p:embed/>
                </p:oleObj>
              </mc:Choice>
              <mc:Fallback>
                <p:oleObj name="Equation" r:id="rId3" imgW="5130720" imgH="3504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990599"/>
                        <a:ext cx="8305800" cy="5674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070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Pearson Chi-Square Test for Goodness-of-Fit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051533"/>
              </p:ext>
            </p:extLst>
          </p:nvPr>
        </p:nvGraphicFramePr>
        <p:xfrm>
          <a:off x="228599" y="1066800"/>
          <a:ext cx="8467753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Worksheet" r:id="rId3" imgW="9429844" imgH="3819560" progId="Excel.Sheet.12">
                  <p:embed/>
                </p:oleObj>
              </mc:Choice>
              <mc:Fallback>
                <p:oleObj name="Worksheet" r:id="rId3" imgW="9429844" imgH="38195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599" y="1066800"/>
                        <a:ext cx="8467753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48006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 though some of the group sample sizes are small, and some Expected cell</a:t>
            </a:r>
          </a:p>
          <a:p>
            <a:r>
              <a:rPr lang="en-US" dirty="0" smtClean="0"/>
              <a:t>Counts are below 5, it is clear that Model 2 provides a Good Fit to the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48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Residuals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863585"/>
              </p:ext>
            </p:extLst>
          </p:nvPr>
        </p:nvGraphicFramePr>
        <p:xfrm>
          <a:off x="304800" y="1219200"/>
          <a:ext cx="8627166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3" imgW="6146640" imgH="3365280" progId="Equation.DSMT4">
                  <p:embed/>
                </p:oleObj>
              </mc:Choice>
              <mc:Fallback>
                <p:oleObj name="Equation" r:id="rId3" imgW="6146640" imgH="336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219200"/>
                        <a:ext cx="8627166" cy="472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639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Residuals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996024"/>
              </p:ext>
            </p:extLst>
          </p:nvPr>
        </p:nvGraphicFramePr>
        <p:xfrm>
          <a:off x="380999" y="1219200"/>
          <a:ext cx="8162183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Worksheet" r:id="rId3" imgW="5848269" imgH="3057538" progId="Excel.Sheet.12">
                  <p:embed/>
                </p:oleObj>
              </mc:Choice>
              <mc:Fallback>
                <p:oleObj name="Worksheet" r:id="rId3" imgW="5848269" imgH="30575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0999" y="1219200"/>
                        <a:ext cx="8162183" cy="426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609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Computational Approach for ML Estimator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766382"/>
              </p:ext>
            </p:extLst>
          </p:nvPr>
        </p:nvGraphicFramePr>
        <p:xfrm>
          <a:off x="609600" y="762000"/>
          <a:ext cx="7924800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3" imgW="7416720" imgH="5562360" progId="Equation.DSMT4">
                  <p:embed/>
                </p:oleObj>
              </mc:Choice>
              <mc:Fallback>
                <p:oleObj name="Equation" r:id="rId3" imgW="7416720" imgH="5562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762000"/>
                        <a:ext cx="7924800" cy="594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671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Estimated Variance-Covariance for ML Estimator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564544"/>
              </p:ext>
            </p:extLst>
          </p:nvPr>
        </p:nvGraphicFramePr>
        <p:xfrm>
          <a:off x="609600" y="1066800"/>
          <a:ext cx="7960783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3" imgW="5587920" imgH="1498320" progId="Equation.DSMT4">
                  <p:embed/>
                </p:oleObj>
              </mc:Choice>
              <mc:Fallback>
                <p:oleObj name="Equation" r:id="rId3" imgW="558792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066800"/>
                        <a:ext cx="7960783" cy="213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316067"/>
              </p:ext>
            </p:extLst>
          </p:nvPr>
        </p:nvGraphicFramePr>
        <p:xfrm>
          <a:off x="457200" y="3581400"/>
          <a:ext cx="850091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5" imgW="7581600" imgH="2514600" progId="Equation.DSMT4">
                  <p:embed/>
                </p:oleObj>
              </mc:Choice>
              <mc:Fallback>
                <p:oleObj name="Equation" r:id="rId5" imgW="7581600" imgH="2514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3581400"/>
                        <a:ext cx="8500918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516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Estimate, Variance, Standard Errors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884461"/>
              </p:ext>
            </p:extLst>
          </p:nvPr>
        </p:nvGraphicFramePr>
        <p:xfrm>
          <a:off x="533400" y="1295400"/>
          <a:ext cx="435698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Worksheet" r:id="rId3" imgW="3667057" imgH="961957" progId="Excel.Sheet.12">
                  <p:embed/>
                </p:oleObj>
              </mc:Choice>
              <mc:Fallback>
                <p:oleObj name="Worksheet" r:id="rId3" imgW="3667057" imgH="961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295400"/>
                        <a:ext cx="4356980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76380"/>
              </p:ext>
            </p:extLst>
          </p:nvPr>
        </p:nvGraphicFramePr>
        <p:xfrm>
          <a:off x="228600" y="2667000"/>
          <a:ext cx="87344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Worksheet" r:id="rId5" imgW="8734357" imgH="580957" progId="Excel.Sheet.12">
                  <p:embed/>
                </p:oleObj>
              </mc:Choice>
              <mc:Fallback>
                <p:oleObj name="Worksheet" r:id="rId5" imgW="8734357" imgH="580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" y="2667000"/>
                        <a:ext cx="8734425" cy="58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3505200"/>
            <a:ext cx="78486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Lucida Sans Typewriter" panose="020B0509030504030204" pitchFamily="49" charset="0"/>
              </a:rPr>
              <a:t>&gt; mod2 &lt;- </a:t>
            </a:r>
            <a:r>
              <a:rPr lang="en-US" sz="1300" dirty="0" err="1">
                <a:latin typeface="Lucida Sans Typewriter" panose="020B0509030504030204" pitchFamily="49" charset="0"/>
              </a:rPr>
              <a:t>glm</a:t>
            </a:r>
            <a:r>
              <a:rPr lang="en-US" sz="1300" dirty="0">
                <a:latin typeface="Lucida Sans Typewriter" panose="020B0509030504030204" pitchFamily="49" charset="0"/>
              </a:rPr>
              <a:t>(</a:t>
            </a:r>
            <a:r>
              <a:rPr lang="en-US" sz="1300" dirty="0" err="1">
                <a:latin typeface="Lucida Sans Typewriter" panose="020B0509030504030204" pitchFamily="49" charset="0"/>
              </a:rPr>
              <a:t>lob.y</a:t>
            </a:r>
            <a:r>
              <a:rPr lang="en-US" sz="1300" dirty="0">
                <a:latin typeface="Lucida Sans Typewriter" panose="020B0509030504030204" pitchFamily="49" charset="0"/>
              </a:rPr>
              <a:t> ~ size, family=binomial("logit"))</a:t>
            </a:r>
          </a:p>
          <a:p>
            <a:r>
              <a:rPr lang="en-US" sz="1300" dirty="0">
                <a:latin typeface="Lucida Sans Typewriter" panose="020B0509030504030204" pitchFamily="49" charset="0"/>
              </a:rPr>
              <a:t>&gt; summary(mod2</a:t>
            </a:r>
            <a:r>
              <a:rPr lang="en-US" sz="1300" dirty="0" smtClean="0">
                <a:latin typeface="Lucida Sans Typewriter" panose="020B0509030504030204" pitchFamily="49" charset="0"/>
              </a:rPr>
              <a:t>)</a:t>
            </a:r>
            <a:endParaRPr lang="en-US" sz="1300" dirty="0">
              <a:latin typeface="Lucida Sans Typewriter" panose="020B0509030504030204" pitchFamily="49" charset="0"/>
            </a:endParaRPr>
          </a:p>
          <a:p>
            <a:r>
              <a:rPr lang="en-US" sz="1300" dirty="0" smtClean="0">
                <a:latin typeface="Lucida Sans Typewriter" panose="020B0509030504030204" pitchFamily="49" charset="0"/>
              </a:rPr>
              <a:t>Call:  </a:t>
            </a:r>
            <a:r>
              <a:rPr lang="en-US" sz="1300" dirty="0" err="1" smtClean="0">
                <a:latin typeface="Lucida Sans Typewriter" panose="020B0509030504030204" pitchFamily="49" charset="0"/>
              </a:rPr>
              <a:t>glm</a:t>
            </a:r>
            <a:r>
              <a:rPr lang="en-US" sz="1300" dirty="0" smtClean="0">
                <a:latin typeface="Lucida Sans Typewriter" panose="020B0509030504030204" pitchFamily="49" charset="0"/>
              </a:rPr>
              <a:t>(formula </a:t>
            </a:r>
            <a:r>
              <a:rPr lang="en-US" sz="1300" dirty="0">
                <a:latin typeface="Lucida Sans Typewriter" panose="020B0509030504030204" pitchFamily="49" charset="0"/>
              </a:rPr>
              <a:t>= </a:t>
            </a:r>
            <a:r>
              <a:rPr lang="en-US" sz="1300" dirty="0" err="1">
                <a:latin typeface="Lucida Sans Typewriter" panose="020B0509030504030204" pitchFamily="49" charset="0"/>
              </a:rPr>
              <a:t>lob.y</a:t>
            </a:r>
            <a:r>
              <a:rPr lang="en-US" sz="1300" dirty="0">
                <a:latin typeface="Lucida Sans Typewriter" panose="020B0509030504030204" pitchFamily="49" charset="0"/>
              </a:rPr>
              <a:t> ~ size, family = binomial("logit"))</a:t>
            </a:r>
          </a:p>
          <a:p>
            <a:r>
              <a:rPr lang="en-US" sz="1300" dirty="0" smtClean="0">
                <a:latin typeface="Lucida Sans Typewriter" panose="020B0509030504030204" pitchFamily="49" charset="0"/>
              </a:rPr>
              <a:t>Deviance </a:t>
            </a:r>
            <a:r>
              <a:rPr lang="en-US" sz="1300" dirty="0">
                <a:latin typeface="Lucida Sans Typewriter" panose="020B0509030504030204" pitchFamily="49" charset="0"/>
              </a:rPr>
              <a:t>Residuals: </a:t>
            </a:r>
          </a:p>
          <a:p>
            <a:r>
              <a:rPr lang="en-US" sz="1300" dirty="0">
                <a:latin typeface="Lucida Sans Typewriter" panose="020B0509030504030204" pitchFamily="49" charset="0"/>
              </a:rPr>
              <a:t>     Min        1Q    Median        3Q       Max  </a:t>
            </a:r>
          </a:p>
          <a:p>
            <a:r>
              <a:rPr lang="en-US" sz="1300" dirty="0">
                <a:latin typeface="Lucida Sans Typewriter" panose="020B0509030504030204" pitchFamily="49" charset="0"/>
              </a:rPr>
              <a:t>-1.12729  -0.43534   0.04841   0.29938   1.02995  </a:t>
            </a:r>
          </a:p>
          <a:p>
            <a:r>
              <a:rPr lang="en-US" sz="1300" dirty="0">
                <a:latin typeface="Lucida Sans Typewriter" panose="020B0509030504030204" pitchFamily="49" charset="0"/>
              </a:rPr>
              <a:t>Coefficients:</a:t>
            </a:r>
          </a:p>
          <a:p>
            <a:r>
              <a:rPr lang="en-US" sz="1300" dirty="0">
                <a:latin typeface="Lucida Sans Typewriter" panose="020B0509030504030204" pitchFamily="49" charset="0"/>
              </a:rPr>
              <a:t>            Estimate Std. Error z value </a:t>
            </a:r>
            <a:r>
              <a:rPr lang="en-US" sz="1300" dirty="0" err="1">
                <a:latin typeface="Lucida Sans Typewriter" panose="020B0509030504030204" pitchFamily="49" charset="0"/>
              </a:rPr>
              <a:t>Pr</a:t>
            </a:r>
            <a:r>
              <a:rPr lang="en-US" sz="1300" dirty="0">
                <a:latin typeface="Lucida Sans Typewriter" panose="020B0509030504030204" pitchFamily="49" charset="0"/>
              </a:rPr>
              <a:t>(&gt;|z|)    </a:t>
            </a:r>
          </a:p>
          <a:p>
            <a:r>
              <a:rPr lang="en-US" sz="1300" dirty="0">
                <a:latin typeface="Lucida Sans Typewriter" panose="020B0509030504030204" pitchFamily="49" charset="0"/>
              </a:rPr>
              <a:t>(Intercept) -7.89597    1.38501  -5.701 1.19e-08 ***</a:t>
            </a:r>
          </a:p>
          <a:p>
            <a:r>
              <a:rPr lang="en-US" sz="1300" dirty="0">
                <a:latin typeface="Lucida Sans Typewriter" panose="020B0509030504030204" pitchFamily="49" charset="0"/>
              </a:rPr>
              <a:t>size         0.19586    0.03415   5.735 9.77e-09 ***</a:t>
            </a:r>
          </a:p>
          <a:p>
            <a:r>
              <a:rPr lang="en-US" sz="1300" dirty="0" smtClean="0">
                <a:latin typeface="Lucida Sans Typewriter" panose="020B0509030504030204" pitchFamily="49" charset="0"/>
              </a:rPr>
              <a:t>Null </a:t>
            </a:r>
            <a:r>
              <a:rPr lang="en-US" sz="1300" dirty="0">
                <a:latin typeface="Lucida Sans Typewriter" panose="020B0509030504030204" pitchFamily="49" charset="0"/>
              </a:rPr>
              <a:t>deviance: 52.1054  on 10  degrees of freedom</a:t>
            </a:r>
          </a:p>
          <a:p>
            <a:r>
              <a:rPr lang="en-US" sz="1300" dirty="0">
                <a:latin typeface="Lucida Sans Typewriter" panose="020B0509030504030204" pitchFamily="49" charset="0"/>
              </a:rPr>
              <a:t>Residual deviance:  4.5623  on  9  degrees of freedom</a:t>
            </a:r>
          </a:p>
          <a:p>
            <a:r>
              <a:rPr lang="en-US" sz="1300" dirty="0">
                <a:latin typeface="Lucida Sans Typewriter" panose="020B0509030504030204" pitchFamily="49" charset="0"/>
              </a:rPr>
              <a:t>AIC: 32.24</a:t>
            </a:r>
          </a:p>
          <a:p>
            <a:r>
              <a:rPr lang="en-US" sz="1300" dirty="0" smtClean="0">
                <a:latin typeface="Lucida Sans Typewriter" panose="020B0509030504030204" pitchFamily="49" charset="0"/>
              </a:rPr>
              <a:t> </a:t>
            </a:r>
            <a:r>
              <a:rPr lang="en-US" sz="1300" dirty="0" err="1">
                <a:latin typeface="Lucida Sans Typewriter" panose="020B0509030504030204" pitchFamily="49" charset="0"/>
              </a:rPr>
              <a:t>logLik</a:t>
            </a:r>
            <a:r>
              <a:rPr lang="en-US" sz="1300" dirty="0">
                <a:latin typeface="Lucida Sans Typewriter" panose="020B0509030504030204" pitchFamily="49" charset="0"/>
              </a:rPr>
              <a:t>(mod2)</a:t>
            </a:r>
          </a:p>
          <a:p>
            <a:r>
              <a:rPr lang="en-US" sz="1300" dirty="0">
                <a:latin typeface="Lucida Sans Typewriter" panose="020B0509030504030204" pitchFamily="49" charset="0"/>
              </a:rPr>
              <a:t>'log </a:t>
            </a:r>
            <a:r>
              <a:rPr lang="en-US" sz="1300" dirty="0" err="1">
                <a:latin typeface="Lucida Sans Typewriter" panose="020B0509030504030204" pitchFamily="49" charset="0"/>
              </a:rPr>
              <a:t>Lik</a:t>
            </a:r>
            <a:r>
              <a:rPr lang="en-US" sz="1300" dirty="0">
                <a:latin typeface="Lucida Sans Typewriter" panose="020B0509030504030204" pitchFamily="49" charset="0"/>
              </a:rPr>
              <a:t>.' -14.11992 (</a:t>
            </a:r>
            <a:r>
              <a:rPr lang="en-US" sz="1300" dirty="0" err="1">
                <a:latin typeface="Lucida Sans Typewriter" panose="020B0509030504030204" pitchFamily="49" charset="0"/>
              </a:rPr>
              <a:t>df</a:t>
            </a:r>
            <a:r>
              <a:rPr lang="en-US" sz="1300" dirty="0">
                <a:latin typeface="Lucida Sans Typewriter" panose="020B0509030504030204" pitchFamily="49" charset="0"/>
              </a:rPr>
              <a:t>=2)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6879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276600"/>
          </a:xfrm>
        </p:spPr>
        <p:txBody>
          <a:bodyPr/>
          <a:lstStyle/>
          <a:p>
            <a:r>
              <a:rPr lang="en-US" dirty="0" smtClean="0"/>
              <a:t>Experiment involved 159 juvenile lobsters in a Saco Bay, Maine</a:t>
            </a:r>
          </a:p>
          <a:p>
            <a:r>
              <a:rPr lang="en-US" dirty="0" smtClean="0"/>
              <a:t>Outcome: Whether or not lobster survived predator attack in Tethering Experiment</a:t>
            </a:r>
          </a:p>
          <a:p>
            <a:r>
              <a:rPr lang="en-US" dirty="0" smtClean="0"/>
              <a:t>Predictor Variable: Length of Carapace (mm). </a:t>
            </a:r>
          </a:p>
          <a:p>
            <a:pPr lvl="1"/>
            <a:r>
              <a:rPr lang="en-US" dirty="0" smtClean="0"/>
              <a:t>Lobsters grouped in </a:t>
            </a:r>
            <a:r>
              <a:rPr lang="en-US" i="1" dirty="0" smtClean="0"/>
              <a:t>m</a:t>
            </a:r>
            <a:r>
              <a:rPr lang="en-US" dirty="0" smtClean="0"/>
              <a:t> = 11 groups of width of 3mm (27 to 57 by 3)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209893"/>
              </p:ext>
            </p:extLst>
          </p:nvPr>
        </p:nvGraphicFramePr>
        <p:xfrm>
          <a:off x="762000" y="4419600"/>
          <a:ext cx="1838325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Worksheet" r:id="rId3" imgW="1838257" imgH="2295457" progId="Excel.Sheet.12">
                  <p:embed/>
                </p:oleObj>
              </mc:Choice>
              <mc:Fallback>
                <p:oleObj name="Worksheet" r:id="rId3" imgW="1838257" imgH="2295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4419600"/>
                        <a:ext cx="1838325" cy="229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070710"/>
              </p:ext>
            </p:extLst>
          </p:nvPr>
        </p:nvGraphicFramePr>
        <p:xfrm>
          <a:off x="2936091" y="4572000"/>
          <a:ext cx="5634018" cy="748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Equation" r:id="rId5" imgW="3251160" imgH="431640" progId="Equation.DSMT4">
                  <p:embed/>
                </p:oleObj>
              </mc:Choice>
              <mc:Fallback>
                <p:oleObj name="Equation" r:id="rId5" imgW="3251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36091" y="4572000"/>
                        <a:ext cx="5634018" cy="748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750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1"/>
            <a:ext cx="8763000" cy="4572000"/>
          </a:xfrm>
        </p:spPr>
        <p:txBody>
          <a:bodyPr/>
          <a:lstStyle/>
          <a:p>
            <a:r>
              <a:rPr lang="en-US" dirty="0" smtClean="0"/>
              <a:t>Data: 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,n</a:t>
            </a:r>
            <a:r>
              <a:rPr lang="en-US" baseline="-25000" dirty="0" err="1" smtClean="0"/>
              <a:t>i</a:t>
            </a:r>
            <a:r>
              <a:rPr lang="en-US" dirty="0" smtClean="0"/>
              <a:t>) i=1,…,m</a:t>
            </a:r>
          </a:p>
          <a:p>
            <a:r>
              <a:rPr lang="en-US" dirty="0" smtClean="0"/>
              <a:t>Distribution: Binomial at each Size Level (X</a:t>
            </a:r>
            <a:r>
              <a:rPr lang="en-US" baseline="-25000" dirty="0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Link Function: Logit: log(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/(1-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)) is a linear function of Predictor (Size Level)</a:t>
            </a:r>
          </a:p>
          <a:p>
            <a:r>
              <a:rPr lang="en-US" dirty="0" smtClean="0"/>
              <a:t>3 Possible Linear Predictors:</a:t>
            </a:r>
          </a:p>
          <a:p>
            <a:pPr lvl="1"/>
            <a:r>
              <a:rPr lang="en-US" dirty="0"/>
              <a:t>log(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baseline="-25000" dirty="0"/>
              <a:t>i</a:t>
            </a:r>
            <a:r>
              <a:rPr lang="en-US" dirty="0"/>
              <a:t>/(1-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baseline="-25000" dirty="0"/>
              <a:t>i</a:t>
            </a:r>
            <a:r>
              <a:rPr lang="en-US" dirty="0" smtClean="0"/>
              <a:t>)) = </a:t>
            </a:r>
            <a:r>
              <a:rPr lang="en-US" dirty="0" smtClean="0">
                <a:latin typeface="Symbol" panose="05050102010706020507" pitchFamily="18" charset="2"/>
              </a:rPr>
              <a:t>a </a:t>
            </a:r>
            <a:r>
              <a:rPr lang="en-US" dirty="0" smtClean="0"/>
              <a:t>(Mean is same for all Sizes, No association)</a:t>
            </a:r>
          </a:p>
          <a:p>
            <a:pPr lvl="1"/>
            <a:r>
              <a:rPr lang="en-US" dirty="0"/>
              <a:t>log(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baseline="-25000" dirty="0"/>
              <a:t>i</a:t>
            </a:r>
            <a:r>
              <a:rPr lang="en-US" dirty="0"/>
              <a:t>/(1-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baseline="-25000" dirty="0"/>
              <a:t>i</a:t>
            </a:r>
            <a:r>
              <a:rPr lang="en-US" dirty="0"/>
              <a:t>)) = </a:t>
            </a:r>
            <a:r>
              <a:rPr lang="en-US" dirty="0" smtClean="0">
                <a:latin typeface="Symbol" panose="05050102010706020507" pitchFamily="18" charset="2"/>
              </a:rPr>
              <a:t>a + </a:t>
            </a:r>
            <a:r>
              <a:rPr lang="en-US" dirty="0" err="1" smtClean="0">
                <a:latin typeface="Symbol" panose="05050102010706020507" pitchFamily="18" charset="2"/>
              </a:rPr>
              <a:t>b</a:t>
            </a:r>
            <a:r>
              <a:rPr lang="en-US" dirty="0" err="1" smtClean="0"/>
              <a:t>X</a:t>
            </a:r>
            <a:r>
              <a:rPr lang="en-US" baseline="-25000" dirty="0" err="1" smtClean="0"/>
              <a:t>i</a:t>
            </a:r>
            <a:r>
              <a:rPr lang="en-US" dirty="0" smtClean="0"/>
              <a:t> (Linearly related to size)</a:t>
            </a:r>
          </a:p>
          <a:p>
            <a:pPr lvl="1"/>
            <a:r>
              <a:rPr lang="en-US" dirty="0"/>
              <a:t>log(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baseline="-25000" dirty="0"/>
              <a:t>i</a:t>
            </a:r>
            <a:r>
              <a:rPr lang="en-US" dirty="0"/>
              <a:t>/(1-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baseline="-25000" dirty="0"/>
              <a:t>i</a:t>
            </a:r>
            <a:r>
              <a:rPr lang="en-US" dirty="0"/>
              <a:t>)) = </a:t>
            </a:r>
            <a:r>
              <a:rPr lang="en-US" dirty="0" smtClean="0">
                <a:latin typeface="Symbol" panose="05050102010706020507" pitchFamily="18" charset="2"/>
              </a:rPr>
              <a:t>b</a:t>
            </a:r>
            <a:r>
              <a:rPr lang="en-US" baseline="-25000" dirty="0" smtClean="0">
                <a:latin typeface="Symbol" panose="05050102010706020507" pitchFamily="18" charset="2"/>
              </a:rPr>
              <a:t>1</a:t>
            </a:r>
            <a:r>
              <a:rPr lang="en-US" dirty="0" smtClean="0"/>
              <a:t>Z</a:t>
            </a:r>
            <a:r>
              <a:rPr lang="en-US" baseline="-25000" dirty="0" smtClean="0"/>
              <a:t>1 </a:t>
            </a:r>
            <a:r>
              <a:rPr lang="en-US" dirty="0" smtClean="0"/>
              <a:t>+…+ </a:t>
            </a:r>
            <a:r>
              <a:rPr lang="en-US" dirty="0" smtClean="0">
                <a:latin typeface="Symbol" panose="05050102010706020507" pitchFamily="18" charset="2"/>
              </a:rPr>
              <a:t>b</a:t>
            </a:r>
            <a:r>
              <a:rPr lang="en-US" baseline="-25000" dirty="0" smtClean="0"/>
              <a:t>m-1</a:t>
            </a:r>
            <a:r>
              <a:rPr lang="en-US" dirty="0" smtClean="0"/>
              <a:t>Z</a:t>
            </a:r>
            <a:r>
              <a:rPr lang="en-US" baseline="-25000" dirty="0" smtClean="0"/>
              <a:t>m-1 </a:t>
            </a:r>
            <a:r>
              <a:rPr lang="en-US" dirty="0" smtClean="0"/>
              <a:t>+</a:t>
            </a:r>
            <a:r>
              <a:rPr lang="en-US" dirty="0">
                <a:latin typeface="Symbol" panose="05050102010706020507" pitchFamily="18" charset="2"/>
              </a:rPr>
              <a:t> </a:t>
            </a:r>
            <a:r>
              <a:rPr lang="en-US" dirty="0" err="1" smtClean="0">
                <a:latin typeface="Symbol" panose="05050102010706020507" pitchFamily="18" charset="2"/>
              </a:rPr>
              <a:t>b</a:t>
            </a:r>
            <a:r>
              <a:rPr lang="en-US" baseline="-25000" dirty="0" err="1" smtClean="0"/>
              <a:t>m</a:t>
            </a:r>
            <a:r>
              <a:rPr lang="en-US" dirty="0" err="1" smtClean="0"/>
              <a:t>Z</a:t>
            </a:r>
            <a:r>
              <a:rPr lang="en-US" baseline="-25000" dirty="0" err="1" smtClean="0"/>
              <a:t>m</a:t>
            </a:r>
            <a:r>
              <a:rPr lang="en-US" dirty="0" smtClean="0"/>
              <a:t>    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= 1 if Size Level i, 0 </a:t>
            </a:r>
            <a:r>
              <a:rPr lang="en-US" dirty="0" err="1" smtClean="0"/>
              <a:t>o.w</a:t>
            </a:r>
            <a:r>
              <a:rPr lang="en-US" dirty="0" smtClean="0"/>
              <a:t>. This allows for m distinct </a:t>
            </a:r>
            <a:r>
              <a:rPr lang="en-US" dirty="0" err="1" smtClean="0"/>
              <a:t>logits</a:t>
            </a:r>
            <a:r>
              <a:rPr lang="en-US" dirty="0" smtClean="0"/>
              <a:t>, without a linear trend in size (aka Saturated model)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217450"/>
              </p:ext>
            </p:extLst>
          </p:nvPr>
        </p:nvGraphicFramePr>
        <p:xfrm>
          <a:off x="381000" y="5791200"/>
          <a:ext cx="8360229" cy="705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3" imgW="5270400" imgH="444240" progId="Equation.DSMT4">
                  <p:embed/>
                </p:oleObj>
              </mc:Choice>
              <mc:Fallback>
                <p:oleObj name="Equation" r:id="rId3" imgW="52704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5791200"/>
                        <a:ext cx="8360229" cy="705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774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Distribution &amp; Likelihood Function - I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503815"/>
              </p:ext>
            </p:extLst>
          </p:nvPr>
        </p:nvGraphicFramePr>
        <p:xfrm>
          <a:off x="251859" y="1219200"/>
          <a:ext cx="8781607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4" imgW="7403760" imgH="4368600" progId="Equation.DSMT4">
                  <p:embed/>
                </p:oleObj>
              </mc:Choice>
              <mc:Fallback>
                <p:oleObj name="Equation" r:id="rId4" imgW="7403760" imgH="436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859" y="1219200"/>
                        <a:ext cx="8781607" cy="518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633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Maximum Likelihood Estimation – Model 1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800864"/>
              </p:ext>
            </p:extLst>
          </p:nvPr>
        </p:nvGraphicFramePr>
        <p:xfrm>
          <a:off x="381000" y="949325"/>
          <a:ext cx="8223250" cy="536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3" imgW="6933960" imgH="4520880" progId="Equation.DSMT4">
                  <p:embed/>
                </p:oleObj>
              </mc:Choice>
              <mc:Fallback>
                <p:oleObj name="Equation" r:id="rId3" imgW="6933960" imgH="4520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49325"/>
                        <a:ext cx="8223250" cy="536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621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Maximum Likelihood Estimation – Model 3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789421"/>
              </p:ext>
            </p:extLst>
          </p:nvPr>
        </p:nvGraphicFramePr>
        <p:xfrm>
          <a:off x="609600" y="838200"/>
          <a:ext cx="7877175" cy="451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Equation" r:id="rId3" imgW="6642000" imgH="3809880" progId="Equation.DSMT4">
                  <p:embed/>
                </p:oleObj>
              </mc:Choice>
              <mc:Fallback>
                <p:oleObj name="Equation" r:id="rId3" imgW="6642000" imgH="3809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838200"/>
                        <a:ext cx="7877175" cy="451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73615"/>
              </p:ext>
            </p:extLst>
          </p:nvPr>
        </p:nvGraphicFramePr>
        <p:xfrm>
          <a:off x="838200" y="5638800"/>
          <a:ext cx="73247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Worksheet" r:id="rId5" imgW="7324657" imgH="771457" progId="Excel.Sheet.12">
                  <p:embed/>
                </p:oleObj>
              </mc:Choice>
              <mc:Fallback>
                <p:oleObj name="Worksheet" r:id="rId5" imgW="7324657" imgH="771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5638800"/>
                        <a:ext cx="7324725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66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2 – R Output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0668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Lucida Console" panose="020B0609040504020204" pitchFamily="49" charset="0"/>
              </a:rPr>
              <a:t>glm</a:t>
            </a:r>
            <a:r>
              <a:rPr lang="en-US" dirty="0" smtClean="0">
                <a:latin typeface="Lucida Console" panose="020B0609040504020204" pitchFamily="49" charset="0"/>
              </a:rPr>
              <a:t>(formula </a:t>
            </a:r>
            <a:r>
              <a:rPr lang="en-US" dirty="0">
                <a:latin typeface="Lucida Console" panose="020B0609040504020204" pitchFamily="49" charset="0"/>
              </a:rPr>
              <a:t>= </a:t>
            </a:r>
            <a:r>
              <a:rPr lang="en-US" dirty="0" err="1">
                <a:latin typeface="Lucida Console" panose="020B0609040504020204" pitchFamily="49" charset="0"/>
              </a:rPr>
              <a:t>lob.y</a:t>
            </a:r>
            <a:r>
              <a:rPr lang="en-US" dirty="0">
                <a:latin typeface="Lucida Console" panose="020B0609040504020204" pitchFamily="49" charset="0"/>
              </a:rPr>
              <a:t> ~ size, family = binomial("logit"))</a:t>
            </a:r>
          </a:p>
          <a:p>
            <a:endParaRPr lang="en-US" dirty="0">
              <a:latin typeface="Lucida Console" panose="020B0609040504020204" pitchFamily="49" charset="0"/>
            </a:endParaRPr>
          </a:p>
          <a:p>
            <a:r>
              <a:rPr lang="en-US" dirty="0" smtClean="0">
                <a:latin typeface="Lucida Console" panose="020B0609040504020204" pitchFamily="49" charset="0"/>
              </a:rPr>
              <a:t>Coefficients</a:t>
            </a:r>
            <a:r>
              <a:rPr lang="en-US" dirty="0">
                <a:latin typeface="Lucida Console" panose="020B0609040504020204" pitchFamily="49" charset="0"/>
              </a:rPr>
              <a:t>:</a:t>
            </a:r>
          </a:p>
          <a:p>
            <a:r>
              <a:rPr lang="en-US" dirty="0">
                <a:latin typeface="Lucida Console" panose="020B0609040504020204" pitchFamily="49" charset="0"/>
              </a:rPr>
              <a:t>            Estimate Std. Error z value </a:t>
            </a:r>
            <a:r>
              <a:rPr lang="en-US" dirty="0" err="1">
                <a:latin typeface="Lucida Console" panose="020B0609040504020204" pitchFamily="49" charset="0"/>
              </a:rPr>
              <a:t>Pr</a:t>
            </a:r>
            <a:r>
              <a:rPr lang="en-US" dirty="0">
                <a:latin typeface="Lucida Console" panose="020B0609040504020204" pitchFamily="49" charset="0"/>
              </a:rPr>
              <a:t>(&gt;|z|)    </a:t>
            </a:r>
          </a:p>
          <a:p>
            <a:r>
              <a:rPr lang="en-US" dirty="0">
                <a:latin typeface="Lucida Console" panose="020B0609040504020204" pitchFamily="49" charset="0"/>
              </a:rPr>
              <a:t>(Intercept) -7.89597    1.38501  -5.701 1.19e-08 ***</a:t>
            </a:r>
          </a:p>
          <a:p>
            <a:r>
              <a:rPr lang="en-US" dirty="0">
                <a:latin typeface="Lucida Console" panose="020B0609040504020204" pitchFamily="49" charset="0"/>
              </a:rPr>
              <a:t>size         0.19586    0.03415   5.735 9.77e-09 </a:t>
            </a:r>
            <a:r>
              <a:rPr lang="en-US" dirty="0" smtClean="0">
                <a:latin typeface="Lucida Console" panose="020B0609040504020204" pitchFamily="49" charset="0"/>
              </a:rPr>
              <a:t>***</a:t>
            </a:r>
            <a:endParaRPr lang="en-US" dirty="0">
              <a:latin typeface="Lucida Console" panose="020B0609040504020204" pitchFamily="49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114263"/>
              </p:ext>
            </p:extLst>
          </p:nvPr>
        </p:nvGraphicFramePr>
        <p:xfrm>
          <a:off x="1447800" y="3124200"/>
          <a:ext cx="5715000" cy="1683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Equation" r:id="rId3" imgW="1422360" imgH="419040" progId="Equation.DSMT4">
                  <p:embed/>
                </p:oleObj>
              </mc:Choice>
              <mc:Fallback>
                <p:oleObj name="Equation" r:id="rId3" imgW="14223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3124200"/>
                        <a:ext cx="5715000" cy="16838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216285"/>
              </p:ext>
            </p:extLst>
          </p:nvPr>
        </p:nvGraphicFramePr>
        <p:xfrm>
          <a:off x="381000" y="5105400"/>
          <a:ext cx="8216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Worksheet" r:id="rId5" imgW="7562933" imgH="771470" progId="Excel.Sheet.12">
                  <p:embed/>
                </p:oleObj>
              </mc:Choice>
              <mc:Fallback>
                <p:oleObj name="Worksheet" r:id="rId5" imgW="7562933" imgH="7714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5105400"/>
                        <a:ext cx="82169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102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Evaluating the log-likelihood for Different Models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54530"/>
              </p:ext>
            </p:extLst>
          </p:nvPr>
        </p:nvGraphicFramePr>
        <p:xfrm>
          <a:off x="133350" y="990600"/>
          <a:ext cx="8877471" cy="577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Equation" r:id="rId3" imgW="7149960" imgH="4647960" progId="Equation.DSMT4">
                  <p:embed/>
                </p:oleObj>
              </mc:Choice>
              <mc:Fallback>
                <p:oleObj name="Equation" r:id="rId3" imgW="7149960" imgH="464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350" y="990600"/>
                        <a:ext cx="8877471" cy="577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987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Deviance and Likelihood Ratio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334000"/>
          </a:xfrm>
        </p:spPr>
        <p:txBody>
          <a:bodyPr/>
          <a:lstStyle/>
          <a:p>
            <a:r>
              <a:rPr lang="en-US" dirty="0" smtClean="0"/>
              <a:t>Deviance:   </a:t>
            </a:r>
          </a:p>
          <a:p>
            <a:pPr marL="0" indent="0">
              <a:buNone/>
            </a:pPr>
            <a:r>
              <a:rPr lang="en-US" sz="2400" dirty="0" smtClean="0"/>
              <a:t>-2*(log Likelihood of Model – log Likelihood of Saturated Model)</a:t>
            </a:r>
          </a:p>
          <a:p>
            <a:pPr marL="0" indent="0">
              <a:buNone/>
            </a:pPr>
            <a:r>
              <a:rPr lang="en-US" sz="2400" dirty="0" smtClean="0"/>
              <a:t>Degrees of Freedom = # of Parameters in Saturated Model - # in model</a:t>
            </a:r>
          </a:p>
          <a:p>
            <a:r>
              <a:rPr lang="en-US" dirty="0" smtClean="0"/>
              <a:t>When comparing a Complete and Reduced Model, take difference between the Deviances (Reduced – Full)</a:t>
            </a:r>
          </a:p>
          <a:p>
            <a:r>
              <a:rPr lang="en-US" dirty="0" smtClean="0"/>
              <a:t>Under the null hypothesis, the statistic will be chi-square with degrees of freedom = difference in degrees of freedoms for the 2 Deviances (number of restrictions under null hypothesis)</a:t>
            </a:r>
          </a:p>
          <a:p>
            <a:r>
              <a:rPr lang="en-US" dirty="0" smtClean="0"/>
              <a:t>Deviance can be used to test goodness-of-fit of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79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569</Words>
  <Application>Microsoft Office PowerPoint</Application>
  <PresentationFormat>On-screen Show (4:3)</PresentationFormat>
  <Paragraphs>61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Lucida Console</vt:lpstr>
      <vt:lpstr>Lucida Sans Typewriter</vt:lpstr>
      <vt:lpstr>Symbol</vt:lpstr>
      <vt:lpstr>Wingdings</vt:lpstr>
      <vt:lpstr>Office Theme</vt:lpstr>
      <vt:lpstr>Worksheet</vt:lpstr>
      <vt:lpstr>Equation</vt:lpstr>
      <vt:lpstr>MathType 6.0 Equation</vt:lpstr>
      <vt:lpstr>Logistic Regression with “Grouped” Data</vt:lpstr>
      <vt:lpstr>Data Description</vt:lpstr>
      <vt:lpstr>Models</vt:lpstr>
      <vt:lpstr>Probability Distribution &amp; Likelihood Function - I</vt:lpstr>
      <vt:lpstr>Maximum Likelihood Estimation – Model 1</vt:lpstr>
      <vt:lpstr>Maximum Likelihood Estimation – Model 3</vt:lpstr>
      <vt:lpstr>Model 2 – R Output </vt:lpstr>
      <vt:lpstr>Evaluating the log-likelihood for Different Models</vt:lpstr>
      <vt:lpstr>Deviance and Likelihood Ratio Tests</vt:lpstr>
      <vt:lpstr>Deviance and Likelihood Ratio Tests</vt:lpstr>
      <vt:lpstr>Pearson Chi-Square Test for Goodness-of-Fit</vt:lpstr>
      <vt:lpstr>Pearson Chi-Square Test for Goodness-of-Fit</vt:lpstr>
      <vt:lpstr>Residuals</vt:lpstr>
      <vt:lpstr>Residuals</vt:lpstr>
      <vt:lpstr>Computational Approach for ML Estimator</vt:lpstr>
      <vt:lpstr>Estimated Variance-Covariance for ML Estimator</vt:lpstr>
      <vt:lpstr>ML Estimate, Variance, Standard Errors</vt:lpstr>
    </vt:vector>
  </TitlesOfParts>
  <Company>UF College of Liberal Arts &amp;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 with “Grouped” Data</dc:title>
  <dc:creator>Winner,Lawrence Herman</dc:creator>
  <cp:lastModifiedBy>Winner,Lawrence Herman</cp:lastModifiedBy>
  <cp:revision>60</cp:revision>
  <dcterms:created xsi:type="dcterms:W3CDTF">2015-03-31T15:49:20Z</dcterms:created>
  <dcterms:modified xsi:type="dcterms:W3CDTF">2018-11-30T14:48:48Z</dcterms:modified>
</cp:coreProperties>
</file>