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1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68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0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9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0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8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4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0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6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9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2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8130-3775-4F6E-A886-35422EB1CEC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11E2A-417D-4F2B-8DD0-E23F014AB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Principal Component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LPGA Golf Performance Variables – 2008 Season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LPGA 2008 Data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16660"/>
              </p:ext>
            </p:extLst>
          </p:nvPr>
        </p:nvGraphicFramePr>
        <p:xfrm>
          <a:off x="336550" y="1076325"/>
          <a:ext cx="8469313" cy="497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3" imgW="7111800" imgH="4178160" progId="Equation.DSMT4">
                  <p:embed/>
                </p:oleObj>
              </mc:Choice>
              <mc:Fallback>
                <p:oleObj name="Equation" r:id="rId3" imgW="7111800" imgH="4178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076325"/>
                        <a:ext cx="8469313" cy="497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4505"/>
          </a:xfrm>
        </p:spPr>
        <p:txBody>
          <a:bodyPr/>
          <a:lstStyle/>
          <a:p>
            <a:r>
              <a:rPr lang="en-US" dirty="0" smtClean="0"/>
              <a:t>Population Principal Components - V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63074"/>
              </p:ext>
            </p:extLst>
          </p:nvPr>
        </p:nvGraphicFramePr>
        <p:xfrm>
          <a:off x="544248" y="1342320"/>
          <a:ext cx="7270485" cy="5273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3" imgW="4952880" imgH="2692080" progId="Equation.DSMT4">
                  <p:embed/>
                </p:oleObj>
              </mc:Choice>
              <mc:Fallback>
                <p:oleObj name="Equation" r:id="rId3" imgW="495288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4248" y="1342320"/>
                        <a:ext cx="7270485" cy="5273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2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LPGA 2008 Data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028259"/>
              </p:ext>
            </p:extLst>
          </p:nvPr>
        </p:nvGraphicFramePr>
        <p:xfrm>
          <a:off x="990600" y="1143000"/>
          <a:ext cx="7162800" cy="5500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" imgW="5486400" imgH="4216320" progId="Equation.DSMT4">
                  <p:embed/>
                </p:oleObj>
              </mc:Choice>
              <mc:Fallback>
                <p:oleObj name="Equation" r:id="rId3" imgW="5486400" imgH="421632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7162800" cy="5500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128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95% Density Ellipsoid and Principal Components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839200" cy="443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01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96" y="381000"/>
            <a:ext cx="7886700" cy="5389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Principal Components for Standardized Variables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919527"/>
              </p:ext>
            </p:extLst>
          </p:nvPr>
        </p:nvGraphicFramePr>
        <p:xfrm>
          <a:off x="381000" y="1447800"/>
          <a:ext cx="838689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3" imgW="9334440" imgH="4749480" progId="Equation.DSMT4">
                  <p:embed/>
                </p:oleObj>
              </mc:Choice>
              <mc:Fallback>
                <p:oleObj name="Equation" r:id="rId3" imgW="9334440" imgH="4749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447800"/>
                        <a:ext cx="8386893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1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LPGA 2008 Data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510594"/>
              </p:ext>
            </p:extLst>
          </p:nvPr>
        </p:nvGraphicFramePr>
        <p:xfrm>
          <a:off x="346075" y="966788"/>
          <a:ext cx="8264525" cy="551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7073640" imgH="4724280" progId="Equation.DSMT4">
                  <p:embed/>
                </p:oleObj>
              </mc:Choice>
              <mc:Fallback>
                <p:oleObj name="Equation" r:id="rId3" imgW="7073640" imgH="47242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075" y="966788"/>
                        <a:ext cx="8264525" cy="551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402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LPGA 2008 Data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49400"/>
              </p:ext>
            </p:extLst>
          </p:nvPr>
        </p:nvGraphicFramePr>
        <p:xfrm>
          <a:off x="225425" y="1274763"/>
          <a:ext cx="8594725" cy="540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3" imgW="8839080" imgH="5562360" progId="Equation.DSMT4">
                  <p:embed/>
                </p:oleObj>
              </mc:Choice>
              <mc:Fallback>
                <p:oleObj name="Equation" r:id="rId3" imgW="8839080" imgH="556236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425" y="1274763"/>
                        <a:ext cx="8594725" cy="5405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367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95% Density Ellipsoid and Principal Components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8686800" cy="435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Components -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Data: </a:t>
            </a:r>
            <a:r>
              <a:rPr lang="en-US" i="1" dirty="0" smtClean="0"/>
              <a:t>p</a:t>
            </a:r>
            <a:r>
              <a:rPr lang="en-US" dirty="0" smtClean="0"/>
              <a:t> Variables observed on </a:t>
            </a:r>
            <a:r>
              <a:rPr lang="en-US" i="1" dirty="0" smtClean="0"/>
              <a:t>n</a:t>
            </a:r>
            <a:r>
              <a:rPr lang="en-US" dirty="0" smtClean="0"/>
              <a:t> Experimental/Sampling units</a:t>
            </a:r>
          </a:p>
          <a:p>
            <a:r>
              <a:rPr lang="en-US" dirty="0" smtClean="0"/>
              <a:t>Goal: Describe the Variance-Covariance structure of the variables through uncorrelated linear combinations of the variables</a:t>
            </a:r>
          </a:p>
          <a:p>
            <a:endParaRPr lang="en-US" dirty="0"/>
          </a:p>
          <a:p>
            <a:r>
              <a:rPr lang="en-US" dirty="0" smtClean="0"/>
              <a:t>Data Reduction: Fewer linear combinations (</a:t>
            </a:r>
            <a:r>
              <a:rPr lang="en-US" i="1" dirty="0" smtClean="0"/>
              <a:t>k</a:t>
            </a:r>
            <a:r>
              <a:rPr lang="en-US" dirty="0" smtClean="0"/>
              <a:t>) that “explain” large portion of total variation than the number of variables (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Interpretation: New variables (principal components) can simplify the summary of the original variables.</a:t>
            </a:r>
          </a:p>
          <a:p>
            <a:r>
              <a:rPr lang="en-US" dirty="0" smtClean="0"/>
              <a:t>Used as input to other procedures such as Factor Analysis and Linear Regression when Predictors are Correlated</a:t>
            </a:r>
          </a:p>
        </p:txBody>
      </p:sp>
    </p:spTree>
    <p:extLst>
      <p:ext uri="{BB962C8B-B14F-4D97-AF65-F5344CB8AC3E}">
        <p14:creationId xmlns:p14="http://schemas.microsoft.com/office/powerpoint/2010/main" val="13067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1250"/>
          </a:xfrm>
        </p:spPr>
        <p:txBody>
          <a:bodyPr/>
          <a:lstStyle/>
          <a:p>
            <a:r>
              <a:rPr lang="en-US" dirty="0" smtClean="0"/>
              <a:t>Population Principal Components - 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522805"/>
              </p:ext>
            </p:extLst>
          </p:nvPr>
        </p:nvGraphicFramePr>
        <p:xfrm>
          <a:off x="187972" y="1212638"/>
          <a:ext cx="8504635" cy="516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3" imgW="8445240" imgH="3848040" progId="Equation.DSMT4">
                  <p:embed/>
                </p:oleObj>
              </mc:Choice>
              <mc:Fallback>
                <p:oleObj name="Equation" r:id="rId3" imgW="8445240" imgH="3848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972" y="1212638"/>
                        <a:ext cx="8504635" cy="5165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8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3059"/>
          </a:xfrm>
        </p:spPr>
        <p:txBody>
          <a:bodyPr/>
          <a:lstStyle/>
          <a:p>
            <a:r>
              <a:rPr lang="en-US" dirty="0" smtClean="0"/>
              <a:t>Population Principal Components - II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819879"/>
              </p:ext>
            </p:extLst>
          </p:nvPr>
        </p:nvGraphicFramePr>
        <p:xfrm>
          <a:off x="374715" y="1009632"/>
          <a:ext cx="7823168" cy="5721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3" imgW="6946560" imgH="3809880" progId="Equation.DSMT4">
                  <p:embed/>
                </p:oleObj>
              </mc:Choice>
              <mc:Fallback>
                <p:oleObj name="Equation" r:id="rId3" imgW="6946560" imgH="380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715" y="1009632"/>
                        <a:ext cx="7823168" cy="5721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60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Components - Bivariate Case (Sample)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361383"/>
              </p:ext>
            </p:extLst>
          </p:nvPr>
        </p:nvGraphicFramePr>
        <p:xfrm>
          <a:off x="457200" y="1108075"/>
          <a:ext cx="8042275" cy="523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3" imgW="6883200" imgH="4483080" progId="Equation.DSMT4">
                  <p:embed/>
                </p:oleObj>
              </mc:Choice>
              <mc:Fallback>
                <p:oleObj name="Equation" r:id="rId3" imgW="6883200" imgH="4483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08075"/>
                        <a:ext cx="8042275" cy="5237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28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LPGA 2008 Data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957729"/>
              </p:ext>
            </p:extLst>
          </p:nvPr>
        </p:nvGraphicFramePr>
        <p:xfrm>
          <a:off x="228600" y="1123950"/>
          <a:ext cx="8615363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3" imgW="7873920" imgH="4673520" progId="Equation.DSMT4">
                  <p:embed/>
                </p:oleObj>
              </mc:Choice>
              <mc:Fallback>
                <p:oleObj name="Equation" r:id="rId3" imgW="7873920" imgH="4673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123950"/>
                        <a:ext cx="8615363" cy="511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18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4505"/>
          </a:xfrm>
        </p:spPr>
        <p:txBody>
          <a:bodyPr/>
          <a:lstStyle/>
          <a:p>
            <a:r>
              <a:rPr lang="en-US" dirty="0" smtClean="0"/>
              <a:t>Population Principal Components - III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747676"/>
              </p:ext>
            </p:extLst>
          </p:nvPr>
        </p:nvGraphicFramePr>
        <p:xfrm>
          <a:off x="457200" y="1208088"/>
          <a:ext cx="7710488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3" imgW="6273720" imgH="3416040" progId="Equation.DSMT4">
                  <p:embed/>
                </p:oleObj>
              </mc:Choice>
              <mc:Fallback>
                <p:oleObj name="Equation" r:id="rId3" imgW="6273720" imgH="341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208088"/>
                        <a:ext cx="7710488" cy="473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66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LPGA 2008 Data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545332"/>
              </p:ext>
            </p:extLst>
          </p:nvPr>
        </p:nvGraphicFramePr>
        <p:xfrm>
          <a:off x="404813" y="1219200"/>
          <a:ext cx="8031162" cy="536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3" imgW="6743520" imgH="4508280" progId="Equation.DSMT4">
                  <p:embed/>
                </p:oleObj>
              </mc:Choice>
              <mc:Fallback>
                <p:oleObj name="Equation" r:id="rId3" imgW="6743520" imgH="45082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219200"/>
                        <a:ext cx="8031162" cy="536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8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4505"/>
          </a:xfrm>
        </p:spPr>
        <p:txBody>
          <a:bodyPr/>
          <a:lstStyle/>
          <a:p>
            <a:r>
              <a:rPr lang="en-US" dirty="0" smtClean="0"/>
              <a:t>Population Principal Components - IV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758401"/>
              </p:ext>
            </p:extLst>
          </p:nvPr>
        </p:nvGraphicFramePr>
        <p:xfrm>
          <a:off x="442913" y="1146176"/>
          <a:ext cx="8123635" cy="513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3" imgW="6273720" imgH="2971800" progId="Equation.DSMT4">
                  <p:embed/>
                </p:oleObj>
              </mc:Choice>
              <mc:Fallback>
                <p:oleObj name="Equation" r:id="rId3" imgW="6273720" imgH="297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913" y="1146176"/>
                        <a:ext cx="8123635" cy="513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40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169</Words>
  <Application>Microsoft Office PowerPoint</Application>
  <PresentationFormat>On-screen Show (4:3)</PresentationFormat>
  <Paragraphs>24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Equation</vt:lpstr>
      <vt:lpstr>Principal Component Analysis</vt:lpstr>
      <vt:lpstr>Principal Components - Description</vt:lpstr>
      <vt:lpstr>Population Principal Components - I</vt:lpstr>
      <vt:lpstr>Population Principal Components - II</vt:lpstr>
      <vt:lpstr>Principal Components - Bivariate Case (Sample)</vt:lpstr>
      <vt:lpstr>LPGA 2008 Data</vt:lpstr>
      <vt:lpstr>Population Principal Components - III</vt:lpstr>
      <vt:lpstr>LPGA 2008 Data</vt:lpstr>
      <vt:lpstr>Population Principal Components - IV</vt:lpstr>
      <vt:lpstr>LPGA 2008 Data</vt:lpstr>
      <vt:lpstr>Population Principal Components - V</vt:lpstr>
      <vt:lpstr>LPGA 2008 Data</vt:lpstr>
      <vt:lpstr>95% Density Ellipsoid and Principal Components</vt:lpstr>
      <vt:lpstr>Principal Components for Standardized Variables</vt:lpstr>
      <vt:lpstr>LPGA 2008 Data</vt:lpstr>
      <vt:lpstr>LPGA 2008 Data</vt:lpstr>
      <vt:lpstr>95% Density Ellipsoid and Principal Components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Component Analysis</dc:title>
  <dc:creator>Larry</dc:creator>
  <cp:lastModifiedBy>Winner,Lawrence Herman</cp:lastModifiedBy>
  <cp:revision>54</cp:revision>
  <dcterms:created xsi:type="dcterms:W3CDTF">2019-03-31T13:23:32Z</dcterms:created>
  <dcterms:modified xsi:type="dcterms:W3CDTF">2019-04-03T17:24:46Z</dcterms:modified>
</cp:coreProperties>
</file>