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6BDC6-85F9-45F5-AEFF-18E65498C630}" type="datetimeFigureOut">
              <a:rPr lang="en-US" smtClean="0"/>
              <a:t>8/11/2014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079AB-74B6-4D6F-9619-67BE37157C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3163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6BDC6-85F9-45F5-AEFF-18E65498C630}" type="datetimeFigureOut">
              <a:rPr lang="en-US" smtClean="0"/>
              <a:t>8/11/2014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079AB-74B6-4D6F-9619-67BE37157C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998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6BDC6-85F9-45F5-AEFF-18E65498C630}" type="datetimeFigureOut">
              <a:rPr lang="en-US" smtClean="0"/>
              <a:t>8/11/2014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079AB-74B6-4D6F-9619-67BE37157C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552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6BDC6-85F9-45F5-AEFF-18E65498C630}" type="datetimeFigureOut">
              <a:rPr lang="en-US" smtClean="0"/>
              <a:t>8/11/2014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079AB-74B6-4D6F-9619-67BE37157C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810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6BDC6-85F9-45F5-AEFF-18E65498C630}" type="datetimeFigureOut">
              <a:rPr lang="en-US" smtClean="0"/>
              <a:t>8/11/2014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079AB-74B6-4D6F-9619-67BE37157C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976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6BDC6-85F9-45F5-AEFF-18E65498C630}" type="datetimeFigureOut">
              <a:rPr lang="en-US" smtClean="0"/>
              <a:t>8/11/2014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079AB-74B6-4D6F-9619-67BE37157C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434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6BDC6-85F9-45F5-AEFF-18E65498C630}" type="datetimeFigureOut">
              <a:rPr lang="en-US" smtClean="0"/>
              <a:t>8/11/2014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079AB-74B6-4D6F-9619-67BE37157C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567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6BDC6-85F9-45F5-AEFF-18E65498C630}" type="datetimeFigureOut">
              <a:rPr lang="en-US" smtClean="0"/>
              <a:t>8/11/2014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079AB-74B6-4D6F-9619-67BE37157C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692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6BDC6-85F9-45F5-AEFF-18E65498C630}" type="datetimeFigureOut">
              <a:rPr lang="en-US" smtClean="0"/>
              <a:t>8/11/2014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079AB-74B6-4D6F-9619-67BE37157C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381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6BDC6-85F9-45F5-AEFF-18E65498C630}" type="datetimeFigureOut">
              <a:rPr lang="en-US" smtClean="0"/>
              <a:t>8/11/2014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079AB-74B6-4D6F-9619-67BE37157C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169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6BDC6-85F9-45F5-AEFF-18E65498C630}" type="datetimeFigureOut">
              <a:rPr lang="en-US" smtClean="0"/>
              <a:t>8/11/2014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079AB-74B6-4D6F-9619-67BE37157C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581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8229600" cy="4830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56BDC6-85F9-45F5-AEFF-18E65498C630}" type="datetimeFigureOut">
              <a:rPr lang="en-US" smtClean="0"/>
              <a:t>8/11/2014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6079AB-74B6-4D6F-9619-67BE37157C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234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360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6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8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Quantile</a:t>
            </a:r>
            <a:r>
              <a:rPr lang="en-US" dirty="0" smtClean="0"/>
              <a:t> Regression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4384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Prize Winnings – LPGA 2009/2010 Seasons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pPr algn="l"/>
            <a:r>
              <a:rPr lang="en-US" sz="1200" dirty="0" smtClean="0">
                <a:solidFill>
                  <a:schemeClr val="tx1"/>
                </a:solidFill>
              </a:rPr>
              <a:t>www.lpga.com</a:t>
            </a:r>
          </a:p>
          <a:p>
            <a:pPr algn="l"/>
            <a:endParaRPr lang="en-US" sz="1200" dirty="0" smtClean="0">
              <a:solidFill>
                <a:schemeClr val="tx1"/>
              </a:solidFill>
            </a:endParaRPr>
          </a:p>
          <a:p>
            <a:pPr algn="l"/>
            <a:r>
              <a:rPr lang="en-US" sz="1200" dirty="0" err="1" smtClean="0">
                <a:solidFill>
                  <a:schemeClr val="tx1"/>
                </a:solidFill>
              </a:rPr>
              <a:t>Kahane</a:t>
            </a:r>
            <a:r>
              <a:rPr lang="en-US" sz="1200" dirty="0" smtClean="0">
                <a:solidFill>
                  <a:schemeClr val="tx1"/>
                </a:solidFill>
              </a:rPr>
              <a:t>, L.H. (2010). “Returns to Skill in Professional Golf: A </a:t>
            </a:r>
            <a:r>
              <a:rPr lang="en-US" sz="1200" dirty="0" err="1" smtClean="0">
                <a:solidFill>
                  <a:schemeClr val="tx1"/>
                </a:solidFill>
              </a:rPr>
              <a:t>Quantile</a:t>
            </a:r>
            <a:r>
              <a:rPr lang="en-US" sz="1200" dirty="0" smtClean="0">
                <a:solidFill>
                  <a:schemeClr val="tx1"/>
                </a:solidFill>
              </a:rPr>
              <a:t> Regression Approach,”  </a:t>
            </a:r>
            <a:r>
              <a:rPr lang="en-US" sz="1200" i="1" dirty="0" smtClean="0">
                <a:solidFill>
                  <a:schemeClr val="tx1"/>
                </a:solidFill>
              </a:rPr>
              <a:t>International Journal of Sport Finance</a:t>
            </a:r>
            <a:r>
              <a:rPr lang="en-US" sz="1200" dirty="0" smtClean="0">
                <a:solidFill>
                  <a:schemeClr val="tx1"/>
                </a:solidFill>
              </a:rPr>
              <a:t>, Vol. 5, pp. 167-170</a:t>
            </a:r>
          </a:p>
          <a:p>
            <a:pPr algn="l"/>
            <a:endParaRPr lang="en-US" sz="1200" dirty="0" smtClean="0">
              <a:solidFill>
                <a:schemeClr val="tx1"/>
              </a:solidFill>
            </a:endParaRPr>
          </a:p>
          <a:p>
            <a:pPr algn="l"/>
            <a:r>
              <a:rPr lang="en-US" sz="1200" dirty="0" smtClean="0">
                <a:solidFill>
                  <a:schemeClr val="tx1"/>
                </a:solidFill>
              </a:rPr>
              <a:t>Cameron, A.C., and P.K. Trivedi (2010). </a:t>
            </a:r>
            <a:r>
              <a:rPr lang="en-US" sz="1200" i="1" dirty="0" err="1" smtClean="0">
                <a:solidFill>
                  <a:schemeClr val="tx1"/>
                </a:solidFill>
              </a:rPr>
              <a:t>Microeconometrics</a:t>
            </a:r>
            <a:r>
              <a:rPr lang="en-US" sz="1200" i="1" dirty="0" smtClean="0">
                <a:solidFill>
                  <a:schemeClr val="tx1"/>
                </a:solidFill>
              </a:rPr>
              <a:t> Using Stata</a:t>
            </a:r>
            <a:r>
              <a:rPr lang="en-US" sz="1200" dirty="0" smtClean="0">
                <a:solidFill>
                  <a:schemeClr val="tx1"/>
                </a:solidFill>
              </a:rPr>
              <a:t>, Revised Edition, STATA Press,  College Station, TX.</a:t>
            </a:r>
            <a:endParaRPr 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8383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Tests of Equality of Coefficients Across </a:t>
            </a:r>
            <a:r>
              <a:rPr lang="en-US" dirty="0" err="1" smtClean="0"/>
              <a:t>Quantiles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1066800"/>
            <a:ext cx="83820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. test[q25=q50=q75]: drive</a:t>
            </a:r>
          </a:p>
          <a:p>
            <a:r>
              <a:rPr lang="en-US" dirty="0" smtClean="0"/>
              <a:t>( </a:t>
            </a:r>
            <a:r>
              <a:rPr lang="en-US" dirty="0"/>
              <a:t>1)  [q25]drive - [q50]drive = </a:t>
            </a:r>
            <a:r>
              <a:rPr lang="en-US" dirty="0" smtClean="0"/>
              <a:t>0     ( </a:t>
            </a:r>
            <a:r>
              <a:rPr lang="en-US" dirty="0"/>
              <a:t>2)  [q25]drive - [q75]drive = 0</a:t>
            </a:r>
          </a:p>
          <a:p>
            <a:r>
              <a:rPr lang="en-US" dirty="0" smtClean="0"/>
              <a:t>F</a:t>
            </a:r>
            <a:r>
              <a:rPr lang="en-US" dirty="0"/>
              <a:t>(  2,   283) =    </a:t>
            </a:r>
            <a:r>
              <a:rPr lang="en-US" dirty="0" smtClean="0"/>
              <a:t>3.25                  </a:t>
            </a:r>
            <a:r>
              <a:rPr lang="en-US" dirty="0" err="1" smtClean="0"/>
              <a:t>Prob</a:t>
            </a:r>
            <a:r>
              <a:rPr lang="en-US" dirty="0" smtClean="0"/>
              <a:t> </a:t>
            </a:r>
            <a:r>
              <a:rPr lang="en-US" dirty="0"/>
              <a:t>&gt; F =    0.0403</a:t>
            </a:r>
          </a:p>
          <a:p>
            <a:endParaRPr lang="en-US" dirty="0"/>
          </a:p>
          <a:p>
            <a:r>
              <a:rPr lang="en-US" dirty="0"/>
              <a:t>. test[q25=q50=q75]: fairway </a:t>
            </a:r>
          </a:p>
          <a:p>
            <a:r>
              <a:rPr lang="en-US" dirty="0" smtClean="0"/>
              <a:t>( </a:t>
            </a:r>
            <a:r>
              <a:rPr lang="en-US" dirty="0"/>
              <a:t>1)  [q25]fairway - [q50]fairway = </a:t>
            </a:r>
            <a:r>
              <a:rPr lang="en-US" dirty="0" smtClean="0"/>
              <a:t>0    ( </a:t>
            </a:r>
            <a:r>
              <a:rPr lang="en-US" dirty="0"/>
              <a:t>2)  [q25]fairway - [q75]fairway = 0</a:t>
            </a:r>
          </a:p>
          <a:p>
            <a:r>
              <a:rPr lang="en-US" dirty="0" smtClean="0"/>
              <a:t>F</a:t>
            </a:r>
            <a:r>
              <a:rPr lang="en-US" dirty="0"/>
              <a:t>(  2,   283) =    </a:t>
            </a:r>
            <a:r>
              <a:rPr lang="en-US" dirty="0" smtClean="0"/>
              <a:t>0.27                  </a:t>
            </a:r>
            <a:r>
              <a:rPr lang="en-US" dirty="0" err="1" smtClean="0"/>
              <a:t>Prob</a:t>
            </a:r>
            <a:r>
              <a:rPr lang="en-US" dirty="0" smtClean="0"/>
              <a:t> </a:t>
            </a:r>
            <a:r>
              <a:rPr lang="en-US" dirty="0"/>
              <a:t>&gt; F =    0.7603</a:t>
            </a:r>
          </a:p>
          <a:p>
            <a:endParaRPr lang="en-US" dirty="0"/>
          </a:p>
          <a:p>
            <a:r>
              <a:rPr lang="en-US" dirty="0"/>
              <a:t>. test[q25=q50=q75]: green </a:t>
            </a:r>
          </a:p>
          <a:p>
            <a:r>
              <a:rPr lang="en-US" dirty="0" smtClean="0"/>
              <a:t>( </a:t>
            </a:r>
            <a:r>
              <a:rPr lang="en-US" dirty="0"/>
              <a:t>1)  [q25]green - [q50]green = </a:t>
            </a:r>
            <a:r>
              <a:rPr lang="en-US" dirty="0" smtClean="0"/>
              <a:t>0             ( </a:t>
            </a:r>
            <a:r>
              <a:rPr lang="en-US" dirty="0"/>
              <a:t>2)  [q25]green - [q75]green = 0</a:t>
            </a:r>
          </a:p>
          <a:p>
            <a:r>
              <a:rPr lang="en-US" dirty="0" smtClean="0"/>
              <a:t>F</a:t>
            </a:r>
            <a:r>
              <a:rPr lang="en-US" dirty="0"/>
              <a:t>(  2,   283) =    </a:t>
            </a:r>
            <a:r>
              <a:rPr lang="en-US" dirty="0" smtClean="0"/>
              <a:t>0.58                   </a:t>
            </a:r>
            <a:r>
              <a:rPr lang="en-US" dirty="0" err="1" smtClean="0"/>
              <a:t>Prob</a:t>
            </a:r>
            <a:r>
              <a:rPr lang="en-US" dirty="0" smtClean="0"/>
              <a:t> </a:t>
            </a:r>
            <a:r>
              <a:rPr lang="en-US" dirty="0"/>
              <a:t>&gt; F =    0.5600</a:t>
            </a:r>
          </a:p>
          <a:p>
            <a:endParaRPr lang="en-US" dirty="0"/>
          </a:p>
          <a:p>
            <a:r>
              <a:rPr lang="en-US" dirty="0"/>
              <a:t>. test[q25=q50=q75]: </a:t>
            </a:r>
            <a:r>
              <a:rPr lang="en-US" dirty="0" err="1"/>
              <a:t>girputtshole</a:t>
            </a:r>
            <a:endParaRPr lang="en-US" dirty="0"/>
          </a:p>
          <a:p>
            <a:r>
              <a:rPr lang="en-US" dirty="0" smtClean="0"/>
              <a:t>( </a:t>
            </a:r>
            <a:r>
              <a:rPr lang="en-US" dirty="0"/>
              <a:t>1)  [</a:t>
            </a:r>
            <a:r>
              <a:rPr lang="en-US" dirty="0" smtClean="0"/>
              <a:t>q25]putts </a:t>
            </a:r>
            <a:r>
              <a:rPr lang="en-US" dirty="0"/>
              <a:t>- [</a:t>
            </a:r>
            <a:r>
              <a:rPr lang="en-US" dirty="0" smtClean="0"/>
              <a:t>q50]putts </a:t>
            </a:r>
            <a:r>
              <a:rPr lang="en-US" dirty="0"/>
              <a:t>= </a:t>
            </a:r>
            <a:r>
              <a:rPr lang="en-US" dirty="0" smtClean="0"/>
              <a:t>0   ( </a:t>
            </a:r>
            <a:r>
              <a:rPr lang="en-US" dirty="0"/>
              <a:t>2)  [q25</a:t>
            </a:r>
            <a:r>
              <a:rPr lang="en-US" dirty="0" smtClean="0"/>
              <a:t>] putts </a:t>
            </a:r>
            <a:r>
              <a:rPr lang="en-US" dirty="0"/>
              <a:t>- [q75</a:t>
            </a:r>
            <a:r>
              <a:rPr lang="en-US" dirty="0" smtClean="0"/>
              <a:t>] putts </a:t>
            </a:r>
            <a:r>
              <a:rPr lang="en-US" dirty="0"/>
              <a:t>= 0</a:t>
            </a:r>
          </a:p>
          <a:p>
            <a:r>
              <a:rPr lang="en-US" dirty="0" smtClean="0"/>
              <a:t>F</a:t>
            </a:r>
            <a:r>
              <a:rPr lang="en-US" dirty="0"/>
              <a:t>(  2,   283) =    </a:t>
            </a:r>
            <a:r>
              <a:rPr lang="en-US" dirty="0" smtClean="0"/>
              <a:t>1.62                  </a:t>
            </a:r>
            <a:r>
              <a:rPr lang="en-US" dirty="0" err="1" smtClean="0"/>
              <a:t>Prob</a:t>
            </a:r>
            <a:r>
              <a:rPr lang="en-US" dirty="0" smtClean="0"/>
              <a:t> </a:t>
            </a:r>
            <a:r>
              <a:rPr lang="en-US" dirty="0"/>
              <a:t>&gt; F =    0.1989</a:t>
            </a:r>
          </a:p>
          <a:p>
            <a:endParaRPr lang="en-US" dirty="0"/>
          </a:p>
          <a:p>
            <a:r>
              <a:rPr lang="en-US" dirty="0"/>
              <a:t>. test[q25=q50=q75]: </a:t>
            </a:r>
            <a:r>
              <a:rPr lang="en-US" dirty="0" err="1"/>
              <a:t>sandsvpct</a:t>
            </a:r>
            <a:endParaRPr lang="en-US" dirty="0"/>
          </a:p>
          <a:p>
            <a:r>
              <a:rPr lang="en-US" dirty="0" smtClean="0"/>
              <a:t>( </a:t>
            </a:r>
            <a:r>
              <a:rPr lang="en-US" dirty="0"/>
              <a:t>1)  [q25]</a:t>
            </a:r>
            <a:r>
              <a:rPr lang="en-US" dirty="0" err="1"/>
              <a:t>sandsvpct</a:t>
            </a:r>
            <a:r>
              <a:rPr lang="en-US" dirty="0"/>
              <a:t> - [q50]</a:t>
            </a:r>
            <a:r>
              <a:rPr lang="en-US" dirty="0" err="1"/>
              <a:t>sandsvpct</a:t>
            </a:r>
            <a:r>
              <a:rPr lang="en-US" dirty="0"/>
              <a:t> = </a:t>
            </a:r>
            <a:r>
              <a:rPr lang="en-US" dirty="0" smtClean="0"/>
              <a:t>0     ( </a:t>
            </a:r>
            <a:r>
              <a:rPr lang="en-US" dirty="0"/>
              <a:t>2)  [q25]</a:t>
            </a:r>
            <a:r>
              <a:rPr lang="en-US" dirty="0" err="1"/>
              <a:t>sandsvpct</a:t>
            </a:r>
            <a:r>
              <a:rPr lang="en-US" dirty="0"/>
              <a:t> - [q75]</a:t>
            </a:r>
            <a:r>
              <a:rPr lang="en-US" dirty="0" err="1"/>
              <a:t>sandsvpct</a:t>
            </a:r>
            <a:r>
              <a:rPr lang="en-US" dirty="0"/>
              <a:t> = 0</a:t>
            </a:r>
          </a:p>
          <a:p>
            <a:r>
              <a:rPr lang="en-US" dirty="0" smtClean="0"/>
              <a:t>F</a:t>
            </a:r>
            <a:r>
              <a:rPr lang="en-US" dirty="0"/>
              <a:t>(  2,   283) =    </a:t>
            </a:r>
            <a:r>
              <a:rPr lang="en-US" dirty="0" smtClean="0"/>
              <a:t>5.35                   </a:t>
            </a:r>
            <a:r>
              <a:rPr lang="en-US" dirty="0" err="1"/>
              <a:t>Prob</a:t>
            </a:r>
            <a:r>
              <a:rPr lang="en-US" dirty="0"/>
              <a:t> &gt; F =    </a:t>
            </a:r>
            <a:r>
              <a:rPr lang="en-US" dirty="0" smtClean="0"/>
              <a:t>0.0053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7361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Plots of Regression Coefficients by </a:t>
            </a:r>
            <a:r>
              <a:rPr lang="en-US" dirty="0" err="1" smtClean="0"/>
              <a:t>Quantile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066800"/>
            <a:ext cx="7543800" cy="5490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7277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Description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534400" cy="4830763"/>
          </a:xfrm>
        </p:spPr>
        <p:txBody>
          <a:bodyPr/>
          <a:lstStyle/>
          <a:p>
            <a:r>
              <a:rPr lang="en-US" dirty="0" smtClean="0"/>
              <a:t>Ladies Professional Golf Association (LPGA) participants during 2009 and 2010 seasons</a:t>
            </a:r>
          </a:p>
          <a:p>
            <a:r>
              <a:rPr lang="en-US" dirty="0" smtClean="0"/>
              <a:t>Response Variable: Earnings per Event entered ($1000s)</a:t>
            </a:r>
          </a:p>
          <a:p>
            <a:r>
              <a:rPr lang="en-US" dirty="0" smtClean="0"/>
              <a:t>Predictor Variables: </a:t>
            </a:r>
          </a:p>
          <a:p>
            <a:pPr lvl="1"/>
            <a:r>
              <a:rPr lang="en-US" dirty="0" smtClean="0"/>
              <a:t>Average Driving Distance</a:t>
            </a:r>
          </a:p>
          <a:p>
            <a:pPr lvl="1"/>
            <a:r>
              <a:rPr lang="en-US" dirty="0" smtClean="0"/>
              <a:t>Percent of Fairways reached on Drives</a:t>
            </a:r>
          </a:p>
          <a:p>
            <a:pPr lvl="1"/>
            <a:r>
              <a:rPr lang="en-US" dirty="0" smtClean="0"/>
              <a:t>Percent of Greens reached in Regulation</a:t>
            </a:r>
          </a:p>
          <a:p>
            <a:pPr lvl="1"/>
            <a:r>
              <a:rPr lang="en-US" dirty="0" smtClean="0"/>
              <a:t>Putts per Hole on Greens reached in Regulation</a:t>
            </a:r>
          </a:p>
          <a:p>
            <a:pPr lvl="1"/>
            <a:r>
              <a:rPr lang="en-US" dirty="0" smtClean="0"/>
              <a:t>Percent of Sand Saves (2 shots to hole)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9327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Quantile</a:t>
            </a:r>
            <a:r>
              <a:rPr lang="en-US" dirty="0" smtClean="0"/>
              <a:t> Regression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229600" cy="2971800"/>
          </a:xfrm>
        </p:spPr>
        <p:txBody>
          <a:bodyPr/>
          <a:lstStyle/>
          <a:p>
            <a:r>
              <a:rPr lang="en-US" dirty="0" smtClean="0"/>
              <a:t>Linear Regression is used to relate the Conditional Mean to predictors.</a:t>
            </a:r>
          </a:p>
          <a:p>
            <a:r>
              <a:rPr lang="en-US" dirty="0" err="1" smtClean="0"/>
              <a:t>Quantile</a:t>
            </a:r>
            <a:r>
              <a:rPr lang="en-US" dirty="0" smtClean="0"/>
              <a:t> Regression relates specific </a:t>
            </a:r>
            <a:r>
              <a:rPr lang="en-US" dirty="0" err="1" smtClean="0"/>
              <a:t>quantiles</a:t>
            </a:r>
            <a:r>
              <a:rPr lang="en-US" dirty="0" smtClean="0"/>
              <a:t> to predictors. Particularly useful with non-normal data</a:t>
            </a:r>
          </a:p>
          <a:p>
            <a:r>
              <a:rPr lang="en-US" dirty="0" smtClean="0"/>
              <a:t>Makes use of different loss function than Ordinary Least Squares – Uses linear programming to estimate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0353331"/>
              </p:ext>
            </p:extLst>
          </p:nvPr>
        </p:nvGraphicFramePr>
        <p:xfrm>
          <a:off x="380999" y="3962400"/>
          <a:ext cx="8148281" cy="274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Equation" r:id="rId3" imgW="3695400" imgH="1244520" progId="Equation.DSMT4">
                  <p:embed/>
                </p:oleObj>
              </mc:Choice>
              <mc:Fallback>
                <p:oleObj name="Equation" r:id="rId3" imgW="3695400" imgH="12445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0999" y="3962400"/>
                        <a:ext cx="8148281" cy="2743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89162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Data for Earnings/Event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1600200"/>
            <a:ext cx="807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54182" y="1295400"/>
            <a:ext cx="78486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Lucida Console" panose="020B0609040504020204" pitchFamily="49" charset="0"/>
              </a:rPr>
              <a:t> </a:t>
            </a:r>
            <a:r>
              <a:rPr lang="en-US" sz="1600" dirty="0" err="1" smtClean="0">
                <a:latin typeface="Lucida Console" panose="020B0609040504020204" pitchFamily="49" charset="0"/>
              </a:rPr>
              <a:t>earnevent</a:t>
            </a:r>
            <a:endParaRPr lang="en-US" sz="1600" dirty="0" smtClean="0">
              <a:latin typeface="Lucida Console" panose="020B0609040504020204" pitchFamily="49" charset="0"/>
            </a:endParaRPr>
          </a:p>
          <a:p>
            <a:r>
              <a:rPr lang="en-US" sz="1600" dirty="0" smtClean="0">
                <a:latin typeface="Lucida Console" panose="020B0609040504020204" pitchFamily="49" charset="0"/>
              </a:rPr>
              <a:t>-------------------------------------------------------------</a:t>
            </a:r>
          </a:p>
          <a:p>
            <a:r>
              <a:rPr lang="en-US" sz="1600" dirty="0" smtClean="0">
                <a:latin typeface="Lucida Console" panose="020B0609040504020204" pitchFamily="49" charset="0"/>
              </a:rPr>
              <a:t>      Percentiles      Smallest</a:t>
            </a:r>
          </a:p>
          <a:p>
            <a:r>
              <a:rPr lang="en-US" sz="1600" dirty="0" smtClean="0">
                <a:latin typeface="Lucida Console" panose="020B0609040504020204" pitchFamily="49" charset="0"/>
              </a:rPr>
              <a:t> 1%     .1654375              0</a:t>
            </a:r>
          </a:p>
          <a:p>
            <a:r>
              <a:rPr lang="en-US" sz="1600" dirty="0" smtClean="0">
                <a:latin typeface="Lucida Console" panose="020B0609040504020204" pitchFamily="49" charset="0"/>
              </a:rPr>
              <a:t> 5%     .5611538              0</a:t>
            </a:r>
          </a:p>
          <a:p>
            <a:r>
              <a:rPr lang="en-US" sz="1600" dirty="0" smtClean="0">
                <a:latin typeface="Lucida Console" panose="020B0609040504020204" pitchFamily="49" charset="0"/>
              </a:rPr>
              <a:t>10%     1.200667       .1654375       </a:t>
            </a:r>
            <a:r>
              <a:rPr lang="en-US" sz="1600" dirty="0" err="1" smtClean="0">
                <a:latin typeface="Lucida Console" panose="020B0609040504020204" pitchFamily="49" charset="0"/>
              </a:rPr>
              <a:t>Obs</a:t>
            </a:r>
            <a:r>
              <a:rPr lang="en-US" sz="1600" dirty="0" smtClean="0">
                <a:latin typeface="Lucida Console" panose="020B0609040504020204" pitchFamily="49" charset="0"/>
              </a:rPr>
              <a:t>                 289</a:t>
            </a:r>
          </a:p>
          <a:p>
            <a:r>
              <a:rPr lang="en-US" sz="1600" dirty="0" smtClean="0">
                <a:latin typeface="Lucida Console" panose="020B0609040504020204" pitchFamily="49" charset="0"/>
              </a:rPr>
              <a:t>25%     2.991929       .2545882       Sum of </a:t>
            </a:r>
            <a:r>
              <a:rPr lang="en-US" sz="1600" dirty="0" err="1" smtClean="0">
                <a:latin typeface="Lucida Console" panose="020B0609040504020204" pitchFamily="49" charset="0"/>
              </a:rPr>
              <a:t>Wgt</a:t>
            </a:r>
            <a:r>
              <a:rPr lang="en-US" sz="1600" dirty="0" smtClean="0">
                <a:latin typeface="Lucida Console" panose="020B0609040504020204" pitchFamily="49" charset="0"/>
              </a:rPr>
              <a:t>.         289</a:t>
            </a:r>
          </a:p>
          <a:p>
            <a:endParaRPr lang="en-US" sz="1600" dirty="0" smtClean="0">
              <a:latin typeface="Lucida Console" panose="020B0609040504020204" pitchFamily="49" charset="0"/>
            </a:endParaRPr>
          </a:p>
          <a:p>
            <a:r>
              <a:rPr lang="en-US" sz="1600" dirty="0" smtClean="0">
                <a:latin typeface="Lucida Console" panose="020B0609040504020204" pitchFamily="49" charset="0"/>
              </a:rPr>
              <a:t>50%     6.653733                      Mean           13.44039</a:t>
            </a:r>
          </a:p>
          <a:p>
            <a:r>
              <a:rPr lang="en-US" sz="1600" dirty="0" smtClean="0">
                <a:latin typeface="Lucida Console" panose="020B0609040504020204" pitchFamily="49" charset="0"/>
              </a:rPr>
              <a:t>                        Largest       Std. Dev.      17.40237</a:t>
            </a:r>
          </a:p>
          <a:p>
            <a:r>
              <a:rPr lang="en-US" sz="1600" dirty="0" smtClean="0">
                <a:latin typeface="Lucida Console" panose="020B0609040504020204" pitchFamily="49" charset="0"/>
              </a:rPr>
              <a:t>75%     15.45304       81.35504</a:t>
            </a:r>
          </a:p>
          <a:p>
            <a:r>
              <a:rPr lang="en-US" sz="1600" dirty="0" smtClean="0">
                <a:latin typeface="Lucida Console" panose="020B0609040504020204" pitchFamily="49" charset="0"/>
              </a:rPr>
              <a:t>90%       34.815       81.95658       Variance       302.8425</a:t>
            </a:r>
          </a:p>
          <a:p>
            <a:r>
              <a:rPr lang="en-US" sz="1600" dirty="0" smtClean="0">
                <a:latin typeface="Lucida Console" panose="020B0609040504020204" pitchFamily="49" charset="0"/>
              </a:rPr>
              <a:t>95%     54.85067       82.81731       </a:t>
            </a:r>
            <a:r>
              <a:rPr lang="en-US" sz="1600" dirty="0" err="1" smtClean="0">
                <a:latin typeface="Lucida Console" panose="020B0609040504020204" pitchFamily="49" charset="0"/>
              </a:rPr>
              <a:t>Skewness</a:t>
            </a:r>
            <a:r>
              <a:rPr lang="en-US" sz="1600" dirty="0" smtClean="0">
                <a:latin typeface="Lucida Console" panose="020B0609040504020204" pitchFamily="49" charset="0"/>
              </a:rPr>
              <a:t>       2.325991</a:t>
            </a:r>
          </a:p>
          <a:p>
            <a:r>
              <a:rPr lang="en-US" sz="1600" dirty="0" smtClean="0">
                <a:latin typeface="Lucida Console" panose="020B0609040504020204" pitchFamily="49" charset="0"/>
              </a:rPr>
              <a:t>99%     81.95658       99.06261       Kurtosis       8.461489</a:t>
            </a:r>
            <a:endParaRPr lang="en-US" sz="1600" dirty="0">
              <a:latin typeface="Lucida Console" panose="020B0609040504020204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54182" y="5257800"/>
            <a:ext cx="7848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Note: The data are highly skewed: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Mean &gt; 2*Median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Std. Dev. &gt; Mean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1683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Plots of Earnings per Event – Showing Skew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295400"/>
            <a:ext cx="3324225" cy="241953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9794" y="1295400"/>
            <a:ext cx="3324226" cy="241953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999" y="4025431"/>
            <a:ext cx="3324225" cy="241953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0185" y="4040557"/>
            <a:ext cx="3303444" cy="2404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1148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Linear Regression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28600" y="1066800"/>
            <a:ext cx="8763000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r>
              <a:rPr lang="en-US" sz="1400" dirty="0" smtClean="0">
                <a:latin typeface="Lucida Console" panose="020B0609040504020204" pitchFamily="49" charset="0"/>
              </a:rPr>
              <a:t>      Source |       SS       </a:t>
            </a:r>
            <a:r>
              <a:rPr lang="en-US" sz="1400" dirty="0" err="1" smtClean="0">
                <a:latin typeface="Lucida Console" panose="020B0609040504020204" pitchFamily="49" charset="0"/>
              </a:rPr>
              <a:t>df</a:t>
            </a:r>
            <a:r>
              <a:rPr lang="en-US" sz="1400" dirty="0" smtClean="0">
                <a:latin typeface="Lucida Console" panose="020B0609040504020204" pitchFamily="49" charset="0"/>
              </a:rPr>
              <a:t>       MS         Number of </a:t>
            </a:r>
            <a:r>
              <a:rPr lang="en-US" sz="1400" dirty="0" err="1" smtClean="0">
                <a:latin typeface="Lucida Console" panose="020B0609040504020204" pitchFamily="49" charset="0"/>
              </a:rPr>
              <a:t>obs</a:t>
            </a:r>
            <a:r>
              <a:rPr lang="en-US" sz="1400" dirty="0" smtClean="0">
                <a:latin typeface="Lucida Console" panose="020B0609040504020204" pitchFamily="49" charset="0"/>
              </a:rPr>
              <a:t> =     289</a:t>
            </a:r>
          </a:p>
          <a:p>
            <a:r>
              <a:rPr lang="en-US" sz="1400" dirty="0" smtClean="0">
                <a:latin typeface="Lucida Console" panose="020B0609040504020204" pitchFamily="49" charset="0"/>
              </a:rPr>
              <a:t>-------------+------------------------------      F(  5,   283) =   68.95</a:t>
            </a:r>
          </a:p>
          <a:p>
            <a:r>
              <a:rPr lang="en-US" sz="1400" dirty="0" smtClean="0">
                <a:latin typeface="Lucida Console" panose="020B0609040504020204" pitchFamily="49" charset="0"/>
              </a:rPr>
              <a:t>       Model |  47899.6433     5  9579.92865      </a:t>
            </a:r>
            <a:r>
              <a:rPr lang="en-US" sz="1400" dirty="0" err="1" smtClean="0">
                <a:latin typeface="Lucida Console" panose="020B0609040504020204" pitchFamily="49" charset="0"/>
              </a:rPr>
              <a:t>Prob</a:t>
            </a:r>
            <a:r>
              <a:rPr lang="en-US" sz="1400" dirty="0" smtClean="0">
                <a:latin typeface="Lucida Console" panose="020B0609040504020204" pitchFamily="49" charset="0"/>
              </a:rPr>
              <a:t> &gt; F      =  0.0000</a:t>
            </a:r>
          </a:p>
          <a:p>
            <a:r>
              <a:rPr lang="en-US" sz="1400" dirty="0" smtClean="0">
                <a:latin typeface="Lucida Console" panose="020B0609040504020204" pitchFamily="49" charset="0"/>
              </a:rPr>
              <a:t>    Residual |  39318.9937   283  138.936374      R-squared     =  0.5492</a:t>
            </a:r>
          </a:p>
          <a:p>
            <a:r>
              <a:rPr lang="en-US" sz="1400" dirty="0" smtClean="0">
                <a:latin typeface="Lucida Console" panose="020B0609040504020204" pitchFamily="49" charset="0"/>
              </a:rPr>
              <a:t>-------------+------------------------------      </a:t>
            </a:r>
            <a:r>
              <a:rPr lang="en-US" sz="1400" dirty="0" err="1" smtClean="0">
                <a:latin typeface="Lucida Console" panose="020B0609040504020204" pitchFamily="49" charset="0"/>
              </a:rPr>
              <a:t>Adj</a:t>
            </a:r>
            <a:r>
              <a:rPr lang="en-US" sz="1400" dirty="0" smtClean="0">
                <a:latin typeface="Lucida Console" panose="020B0609040504020204" pitchFamily="49" charset="0"/>
              </a:rPr>
              <a:t> R-squared =  0.5412</a:t>
            </a:r>
          </a:p>
          <a:p>
            <a:r>
              <a:rPr lang="en-US" sz="1400" dirty="0" smtClean="0">
                <a:latin typeface="Lucida Console" panose="020B0609040504020204" pitchFamily="49" charset="0"/>
              </a:rPr>
              <a:t>       Total |   87218.637   288   302.84249      Root MSE      =  11.787</a:t>
            </a:r>
          </a:p>
          <a:p>
            <a:endParaRPr lang="en-US" sz="1400" dirty="0" smtClean="0">
              <a:latin typeface="Lucida Console" panose="020B0609040504020204" pitchFamily="49" charset="0"/>
            </a:endParaRPr>
          </a:p>
          <a:p>
            <a:r>
              <a:rPr lang="en-US" sz="1400" dirty="0" smtClean="0">
                <a:latin typeface="Lucida Console" panose="020B0609040504020204" pitchFamily="49" charset="0"/>
              </a:rPr>
              <a:t>------------------------------------------------------------------------------</a:t>
            </a:r>
          </a:p>
          <a:p>
            <a:r>
              <a:rPr lang="en-US" sz="1400" dirty="0" smtClean="0">
                <a:latin typeface="Lucida Console" panose="020B0609040504020204" pitchFamily="49" charset="0"/>
              </a:rPr>
              <a:t>   </a:t>
            </a:r>
            <a:r>
              <a:rPr lang="en-US" sz="1400" dirty="0" err="1" smtClean="0">
                <a:latin typeface="Lucida Console" panose="020B0609040504020204" pitchFamily="49" charset="0"/>
              </a:rPr>
              <a:t>earnevent</a:t>
            </a:r>
            <a:r>
              <a:rPr lang="en-US" sz="1400" dirty="0" smtClean="0">
                <a:latin typeface="Lucida Console" panose="020B0609040504020204" pitchFamily="49" charset="0"/>
              </a:rPr>
              <a:t> |      </a:t>
            </a:r>
            <a:r>
              <a:rPr lang="en-US" sz="1400" dirty="0" err="1" smtClean="0">
                <a:latin typeface="Lucida Console" panose="020B0609040504020204" pitchFamily="49" charset="0"/>
              </a:rPr>
              <a:t>Coef</a:t>
            </a:r>
            <a:r>
              <a:rPr lang="en-US" sz="1400" dirty="0" smtClean="0">
                <a:latin typeface="Lucida Console" panose="020B0609040504020204" pitchFamily="49" charset="0"/>
              </a:rPr>
              <a:t>.   Std. Err.      t    P&gt;|t|     [95% Conf. Interval]</a:t>
            </a:r>
          </a:p>
          <a:p>
            <a:r>
              <a:rPr lang="en-US" sz="1400" dirty="0" smtClean="0">
                <a:latin typeface="Lucida Console" panose="020B0609040504020204" pitchFamily="49" charset="0"/>
              </a:rPr>
              <a:t>-------------+----------------------------------------------------------------</a:t>
            </a:r>
          </a:p>
          <a:p>
            <a:r>
              <a:rPr lang="en-US" sz="1400" dirty="0" smtClean="0">
                <a:latin typeface="Lucida Console" panose="020B0609040504020204" pitchFamily="49" charset="0"/>
              </a:rPr>
              <a:t>       drive |   .0749854    .112027     0.67   0.504    -.1455266    .2954974</a:t>
            </a:r>
          </a:p>
          <a:p>
            <a:r>
              <a:rPr lang="en-US" sz="1400" dirty="0" smtClean="0">
                <a:latin typeface="Lucida Console" panose="020B0609040504020204" pitchFamily="49" charset="0"/>
              </a:rPr>
              <a:t>     fairway |   .0765432   .1433219     0.53   0.594    -.2055689    .3586554</a:t>
            </a:r>
          </a:p>
          <a:p>
            <a:r>
              <a:rPr lang="en-US" sz="1400" dirty="0" smtClean="0">
                <a:latin typeface="Lucida Console" panose="020B0609040504020204" pitchFamily="49" charset="0"/>
              </a:rPr>
              <a:t>       green |   1.515417   .2260856     6.70   0.000     1.070394     1.96044</a:t>
            </a:r>
          </a:p>
          <a:p>
            <a:r>
              <a:rPr lang="en-US" sz="1400" dirty="0" err="1" smtClean="0">
                <a:latin typeface="Lucida Console" panose="020B0609040504020204" pitchFamily="49" charset="0"/>
              </a:rPr>
              <a:t>girputtshole</a:t>
            </a:r>
            <a:r>
              <a:rPr lang="en-US" sz="1400" dirty="0" smtClean="0">
                <a:latin typeface="Lucida Console" panose="020B0609040504020204" pitchFamily="49" charset="0"/>
              </a:rPr>
              <a:t> |  -155.7758   19.96318    -7.80   0.000    -195.0709   -116.4806</a:t>
            </a:r>
          </a:p>
          <a:p>
            <a:r>
              <a:rPr lang="en-US" sz="1400" dirty="0" smtClean="0">
                <a:latin typeface="Lucida Console" panose="020B0609040504020204" pitchFamily="49" charset="0"/>
              </a:rPr>
              <a:t>   </a:t>
            </a:r>
            <a:r>
              <a:rPr lang="en-US" sz="1400" dirty="0" err="1" smtClean="0">
                <a:latin typeface="Lucida Console" panose="020B0609040504020204" pitchFamily="49" charset="0"/>
              </a:rPr>
              <a:t>sandsvpct</a:t>
            </a:r>
            <a:r>
              <a:rPr lang="en-US" sz="1400" dirty="0" smtClean="0">
                <a:latin typeface="Lucida Console" panose="020B0609040504020204" pitchFamily="49" charset="0"/>
              </a:rPr>
              <a:t> |   .4146478   .0919212     4.51   0.000     .2337117    .5955839</a:t>
            </a:r>
          </a:p>
          <a:p>
            <a:r>
              <a:rPr lang="en-US" sz="1400" dirty="0" smtClean="0">
                <a:latin typeface="Lucida Console" panose="020B0609040504020204" pitchFamily="49" charset="0"/>
              </a:rPr>
              <a:t>       _cons |   160.2711   49.32258     3.25   0.001      63.1854    257.3567</a:t>
            </a:r>
          </a:p>
          <a:p>
            <a:r>
              <a:rPr lang="en-US" sz="1400" dirty="0" smtClean="0">
                <a:latin typeface="Lucida Console" panose="020B0609040504020204" pitchFamily="49" charset="0"/>
              </a:rPr>
              <a:t>------------------------------------------------------------------------------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5638800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model explains approximately 55% of the variation in earnings per event</a:t>
            </a:r>
          </a:p>
          <a:p>
            <a:r>
              <a:rPr lang="en-US" dirty="0" smtClean="0"/>
              <a:t>Important Factors: Greens in Regulation (+), Putts per hole (-),  Sand Save Percent (+)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8179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Influential Observations </a:t>
            </a:r>
            <a:r>
              <a:rPr lang="en-US" dirty="0" err="1" smtClean="0"/>
              <a:t>wrt</a:t>
            </a:r>
            <a:r>
              <a:rPr lang="en-US" dirty="0" smtClean="0"/>
              <a:t> </a:t>
            </a:r>
            <a:r>
              <a:rPr lang="en-US" dirty="0" err="1" smtClean="0">
                <a:latin typeface="Symbol" panose="05050102010706020507" pitchFamily="18" charset="2"/>
              </a:rPr>
              <a:t>b</a:t>
            </a:r>
            <a:r>
              <a:rPr lang="en-US" baseline="30000" dirty="0" err="1" smtClean="0"/>
              <a:t>s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3979114"/>
              </p:ext>
            </p:extLst>
          </p:nvPr>
        </p:nvGraphicFramePr>
        <p:xfrm>
          <a:off x="397842" y="2566988"/>
          <a:ext cx="8435280" cy="2309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3" name="Worksheet" r:id="rId3" imgW="6296101" imgH="1724066" progId="Excel.Sheet.12">
                  <p:embed/>
                </p:oleObj>
              </mc:Choice>
              <mc:Fallback>
                <p:oleObj name="Worksheet" r:id="rId3" imgW="6296101" imgH="1724066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97842" y="2566988"/>
                        <a:ext cx="8435280" cy="23098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2596994"/>
              </p:ext>
            </p:extLst>
          </p:nvPr>
        </p:nvGraphicFramePr>
        <p:xfrm>
          <a:off x="457200" y="1219200"/>
          <a:ext cx="7696200" cy="8114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4" name="Equation" r:id="rId5" imgW="3974760" imgH="419040" progId="Equation.DSMT4">
                  <p:embed/>
                </p:oleObj>
              </mc:Choice>
              <mc:Fallback>
                <p:oleObj name="Equation" r:id="rId5" imgW="397476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57200" y="1219200"/>
                        <a:ext cx="7696200" cy="8114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81000" y="5181600"/>
            <a:ext cx="838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These cases are extremely influential (higher than twice the “rule of thumb”).</a:t>
            </a:r>
          </a:p>
          <a:p>
            <a:r>
              <a:rPr lang="en-US" dirty="0" smtClean="0"/>
              <a:t>Golfers: 30 (Michelle Ellis, 2009), 104 (</a:t>
            </a:r>
            <a:r>
              <a:rPr lang="en-US" dirty="0" err="1" smtClean="0"/>
              <a:t>Liselotte</a:t>
            </a:r>
            <a:r>
              <a:rPr lang="en-US" dirty="0" smtClean="0"/>
              <a:t> </a:t>
            </a:r>
            <a:r>
              <a:rPr lang="en-US" dirty="0" err="1" smtClean="0"/>
              <a:t>Neuman</a:t>
            </a:r>
            <a:r>
              <a:rPr lang="en-US" dirty="0" smtClean="0"/>
              <a:t>, 2009), 125 (</a:t>
            </a:r>
            <a:r>
              <a:rPr lang="en-US" dirty="0" err="1" smtClean="0"/>
              <a:t>Jiyai</a:t>
            </a:r>
            <a:r>
              <a:rPr lang="en-US" dirty="0" smtClean="0"/>
              <a:t> Shin, 2009), 166 (Paula Creamer, 2010), 211 (</a:t>
            </a:r>
            <a:r>
              <a:rPr lang="en-US" dirty="0" err="1" smtClean="0"/>
              <a:t>Cristie</a:t>
            </a:r>
            <a:r>
              <a:rPr lang="en-US" dirty="0" smtClean="0"/>
              <a:t> Kerr, 2010), 249 (Angela Park, 2010), and 268 (</a:t>
            </a:r>
            <a:r>
              <a:rPr lang="en-US" dirty="0" err="1" smtClean="0"/>
              <a:t>Jiyai</a:t>
            </a:r>
            <a:r>
              <a:rPr lang="en-US" dirty="0" smtClean="0"/>
              <a:t> Shin, 2010) appear to have high influence on several regression coefficients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9026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Quantile</a:t>
            </a:r>
            <a:r>
              <a:rPr lang="en-US" dirty="0" smtClean="0"/>
              <a:t> Regression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61109" y="1219200"/>
            <a:ext cx="7848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Models the regression relation for various </a:t>
            </a:r>
            <a:r>
              <a:rPr lang="en-US" sz="2000" dirty="0" err="1" smtClean="0"/>
              <a:t>quantiles</a:t>
            </a:r>
            <a:r>
              <a:rPr lang="en-US" sz="2000" dirty="0" smtClean="0"/>
              <a:t> between the predictors and the response variable: Earnings per Event </a:t>
            </a:r>
            <a:endParaRPr lang="en-US" sz="20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8301769"/>
              </p:ext>
            </p:extLst>
          </p:nvPr>
        </p:nvGraphicFramePr>
        <p:xfrm>
          <a:off x="377392" y="2133600"/>
          <a:ext cx="8018462" cy="3548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Equation" r:id="rId3" imgW="3301920" imgH="1460160" progId="Equation.DSMT4">
                  <p:embed/>
                </p:oleObj>
              </mc:Choice>
              <mc:Fallback>
                <p:oleObj name="Equation" r:id="rId3" imgW="3301920" imgH="1460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77392" y="2133600"/>
                        <a:ext cx="8018462" cy="35480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7200" y="6096000"/>
            <a:ext cx="830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Standard errors of regression coefficients are estimated by bootstrapping 400 samples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8066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Quantile</a:t>
            </a:r>
            <a:r>
              <a:rPr lang="en-US" dirty="0" smtClean="0"/>
              <a:t> Regression Output (STATA)</a:t>
            </a: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0081901"/>
              </p:ext>
            </p:extLst>
          </p:nvPr>
        </p:nvGraphicFramePr>
        <p:xfrm>
          <a:off x="457200" y="1066800"/>
          <a:ext cx="5638800" cy="55308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Worksheet" r:id="rId3" imgW="4476699" imgH="4391010" progId="Excel.Sheet.12">
                  <p:embed/>
                </p:oleObj>
              </mc:Choice>
              <mc:Fallback>
                <p:oleObj name="Worksheet" r:id="rId3" imgW="4476699" imgH="439101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7200" y="1066800"/>
                        <a:ext cx="5638800" cy="553082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400800" y="1447800"/>
            <a:ext cx="24384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Note:</a:t>
            </a:r>
          </a:p>
          <a:p>
            <a:pPr marL="342900" indent="-342900">
              <a:buAutoNum type="arabicParenR"/>
            </a:pPr>
            <a:r>
              <a:rPr lang="en-US" dirty="0" smtClean="0"/>
              <a:t>Driving distance is only significant among golfers at the 75</a:t>
            </a:r>
            <a:r>
              <a:rPr lang="en-US" baseline="30000" dirty="0" smtClean="0"/>
              <a:t>th</a:t>
            </a:r>
            <a:r>
              <a:rPr lang="en-US" dirty="0" smtClean="0"/>
              <a:t> percentile</a:t>
            </a:r>
          </a:p>
          <a:p>
            <a:pPr marL="342900" indent="-342900">
              <a:buAutoNum type="arabicParenR"/>
            </a:pPr>
            <a:r>
              <a:rPr lang="en-US" dirty="0" smtClean="0"/>
              <a:t>Putting ability effect increases among skill levels</a:t>
            </a:r>
          </a:p>
          <a:p>
            <a:pPr marL="342900" indent="-342900">
              <a:buAutoNum type="arabicParenR"/>
            </a:pPr>
            <a:r>
              <a:rPr lang="en-US" dirty="0" smtClean="0"/>
              <a:t>Greens in regulation effect is fairly equal among skill levels</a:t>
            </a:r>
          </a:p>
          <a:p>
            <a:pPr marL="342900" indent="-342900">
              <a:buAutoNum type="arabicParenR"/>
            </a:pPr>
            <a:r>
              <a:rPr lang="en-US" dirty="0" smtClean="0"/>
              <a:t>Fairway accuracy is not significant for any skill level</a:t>
            </a:r>
          </a:p>
          <a:p>
            <a:pPr marL="342900" indent="-342900">
              <a:buAutoNum type="arabicParenR"/>
            </a:pPr>
            <a:r>
              <a:rPr lang="en-US" dirty="0" smtClean="0"/>
              <a:t>Sand saves are more important for golfers at the 75</a:t>
            </a:r>
            <a:r>
              <a:rPr lang="en-US" baseline="30000" dirty="0" smtClean="0"/>
              <a:t>th</a:t>
            </a:r>
            <a:r>
              <a:rPr lang="en-US" dirty="0" smtClean="0"/>
              <a:t> percentile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9680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</TotalTime>
  <Words>820</Words>
  <Application>Microsoft Office PowerPoint</Application>
  <PresentationFormat>On-screen Show (4:3)</PresentationFormat>
  <Paragraphs>95</Paragraphs>
  <Slides>11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Office Theme</vt:lpstr>
      <vt:lpstr>MathType 6.0 Equation</vt:lpstr>
      <vt:lpstr>Microsoft Excel Worksheet</vt:lpstr>
      <vt:lpstr>Quantile Regression </vt:lpstr>
      <vt:lpstr>Data Description</vt:lpstr>
      <vt:lpstr>Quantile Regression</vt:lpstr>
      <vt:lpstr>Summary Data for Earnings/Event</vt:lpstr>
      <vt:lpstr>Plots of Earnings per Event – Showing Skew</vt:lpstr>
      <vt:lpstr>Multiple Linear Regression </vt:lpstr>
      <vt:lpstr>Influential Observations wrt bs</vt:lpstr>
      <vt:lpstr>Quantile Regression</vt:lpstr>
      <vt:lpstr>Quantile Regression Output (STATA)</vt:lpstr>
      <vt:lpstr>Tests of Equality of Coefficients Across Quantiles</vt:lpstr>
      <vt:lpstr>Plots of Regression Coefficients by Quantile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Quantile Regression</dc:title>
  <dc:creator>Larry</dc:creator>
  <cp:lastModifiedBy>Larry</cp:lastModifiedBy>
  <cp:revision>25</cp:revision>
  <dcterms:created xsi:type="dcterms:W3CDTF">2014-08-11T19:38:44Z</dcterms:created>
  <dcterms:modified xsi:type="dcterms:W3CDTF">2014-08-12T00:30:36Z</dcterms:modified>
</cp:coreProperties>
</file>