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9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14.emf"/><Relationship Id="rId1" Type="http://schemas.openxmlformats.org/officeDocument/2006/relationships/image" Target="../media/image32.w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14.emf"/><Relationship Id="rId1" Type="http://schemas.openxmlformats.org/officeDocument/2006/relationships/image" Target="../media/image41.w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14.emf"/><Relationship Id="rId1" Type="http://schemas.openxmlformats.org/officeDocument/2006/relationships/image" Target="../media/image49.w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5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2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4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8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8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2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33B1D-B8B2-478A-AF72-60B7788A5679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67587-4BA0-4DA4-8A0D-0E2DF77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package" Target="../embeddings/Microsoft_Excel_Worksheet7.xlsx"/><Relationship Id="rId7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8.xlsx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10.xlsx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package" Target="../embeddings/Microsoft_Excel_Worksheet17.xlsx"/><Relationship Id="rId18" Type="http://schemas.openxmlformats.org/officeDocument/2006/relationships/image" Target="../media/image38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Excel_Worksheet14.xlsx"/><Relationship Id="rId12" Type="http://schemas.openxmlformats.org/officeDocument/2006/relationships/image" Target="../media/image35.emf"/><Relationship Id="rId17" Type="http://schemas.openxmlformats.org/officeDocument/2006/relationships/package" Target="../embeddings/Microsoft_Excel_Worksheet19.xlsx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.emf"/><Relationship Id="rId11" Type="http://schemas.openxmlformats.org/officeDocument/2006/relationships/package" Target="../embeddings/Microsoft_Excel_Worksheet16.xlsx"/><Relationship Id="rId5" Type="http://schemas.openxmlformats.org/officeDocument/2006/relationships/package" Target="../embeddings/Microsoft_Excel_Worksheet13.xlsx"/><Relationship Id="rId15" Type="http://schemas.openxmlformats.org/officeDocument/2006/relationships/package" Target="../embeddings/Microsoft_Excel_Worksheet18.xlsx"/><Relationship Id="rId10" Type="http://schemas.openxmlformats.org/officeDocument/2006/relationships/image" Target="../media/image34.emf"/><Relationship Id="rId4" Type="http://schemas.openxmlformats.org/officeDocument/2006/relationships/image" Target="../media/image32.wmf"/><Relationship Id="rId9" Type="http://schemas.openxmlformats.org/officeDocument/2006/relationships/package" Target="../embeddings/Microsoft_Excel_Worksheet15.xlsx"/><Relationship Id="rId1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package" Target="../embeddings/Microsoft_Excel_Worksheet25.xlsx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Excel_Worksheet22.xlsx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.emf"/><Relationship Id="rId11" Type="http://schemas.openxmlformats.org/officeDocument/2006/relationships/package" Target="../embeddings/Microsoft_Excel_Worksheet24.xlsx"/><Relationship Id="rId5" Type="http://schemas.openxmlformats.org/officeDocument/2006/relationships/package" Target="../embeddings/Microsoft_Excel_Worksheet21.xlsx"/><Relationship Id="rId15" Type="http://schemas.openxmlformats.org/officeDocument/2006/relationships/package" Target="../embeddings/Microsoft_Excel_Worksheet26.xlsx"/><Relationship Id="rId10" Type="http://schemas.openxmlformats.org/officeDocument/2006/relationships/image" Target="../media/image43.emf"/><Relationship Id="rId4" Type="http://schemas.openxmlformats.org/officeDocument/2006/relationships/image" Target="../media/image41.wmf"/><Relationship Id="rId9" Type="http://schemas.openxmlformats.org/officeDocument/2006/relationships/package" Target="../embeddings/Microsoft_Excel_Worksheet23.xlsx"/><Relationship Id="rId1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Excel_Worksheet27.xlsx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package" Target="../embeddings/Microsoft_Excel_Worksheet32.xlsx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Excel_Worksheet29.xlsx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4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.emf"/><Relationship Id="rId11" Type="http://schemas.openxmlformats.org/officeDocument/2006/relationships/package" Target="../embeddings/Microsoft_Excel_Worksheet31.xlsx"/><Relationship Id="rId5" Type="http://schemas.openxmlformats.org/officeDocument/2006/relationships/package" Target="../embeddings/Microsoft_Excel_Worksheet28.xlsx"/><Relationship Id="rId15" Type="http://schemas.openxmlformats.org/officeDocument/2006/relationships/package" Target="../embeddings/Microsoft_Excel_Worksheet33.xlsx"/><Relationship Id="rId10" Type="http://schemas.openxmlformats.org/officeDocument/2006/relationships/image" Target="../media/image51.emf"/><Relationship Id="rId4" Type="http://schemas.openxmlformats.org/officeDocument/2006/relationships/image" Target="../media/image49.wmf"/><Relationship Id="rId9" Type="http://schemas.openxmlformats.org/officeDocument/2006/relationships/package" Target="../embeddings/Microsoft_Excel_Worksheet30.xlsx"/><Relationship Id="rId1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Excel_Worksheet34.xlsx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Repeated Measures ANOVA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r>
              <a:rPr lang="en-US" dirty="0" smtClean="0"/>
              <a:t>Comparison of Task Completion Times of 4 Navigation Techniques and 2 Input Methods by 36 Subjects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/>
              <a:t>Source: F.-G. Wu, H. Lin, M. You (2011). "The Enhanced Navigator for the Touch Screen: A Comparative Study on Navigational Techniques of Web Maps," </a:t>
            </a:r>
            <a:r>
              <a:rPr lang="en-US" sz="1200" i="1" dirty="0"/>
              <a:t>Displays</a:t>
            </a:r>
            <a:r>
              <a:rPr lang="en-US" sz="1200" dirty="0"/>
              <a:t>, Vol. 32, pp. 284-295.</a:t>
            </a:r>
          </a:p>
        </p:txBody>
      </p:sp>
    </p:spTree>
    <p:extLst>
      <p:ext uri="{BB962C8B-B14F-4D97-AF65-F5344CB8AC3E}">
        <p14:creationId xmlns:p14="http://schemas.microsoft.com/office/powerpoint/2010/main" val="36709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Degrees of Freedom Adjustments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130629"/>
              </p:ext>
            </p:extLst>
          </p:nvPr>
        </p:nvGraphicFramePr>
        <p:xfrm>
          <a:off x="457199" y="1295400"/>
          <a:ext cx="821948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3" imgW="6070320" imgH="2869920" progId="Equation.DSMT4">
                  <p:embed/>
                </p:oleObj>
              </mc:Choice>
              <mc:Fallback>
                <p:oleObj name="Equation" r:id="rId3" imgW="6070320" imgH="286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1295400"/>
                        <a:ext cx="8219485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1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Multivariate Tests for Within-Subjects Factor(s)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938503"/>
              </p:ext>
            </p:extLst>
          </p:nvPr>
        </p:nvGraphicFramePr>
        <p:xfrm>
          <a:off x="457200" y="1142999"/>
          <a:ext cx="8229600" cy="555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3" imgW="6553080" imgH="4419360" progId="Equation.DSMT4">
                  <p:embed/>
                </p:oleObj>
              </mc:Choice>
              <mc:Fallback>
                <p:oleObj name="Equation" r:id="rId3" imgW="6553080" imgH="441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42999"/>
                        <a:ext cx="8229600" cy="555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2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Multivariate Tests for Within Subjects Factor(s)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41549"/>
              </p:ext>
            </p:extLst>
          </p:nvPr>
        </p:nvGraphicFramePr>
        <p:xfrm>
          <a:off x="1222375" y="990600"/>
          <a:ext cx="6632575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3" imgW="4952880" imgH="2006280" progId="Equation.DSMT4">
                  <p:embed/>
                </p:oleObj>
              </mc:Choice>
              <mc:Fallback>
                <p:oleObj name="Equation" r:id="rId3" imgW="495288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2375" y="990600"/>
                        <a:ext cx="6632575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06435"/>
              </p:ext>
            </p:extLst>
          </p:nvPr>
        </p:nvGraphicFramePr>
        <p:xfrm>
          <a:off x="533400" y="4038600"/>
          <a:ext cx="7010399" cy="748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Worksheet" r:id="rId5" imgW="4886200" imgH="390594" progId="Excel.Sheet.12">
                  <p:embed/>
                </p:oleObj>
              </mc:Choice>
              <mc:Fallback>
                <p:oleObj name="Worksheet" r:id="rId5" imgW="4886200" imgH="3905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038600"/>
                        <a:ext cx="7010399" cy="748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54949"/>
              </p:ext>
            </p:extLst>
          </p:nvPr>
        </p:nvGraphicFramePr>
        <p:xfrm>
          <a:off x="457200" y="5105400"/>
          <a:ext cx="7315200" cy="121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Worksheet" r:id="rId7" imgW="4429190" imgH="962043" progId="Excel.Sheet.12">
                  <p:embed/>
                </p:oleObj>
              </mc:Choice>
              <mc:Fallback>
                <p:oleObj name="Worksheet" r:id="rId7" imgW="4429190" imgH="9620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5105400"/>
                        <a:ext cx="7315200" cy="121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5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E</a:t>
            </a:r>
            <a:r>
              <a:rPr lang="en-US" dirty="0"/>
              <a:t> </a:t>
            </a:r>
            <a:r>
              <a:rPr lang="en-US" dirty="0" smtClean="0"/>
              <a:t>    S</a:t>
            </a:r>
            <a:r>
              <a:rPr lang="en-US" baseline="-25000" dirty="0" smtClean="0"/>
              <a:t>H</a:t>
            </a:r>
            <a:r>
              <a:rPr lang="en-US" dirty="0" smtClean="0"/>
              <a:t>     (S</a:t>
            </a:r>
            <a:r>
              <a:rPr lang="en-US" baseline="-25000" dirty="0" smtClean="0"/>
              <a:t>E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S</a:t>
            </a:r>
            <a:r>
              <a:rPr lang="en-US" baseline="-25000" dirty="0" smtClean="0"/>
              <a:t>H </a:t>
            </a:r>
            <a:r>
              <a:rPr lang="en-US" dirty="0"/>
              <a:t> </a:t>
            </a:r>
            <a:r>
              <a:rPr lang="en-US" dirty="0" smtClean="0"/>
              <a:t>Matrices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313342"/>
              </p:ext>
            </p:extLst>
          </p:nvPr>
        </p:nvGraphicFramePr>
        <p:xfrm>
          <a:off x="1524000" y="1066800"/>
          <a:ext cx="6400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Worksheet" r:id="rId3" imgW="4276673" imgH="1533493" progId="Excel.Sheet.12">
                  <p:embed/>
                </p:oleObj>
              </mc:Choice>
              <mc:Fallback>
                <p:oleObj name="Worksheet" r:id="rId3" imgW="4276673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066800"/>
                        <a:ext cx="64008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473015"/>
              </p:ext>
            </p:extLst>
          </p:nvPr>
        </p:nvGraphicFramePr>
        <p:xfrm>
          <a:off x="1524000" y="2895600"/>
          <a:ext cx="6477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Worksheet" r:id="rId5" imgW="4419472" imgH="1533493" progId="Excel.Sheet.12">
                  <p:embed/>
                </p:oleObj>
              </mc:Choice>
              <mc:Fallback>
                <p:oleObj name="Worksheet" r:id="rId5" imgW="4419472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2895600"/>
                        <a:ext cx="64770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66320"/>
              </p:ext>
            </p:extLst>
          </p:nvPr>
        </p:nvGraphicFramePr>
        <p:xfrm>
          <a:off x="1524000" y="4724400"/>
          <a:ext cx="6477000" cy="1994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Worksheet" r:id="rId7" imgW="4276673" imgH="1533493" progId="Excel.Sheet.12">
                  <p:embed/>
                </p:oleObj>
              </mc:Choice>
              <mc:Fallback>
                <p:oleObj name="Worksheet" r:id="rId7" imgW="4276673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0" y="4724400"/>
                        <a:ext cx="6477000" cy="1994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2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Wilk’s </a:t>
            </a:r>
            <a:r>
              <a:rPr lang="en-US" sz="3600" dirty="0" smtClean="0">
                <a:latin typeface="Symbol" panose="05050102010706020507" pitchFamily="18" charset="2"/>
              </a:rPr>
              <a:t>L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115878"/>
              </p:ext>
            </p:extLst>
          </p:nvPr>
        </p:nvGraphicFramePr>
        <p:xfrm>
          <a:off x="609600" y="914400"/>
          <a:ext cx="7010400" cy="429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Equation" r:id="rId3" imgW="5740200" imgH="3517560" progId="Equation.DSMT4">
                  <p:embed/>
                </p:oleObj>
              </mc:Choice>
              <mc:Fallback>
                <p:oleObj name="Equation" r:id="rId3" imgW="5740200" imgH="351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14400"/>
                        <a:ext cx="7010400" cy="4296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768466"/>
              </p:ext>
            </p:extLst>
          </p:nvPr>
        </p:nvGraphicFramePr>
        <p:xfrm>
          <a:off x="381000" y="5562600"/>
          <a:ext cx="333049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Worksheet" r:id="rId5" imgW="2133600" imgH="390457" progId="Excel.Sheet.12">
                  <p:embed/>
                </p:oleObj>
              </mc:Choice>
              <mc:Fallback>
                <p:oleObj name="Worksheet" r:id="rId5" imgW="2133600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5562600"/>
                        <a:ext cx="333049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282412"/>
              </p:ext>
            </p:extLst>
          </p:nvPr>
        </p:nvGraphicFramePr>
        <p:xfrm>
          <a:off x="3929063" y="5029200"/>
          <a:ext cx="49117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Equation" r:id="rId7" imgW="3111480" imgH="965160" progId="Equation.DSMT4">
                  <p:embed/>
                </p:oleObj>
              </mc:Choice>
              <mc:Fallback>
                <p:oleObj name="Equation" r:id="rId7" imgW="311148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9063" y="5029200"/>
                        <a:ext cx="4911725" cy="1524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9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Pillai’s Trace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43168"/>
              </p:ext>
            </p:extLst>
          </p:nvPr>
        </p:nvGraphicFramePr>
        <p:xfrm>
          <a:off x="152400" y="762000"/>
          <a:ext cx="8616809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Equation" r:id="rId3" imgW="6476760" imgH="2984400" progId="Equation.DSMT4">
                  <p:embed/>
                </p:oleObj>
              </mc:Choice>
              <mc:Fallback>
                <p:oleObj name="Equation" r:id="rId3" imgW="6476760" imgH="298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762000"/>
                        <a:ext cx="8616809" cy="397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532217"/>
              </p:ext>
            </p:extLst>
          </p:nvPr>
        </p:nvGraphicFramePr>
        <p:xfrm>
          <a:off x="4264025" y="5029200"/>
          <a:ext cx="46116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5" imgW="2920680" imgH="965160" progId="Equation.DSMT4">
                  <p:embed/>
                </p:oleObj>
              </mc:Choice>
              <mc:Fallback>
                <p:oleObj name="Equation" r:id="rId5" imgW="292068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4025" y="5029200"/>
                        <a:ext cx="4611688" cy="1524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20949"/>
              </p:ext>
            </p:extLst>
          </p:nvPr>
        </p:nvGraphicFramePr>
        <p:xfrm>
          <a:off x="152400" y="4953000"/>
          <a:ext cx="3743325" cy="184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Worksheet" r:id="rId7" imgW="4276657" imgH="2104957" progId="Excel.Sheet.12">
                  <p:embed/>
                </p:oleObj>
              </mc:Choice>
              <mc:Fallback>
                <p:oleObj name="Worksheet" r:id="rId7" imgW="4276657" imgH="2104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4953000"/>
                        <a:ext cx="3743325" cy="1842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1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Hotelling-Lawley</a:t>
            </a:r>
            <a:r>
              <a:rPr lang="en-US" sz="3600" dirty="0" smtClean="0"/>
              <a:t> Trace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932833"/>
              </p:ext>
            </p:extLst>
          </p:nvPr>
        </p:nvGraphicFramePr>
        <p:xfrm>
          <a:off x="944563" y="762000"/>
          <a:ext cx="7029450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3" imgW="5283000" imgH="2984400" progId="Equation.DSMT4">
                  <p:embed/>
                </p:oleObj>
              </mc:Choice>
              <mc:Fallback>
                <p:oleObj name="Equation" r:id="rId3" imgW="5283000" imgH="298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563" y="762000"/>
                        <a:ext cx="7029450" cy="397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042603"/>
              </p:ext>
            </p:extLst>
          </p:nvPr>
        </p:nvGraphicFramePr>
        <p:xfrm>
          <a:off x="4624388" y="4953000"/>
          <a:ext cx="4083844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5" imgW="2463480" imgH="965160" progId="Equation.DSMT4">
                  <p:embed/>
                </p:oleObj>
              </mc:Choice>
              <mc:Fallback>
                <p:oleObj name="Equation" r:id="rId5" imgW="246348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4388" y="4953000"/>
                        <a:ext cx="4083844" cy="1600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173012"/>
              </p:ext>
            </p:extLst>
          </p:nvPr>
        </p:nvGraphicFramePr>
        <p:xfrm>
          <a:off x="152400" y="4876800"/>
          <a:ext cx="3819525" cy="187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Worksheet" r:id="rId7" imgW="4276657" imgH="2104957" progId="Excel.Sheet.12">
                  <p:embed/>
                </p:oleObj>
              </mc:Choice>
              <mc:Fallback>
                <p:oleObj name="Worksheet" r:id="rId7" imgW="4276657" imgH="2104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4876800"/>
                        <a:ext cx="3819525" cy="187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9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Roy’s Largest Root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346925"/>
              </p:ext>
            </p:extLst>
          </p:nvPr>
        </p:nvGraphicFramePr>
        <p:xfrm>
          <a:off x="1524000" y="914400"/>
          <a:ext cx="6184900" cy="27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3" imgW="4647960" imgH="2031840" progId="Equation.DSMT4">
                  <p:embed/>
                </p:oleObj>
              </mc:Choice>
              <mc:Fallback>
                <p:oleObj name="Equation" r:id="rId3" imgW="464796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914400"/>
                        <a:ext cx="6184900" cy="270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651073"/>
              </p:ext>
            </p:extLst>
          </p:nvPr>
        </p:nvGraphicFramePr>
        <p:xfrm>
          <a:off x="3598863" y="4699000"/>
          <a:ext cx="519747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Equation" r:id="rId5" imgW="2577960" imgH="888840" progId="Equation.DSMT4">
                  <p:embed/>
                </p:oleObj>
              </mc:Choice>
              <mc:Fallback>
                <p:oleObj name="Equation" r:id="rId5" imgW="2577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8863" y="4699000"/>
                        <a:ext cx="5197475" cy="17907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37566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Largest eigenvalue is 2.899115 (Computed in R)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79928"/>
              </p:ext>
            </p:extLst>
          </p:nvPr>
        </p:nvGraphicFramePr>
        <p:xfrm>
          <a:off x="762000" y="3901208"/>
          <a:ext cx="533400" cy="34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7" imgW="368280" imgH="241200" progId="Equation.DSMT4">
                  <p:embed/>
                </p:oleObj>
              </mc:Choice>
              <mc:Fallback>
                <p:oleObj name="Equation" r:id="rId7" imgW="368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3901208"/>
                        <a:ext cx="533400" cy="349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8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Multivariate Tests for Within-Subjects Factor(s)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546983"/>
              </p:ext>
            </p:extLst>
          </p:nvPr>
        </p:nvGraphicFramePr>
        <p:xfrm>
          <a:off x="152400" y="1219200"/>
          <a:ext cx="879686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3" imgW="8064360" imgH="4749480" progId="Equation.DSMT4">
                  <p:embed/>
                </p:oleObj>
              </mc:Choice>
              <mc:Fallback>
                <p:oleObj name="Equation" r:id="rId3" imgW="8064360" imgH="474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219200"/>
                        <a:ext cx="8796863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2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Test For Navigation Technique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59658"/>
              </p:ext>
            </p:extLst>
          </p:nvPr>
        </p:nvGraphicFramePr>
        <p:xfrm>
          <a:off x="228600" y="990600"/>
          <a:ext cx="8077200" cy="2001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3" imgW="7378560" imgH="1828800" progId="Equation.DSMT4">
                  <p:embed/>
                </p:oleObj>
              </mc:Choice>
              <mc:Fallback>
                <p:oleObj name="Equation" r:id="rId3" imgW="737856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990600"/>
                        <a:ext cx="8077200" cy="2001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69449"/>
              </p:ext>
            </p:extLst>
          </p:nvPr>
        </p:nvGraphicFramePr>
        <p:xfrm>
          <a:off x="228600" y="2667000"/>
          <a:ext cx="70104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Worksheet" r:id="rId5" imgW="4886200" imgH="390594" progId="Excel.Sheet.12">
                  <p:embed/>
                </p:oleObj>
              </mc:Choice>
              <mc:Fallback>
                <p:oleObj name="Worksheet" r:id="rId5" imgW="4886200" imgH="390594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701040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741986"/>
              </p:ext>
            </p:extLst>
          </p:nvPr>
        </p:nvGraphicFramePr>
        <p:xfrm>
          <a:off x="6477000" y="3505200"/>
          <a:ext cx="24098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Worksheet" r:id="rId7" imgW="2409757" imgH="961957" progId="Excel.Sheet.12">
                  <p:embed/>
                </p:oleObj>
              </mc:Choice>
              <mc:Fallback>
                <p:oleObj name="Worksheet" r:id="rId7" imgW="2409757" imgH="96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7000" y="3505200"/>
                        <a:ext cx="240982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270455"/>
              </p:ext>
            </p:extLst>
          </p:nvPr>
        </p:nvGraphicFramePr>
        <p:xfrm>
          <a:off x="304800" y="4572000"/>
          <a:ext cx="7391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Worksheet" r:id="rId9" imgW="7391400" imgH="771457" progId="Excel.Sheet.12">
                  <p:embed/>
                </p:oleObj>
              </mc:Choice>
              <mc:Fallback>
                <p:oleObj name="Worksheet" r:id="rId9" imgW="7391400" imgH="771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4572000"/>
                        <a:ext cx="7391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149678"/>
              </p:ext>
            </p:extLst>
          </p:nvPr>
        </p:nvGraphicFramePr>
        <p:xfrm>
          <a:off x="381000" y="5715000"/>
          <a:ext cx="18383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Worksheet" r:id="rId11" imgW="1838257" imgH="771457" progId="Excel.Sheet.12">
                  <p:embed/>
                </p:oleObj>
              </mc:Choice>
              <mc:Fallback>
                <p:oleObj name="Worksheet" r:id="rId11" imgW="1838257" imgH="771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000" y="5715000"/>
                        <a:ext cx="18383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867046"/>
              </p:ext>
            </p:extLst>
          </p:nvPr>
        </p:nvGraphicFramePr>
        <p:xfrm>
          <a:off x="2800350" y="5486400"/>
          <a:ext cx="18669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Worksheet" r:id="rId13" imgW="1866900" imgH="390457" progId="Excel.Sheet.12">
                  <p:embed/>
                </p:oleObj>
              </mc:Choice>
              <mc:Fallback>
                <p:oleObj name="Worksheet" r:id="rId13" imgW="1866900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00350" y="5486400"/>
                        <a:ext cx="18669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490280"/>
              </p:ext>
            </p:extLst>
          </p:nvPr>
        </p:nvGraphicFramePr>
        <p:xfrm>
          <a:off x="4957762" y="5486400"/>
          <a:ext cx="1666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Worksheet" r:id="rId15" imgW="1666943" imgH="390457" progId="Excel.Sheet.12">
                  <p:embed/>
                </p:oleObj>
              </mc:Choice>
              <mc:Fallback>
                <p:oleObj name="Worksheet" r:id="rId15" imgW="1666943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57762" y="5486400"/>
                        <a:ext cx="16668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542329"/>
              </p:ext>
            </p:extLst>
          </p:nvPr>
        </p:nvGraphicFramePr>
        <p:xfrm>
          <a:off x="7010400" y="5486400"/>
          <a:ext cx="1666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Worksheet" r:id="rId17" imgW="1666943" imgH="390457" progId="Excel.Sheet.12">
                  <p:embed/>
                </p:oleObj>
              </mc:Choice>
              <mc:Fallback>
                <p:oleObj name="Worksheet" r:id="rId17" imgW="1666943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10400" y="5486400"/>
                        <a:ext cx="16668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0" y="6031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Wilks’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6031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Pillai’s Trace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9704" y="602391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Hotelling-Lawley</a:t>
            </a:r>
            <a:r>
              <a:rPr lang="en-US" dirty="0" smtClean="0"/>
              <a:t> Trace</a:t>
            </a:r>
          </a:p>
          <a:p>
            <a:r>
              <a:rPr lang="en-US" dirty="0" smtClean="0"/>
              <a:t>&amp; Roy’s Largest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3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Description and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810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Experiment Conducted to Compare Effects of Navigation Technique and Input Method on Task Completion Times</a:t>
            </a:r>
          </a:p>
          <a:p>
            <a:pPr lvl="1"/>
            <a:r>
              <a:rPr lang="en-US" dirty="0" smtClean="0"/>
              <a:t>Factor A (Fixed): Navigation Technique: CPB, DPB, ENCC, G&amp;D </a:t>
            </a:r>
          </a:p>
          <a:p>
            <a:pPr lvl="2"/>
            <a:r>
              <a:rPr lang="en-US" sz="2000" dirty="0" smtClean="0"/>
              <a:t>CPB = Combined Panning Buttons, DPB = Distributed Panning Buttons</a:t>
            </a:r>
          </a:p>
          <a:p>
            <a:pPr lvl="2"/>
            <a:r>
              <a:rPr lang="en-US" sz="2000" dirty="0" smtClean="0"/>
              <a:t>ENCC = Enhanced Navigator w/ Continuous Control, G&amp;D = </a:t>
            </a:r>
            <a:r>
              <a:rPr lang="en-US" sz="2000" dirty="0" err="1" smtClean="0"/>
              <a:t>Grab&amp;Drag</a:t>
            </a:r>
            <a:endParaRPr lang="en-US" sz="2200" dirty="0" smtClean="0"/>
          </a:p>
          <a:p>
            <a:pPr lvl="1"/>
            <a:r>
              <a:rPr lang="en-US" dirty="0" smtClean="0"/>
              <a:t>Factor B (Fixed): Input Method:  Direct-Touch, Mouse</a:t>
            </a:r>
          </a:p>
          <a:p>
            <a:pPr lvl="1"/>
            <a:r>
              <a:rPr lang="en-US" dirty="0" smtClean="0"/>
              <a:t>Factor C (Random): 36 Subjects measured on all 8 Treatments</a:t>
            </a:r>
          </a:p>
          <a:p>
            <a:r>
              <a:rPr lang="en-US" dirty="0" smtClean="0"/>
              <a:t>Response is time to complete navigation task.</a:t>
            </a:r>
          </a:p>
          <a:p>
            <a:pPr lvl="1"/>
            <a:r>
              <a:rPr lang="en-US" dirty="0" smtClean="0"/>
              <a:t>Data simulated to match authors’ results (Means, F-tests)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477733"/>
              </p:ext>
            </p:extLst>
          </p:nvPr>
        </p:nvGraphicFramePr>
        <p:xfrm>
          <a:off x="865188" y="4876800"/>
          <a:ext cx="7413625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3" imgW="5702040" imgH="1371600" progId="Equation.DSMT4">
                  <p:embed/>
                </p:oleObj>
              </mc:Choice>
              <mc:Fallback>
                <p:oleObj name="Equation" r:id="rId3" imgW="570204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5188" y="4876800"/>
                        <a:ext cx="7413625" cy="17827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6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F-Tests for Navigation Technique Effects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44104"/>
              </p:ext>
            </p:extLst>
          </p:nvPr>
        </p:nvGraphicFramePr>
        <p:xfrm>
          <a:off x="457200" y="3124200"/>
          <a:ext cx="809625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Worksheet" r:id="rId3" imgW="8096385" imgH="2676457" progId="Excel.Sheet.12">
                  <p:embed/>
                </p:oleObj>
              </mc:Choice>
              <mc:Fallback>
                <p:oleObj name="Worksheet" r:id="rId3" imgW="8096385" imgH="2676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124200"/>
                        <a:ext cx="8096250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448663"/>
              </p:ext>
            </p:extLst>
          </p:nvPr>
        </p:nvGraphicFramePr>
        <p:xfrm>
          <a:off x="381000" y="1371600"/>
          <a:ext cx="830178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5" imgW="4381200" imgH="241200" progId="Equation.DSMT4">
                  <p:embed/>
                </p:oleObj>
              </mc:Choice>
              <mc:Fallback>
                <p:oleObj name="Equation" r:id="rId5" imgW="4381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371600"/>
                        <a:ext cx="830178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388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Test For </a:t>
            </a:r>
            <a:r>
              <a:rPr lang="en-US" sz="3600" dirty="0" smtClean="0"/>
              <a:t>Input Method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04658"/>
              </p:ext>
            </p:extLst>
          </p:nvPr>
        </p:nvGraphicFramePr>
        <p:xfrm>
          <a:off x="609600" y="990600"/>
          <a:ext cx="52133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3" imgW="4762440" imgH="1828800" progId="Equation.DSMT4">
                  <p:embed/>
                </p:oleObj>
              </mc:Choice>
              <mc:Fallback>
                <p:oleObj name="Equation" r:id="rId3" imgW="476244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90600"/>
                        <a:ext cx="5213350" cy="200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113618"/>
              </p:ext>
            </p:extLst>
          </p:nvPr>
        </p:nvGraphicFramePr>
        <p:xfrm>
          <a:off x="381000" y="3505200"/>
          <a:ext cx="6096000" cy="650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Worksheet" r:id="rId5" imgW="4886200" imgH="390594" progId="Excel.Sheet.12">
                  <p:embed/>
                </p:oleObj>
              </mc:Choice>
              <mc:Fallback>
                <p:oleObj name="Worksheet" r:id="rId5" imgW="4886200" imgH="39059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6096000" cy="650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74392"/>
              </p:ext>
            </p:extLst>
          </p:nvPr>
        </p:nvGraphicFramePr>
        <p:xfrm>
          <a:off x="3967162" y="5486400"/>
          <a:ext cx="1666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Worksheet" r:id="rId7" imgW="1666943" imgH="390457" progId="Excel.Sheet.12">
                  <p:embed/>
                </p:oleObj>
              </mc:Choice>
              <mc:Fallback>
                <p:oleObj name="Worksheet" r:id="rId7" imgW="1666943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67162" y="5486400"/>
                        <a:ext cx="16668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571984"/>
              </p:ext>
            </p:extLst>
          </p:nvPr>
        </p:nvGraphicFramePr>
        <p:xfrm>
          <a:off x="7010400" y="5486400"/>
          <a:ext cx="1666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Worksheet" r:id="rId9" imgW="1666943" imgH="390457" progId="Excel.Sheet.12">
                  <p:embed/>
                </p:oleObj>
              </mc:Choice>
              <mc:Fallback>
                <p:oleObj name="Worksheet" r:id="rId9" imgW="1666943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0400" y="5486400"/>
                        <a:ext cx="16668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3000" y="616241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Wilks’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627059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Pillai’s Trace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9704" y="602391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Hotelling-Lawley</a:t>
            </a:r>
            <a:r>
              <a:rPr lang="en-US" dirty="0" smtClean="0"/>
              <a:t> Trace</a:t>
            </a:r>
          </a:p>
          <a:p>
            <a:r>
              <a:rPr lang="en-US" dirty="0" smtClean="0"/>
              <a:t>&amp; Roy’s Largest Root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010026"/>
              </p:ext>
            </p:extLst>
          </p:nvPr>
        </p:nvGraphicFramePr>
        <p:xfrm>
          <a:off x="7239000" y="3200400"/>
          <a:ext cx="8096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Worksheet" r:id="rId11" imgW="809557" imgH="961957" progId="Excel.Sheet.12">
                  <p:embed/>
                </p:oleObj>
              </mc:Choice>
              <mc:Fallback>
                <p:oleObj name="Worksheet" r:id="rId11" imgW="809557" imgH="96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39000" y="3200400"/>
                        <a:ext cx="80962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566686"/>
              </p:ext>
            </p:extLst>
          </p:nvPr>
        </p:nvGraphicFramePr>
        <p:xfrm>
          <a:off x="862012" y="5486400"/>
          <a:ext cx="19335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Worksheet" r:id="rId13" imgW="1933643" imgH="390457" progId="Excel.Sheet.12">
                  <p:embed/>
                </p:oleObj>
              </mc:Choice>
              <mc:Fallback>
                <p:oleObj name="Worksheet" r:id="rId13" imgW="1933643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2012" y="5486400"/>
                        <a:ext cx="19335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50952"/>
              </p:ext>
            </p:extLst>
          </p:nvPr>
        </p:nvGraphicFramePr>
        <p:xfrm>
          <a:off x="1066800" y="4495800"/>
          <a:ext cx="690818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Worksheet" r:id="rId15" imgW="5057843" imgH="390457" progId="Excel.Sheet.12">
                  <p:embed/>
                </p:oleObj>
              </mc:Choice>
              <mc:Fallback>
                <p:oleObj name="Worksheet" r:id="rId15" imgW="5057843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66800" y="4495800"/>
                        <a:ext cx="690818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24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F-Tests for Input Method Effects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06534"/>
              </p:ext>
            </p:extLst>
          </p:nvPr>
        </p:nvGraphicFramePr>
        <p:xfrm>
          <a:off x="2570163" y="1371600"/>
          <a:ext cx="3922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3" imgW="2070000" imgH="241200" progId="Equation.DSMT4">
                  <p:embed/>
                </p:oleObj>
              </mc:Choice>
              <mc:Fallback>
                <p:oleObj name="Equation" r:id="rId3" imgW="2070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0163" y="1371600"/>
                        <a:ext cx="392271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991415"/>
              </p:ext>
            </p:extLst>
          </p:nvPr>
        </p:nvGraphicFramePr>
        <p:xfrm>
          <a:off x="304800" y="2438400"/>
          <a:ext cx="84296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Worksheet" r:id="rId5" imgW="8429557" imgH="2676457" progId="Excel.Sheet.12">
                  <p:embed/>
                </p:oleObj>
              </mc:Choice>
              <mc:Fallback>
                <p:oleObj name="Worksheet" r:id="rId5" imgW="8429557" imgH="2676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438400"/>
                        <a:ext cx="84296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083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Test For </a:t>
            </a:r>
            <a:r>
              <a:rPr lang="en-US" sz="3600" dirty="0" err="1" smtClean="0"/>
              <a:t>NavTech</a:t>
            </a:r>
            <a:r>
              <a:rPr lang="en-US" sz="3600" dirty="0" smtClean="0"/>
              <a:t>/</a:t>
            </a:r>
            <a:r>
              <a:rPr lang="en-US" sz="3600" dirty="0" err="1" smtClean="0"/>
              <a:t>InpMeth</a:t>
            </a:r>
            <a:r>
              <a:rPr lang="en-US" sz="3600" dirty="0" smtClean="0"/>
              <a:t> Interaction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774125"/>
              </p:ext>
            </p:extLst>
          </p:nvPr>
        </p:nvGraphicFramePr>
        <p:xfrm>
          <a:off x="1143000" y="838200"/>
          <a:ext cx="6383337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Equation" r:id="rId3" imgW="5829120" imgH="2108160" progId="Equation.DSMT4">
                  <p:embed/>
                </p:oleObj>
              </mc:Choice>
              <mc:Fallback>
                <p:oleObj name="Equation" r:id="rId3" imgW="582912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38200"/>
                        <a:ext cx="6383337" cy="230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07344"/>
              </p:ext>
            </p:extLst>
          </p:nvPr>
        </p:nvGraphicFramePr>
        <p:xfrm>
          <a:off x="227970" y="3581400"/>
          <a:ext cx="6172200" cy="65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Worksheet" r:id="rId5" imgW="4886200" imgH="390594" progId="Excel.Sheet.12">
                  <p:embed/>
                </p:oleObj>
              </mc:Choice>
              <mc:Fallback>
                <p:oleObj name="Worksheet" r:id="rId5" imgW="4886200" imgH="39059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70" y="3581400"/>
                        <a:ext cx="6172200" cy="65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47839"/>
              </p:ext>
            </p:extLst>
          </p:nvPr>
        </p:nvGraphicFramePr>
        <p:xfrm>
          <a:off x="3733800" y="5410200"/>
          <a:ext cx="1666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Worksheet" r:id="rId7" imgW="1666943" imgH="390457" progId="Excel.Sheet.12">
                  <p:embed/>
                </p:oleObj>
              </mc:Choice>
              <mc:Fallback>
                <p:oleObj name="Worksheet" r:id="rId7" imgW="1666943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5410200"/>
                        <a:ext cx="16668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91069"/>
              </p:ext>
            </p:extLst>
          </p:nvPr>
        </p:nvGraphicFramePr>
        <p:xfrm>
          <a:off x="7010400" y="5486400"/>
          <a:ext cx="1666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Worksheet" r:id="rId9" imgW="1666943" imgH="390457" progId="Excel.Sheet.12">
                  <p:embed/>
                </p:oleObj>
              </mc:Choice>
              <mc:Fallback>
                <p:oleObj name="Worksheet" r:id="rId9" imgW="1666943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0400" y="5486400"/>
                        <a:ext cx="16668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616241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Wilks’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609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Pillai’s Trace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9704" y="602391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Hotelling-Lawley</a:t>
            </a:r>
            <a:r>
              <a:rPr lang="en-US" dirty="0" smtClean="0"/>
              <a:t> Trace</a:t>
            </a:r>
          </a:p>
          <a:p>
            <a:r>
              <a:rPr lang="en-US" dirty="0" smtClean="0"/>
              <a:t>&amp; Roy’s Largest Root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88098"/>
              </p:ext>
            </p:extLst>
          </p:nvPr>
        </p:nvGraphicFramePr>
        <p:xfrm>
          <a:off x="6629400" y="3276600"/>
          <a:ext cx="24098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Worksheet" r:id="rId11" imgW="2409757" imgH="961957" progId="Excel.Sheet.12">
                  <p:embed/>
                </p:oleObj>
              </mc:Choice>
              <mc:Fallback>
                <p:oleObj name="Worksheet" r:id="rId11" imgW="2409757" imgH="96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29400" y="3276600"/>
                        <a:ext cx="240982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60415"/>
              </p:ext>
            </p:extLst>
          </p:nvPr>
        </p:nvGraphicFramePr>
        <p:xfrm>
          <a:off x="152400" y="4419600"/>
          <a:ext cx="877824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Worksheet" r:id="rId13" imgW="9867900" imgH="771457" progId="Excel.Sheet.12">
                  <p:embed/>
                </p:oleObj>
              </mc:Choice>
              <mc:Fallback>
                <p:oleObj name="Worksheet" r:id="rId13" imgW="9867900" imgH="771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400" y="4419600"/>
                        <a:ext cx="877824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084342"/>
              </p:ext>
            </p:extLst>
          </p:nvPr>
        </p:nvGraphicFramePr>
        <p:xfrm>
          <a:off x="457200" y="5410200"/>
          <a:ext cx="18669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Worksheet" r:id="rId15" imgW="1866900" imgH="390457" progId="Excel.Sheet.12">
                  <p:embed/>
                </p:oleObj>
              </mc:Choice>
              <mc:Fallback>
                <p:oleObj name="Worksheet" r:id="rId15" imgW="1866900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7200" y="5410200"/>
                        <a:ext cx="18669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176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F-Tests for Navigation Technique Effects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663860"/>
              </p:ext>
            </p:extLst>
          </p:nvPr>
        </p:nvGraphicFramePr>
        <p:xfrm>
          <a:off x="2133600" y="1143000"/>
          <a:ext cx="39703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3" imgW="2095200" imgH="761760" progId="Equation.DSMT4">
                  <p:embed/>
                </p:oleObj>
              </mc:Choice>
              <mc:Fallback>
                <p:oleObj name="Equation" r:id="rId3" imgW="20952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1143000"/>
                        <a:ext cx="3970338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175023"/>
              </p:ext>
            </p:extLst>
          </p:nvPr>
        </p:nvGraphicFramePr>
        <p:xfrm>
          <a:off x="381000" y="3124200"/>
          <a:ext cx="82962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Worksheet" r:id="rId5" imgW="8296343" imgH="2676457" progId="Excel.Sheet.12">
                  <p:embed/>
                </p:oleObj>
              </mc:Choice>
              <mc:Fallback>
                <p:oleObj name="Worksheet" r:id="rId5" imgW="8296343" imgH="2676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3124200"/>
                        <a:ext cx="829627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97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Data – Multivariate Form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78689"/>
              </p:ext>
            </p:extLst>
          </p:nvPr>
        </p:nvGraphicFramePr>
        <p:xfrm>
          <a:off x="2362200" y="914400"/>
          <a:ext cx="4343400" cy="556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Worksheet" r:id="rId3" imgW="6105457" imgH="7819957" progId="Excel.Sheet.12">
                  <p:embed/>
                </p:oleObj>
              </mc:Choice>
              <mc:Fallback>
                <p:oleObj name="Worksheet" r:id="rId3" imgW="6105457" imgH="7819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914400"/>
                        <a:ext cx="4343400" cy="5562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4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Variance-Covariance Matrix for 8 Navigation Treatments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Variance of the 36 measurements for </a:t>
            </a:r>
            <a:r>
              <a:rPr lang="en-US" dirty="0" err="1" smtClean="0"/>
              <a:t>NavTrt</a:t>
            </a:r>
            <a:r>
              <a:rPr lang="en-US" dirty="0" smtClean="0"/>
              <a:t> 1 (</a:t>
            </a:r>
            <a:r>
              <a:rPr lang="en-US" dirty="0" err="1" smtClean="0"/>
              <a:t>NavTech</a:t>
            </a:r>
            <a:r>
              <a:rPr lang="en-US" dirty="0" smtClean="0"/>
              <a:t>=1, </a:t>
            </a:r>
            <a:r>
              <a:rPr lang="en-US" dirty="0" err="1" smtClean="0"/>
              <a:t>InpMeth</a:t>
            </a:r>
            <a:r>
              <a:rPr lang="en-US" dirty="0" smtClean="0"/>
              <a:t>=1) is 1057.12</a:t>
            </a:r>
          </a:p>
          <a:p>
            <a:r>
              <a:rPr lang="en-US" dirty="0" smtClean="0"/>
              <a:t>The Covariance of the 36 Measurements for </a:t>
            </a:r>
            <a:r>
              <a:rPr lang="en-US" dirty="0" err="1" smtClean="0"/>
              <a:t>NavTrt’s</a:t>
            </a:r>
            <a:r>
              <a:rPr lang="en-US" dirty="0" smtClean="0"/>
              <a:t> 1 and 2 (NT=1, IM=2) is -8.03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976794"/>
              </p:ext>
            </p:extLst>
          </p:nvPr>
        </p:nvGraphicFramePr>
        <p:xfrm>
          <a:off x="284163" y="5486400"/>
          <a:ext cx="8258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3" imgW="4254480" imgH="431640" progId="Equation.DSMT4">
                  <p:embed/>
                </p:oleObj>
              </mc:Choice>
              <mc:Fallback>
                <p:oleObj name="Equation" r:id="rId3" imgW="4254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3" y="5486400"/>
                        <a:ext cx="8258175" cy="838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903590"/>
              </p:ext>
            </p:extLst>
          </p:nvPr>
        </p:nvGraphicFramePr>
        <p:xfrm>
          <a:off x="505004" y="1524000"/>
          <a:ext cx="801235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Worksheet" r:id="rId5" imgW="4886257" imgH="1533457" progId="Excel.Sheet.12">
                  <p:embed/>
                </p:oleObj>
              </mc:Choice>
              <mc:Fallback>
                <p:oleObj name="Worksheet" r:id="rId5" imgW="4886257" imgH="1533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004" y="1524000"/>
                        <a:ext cx="801235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Sphericity</a:t>
            </a:r>
            <a:r>
              <a:rPr lang="en-US" sz="3600" dirty="0" smtClean="0"/>
              <a:t> Assumption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66466"/>
              </p:ext>
            </p:extLst>
          </p:nvPr>
        </p:nvGraphicFramePr>
        <p:xfrm>
          <a:off x="457200" y="1219200"/>
          <a:ext cx="81026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3" imgW="8102520" imgH="5079960" progId="Equation.DSMT4">
                  <p:embed/>
                </p:oleObj>
              </mc:Choice>
              <mc:Fallback>
                <p:oleObj name="Equation" r:id="rId3" imgW="8102520" imgH="5079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19200"/>
                        <a:ext cx="8102600" cy="5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8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Sphericity</a:t>
            </a:r>
            <a:r>
              <a:rPr lang="en-US" sz="3600" dirty="0" smtClean="0"/>
              <a:t> Assumption  Continued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789070"/>
              </p:ext>
            </p:extLst>
          </p:nvPr>
        </p:nvGraphicFramePr>
        <p:xfrm>
          <a:off x="381000" y="831850"/>
          <a:ext cx="8153400" cy="578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3" imgW="7315200" imgH="5194080" progId="Equation.DSMT4">
                  <p:embed/>
                </p:oleObj>
              </mc:Choice>
              <mc:Fallback>
                <p:oleObj name="Equation" r:id="rId3" imgW="7315200" imgH="519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831850"/>
                        <a:ext cx="8153400" cy="578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6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Mauchley</a:t>
            </a:r>
            <a:r>
              <a:rPr lang="en-US" sz="3600" dirty="0" smtClean="0"/>
              <a:t> Test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626737"/>
              </p:ext>
            </p:extLst>
          </p:nvPr>
        </p:nvGraphicFramePr>
        <p:xfrm>
          <a:off x="762000" y="838200"/>
          <a:ext cx="7543800" cy="588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3" imgW="4902120" imgH="3822480" progId="Equation.DSMT4">
                  <p:embed/>
                </p:oleObj>
              </mc:Choice>
              <mc:Fallback>
                <p:oleObj name="Equation" r:id="rId3" imgW="4902120" imgH="382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838200"/>
                        <a:ext cx="7543800" cy="5881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3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</a:t>
            </a:r>
            <a:r>
              <a:rPr lang="en-US" sz="3600" dirty="0" smtClean="0"/>
              <a:t> Matrix and </a:t>
            </a:r>
            <a:r>
              <a:rPr lang="en-US" sz="3600" b="1" dirty="0" smtClean="0"/>
              <a:t>CSC’</a:t>
            </a:r>
            <a:r>
              <a:rPr lang="en-US" sz="3600" dirty="0" smtClean="0"/>
              <a:t> Matrix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45696"/>
              </p:ext>
            </p:extLst>
          </p:nvPr>
        </p:nvGraphicFramePr>
        <p:xfrm>
          <a:off x="914400" y="1600200"/>
          <a:ext cx="7162800" cy="199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Worksheet" r:id="rId3" imgW="5495857" imgH="1533457" progId="Excel.Sheet.12">
                  <p:embed/>
                </p:oleObj>
              </mc:Choice>
              <mc:Fallback>
                <p:oleObj name="Worksheet" r:id="rId3" imgW="5495857" imgH="1533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162800" cy="199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145481"/>
              </p:ext>
            </p:extLst>
          </p:nvPr>
        </p:nvGraphicFramePr>
        <p:xfrm>
          <a:off x="914400" y="3962400"/>
          <a:ext cx="72839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Worksheet" r:id="rId5" imgW="4886257" imgH="1533457" progId="Excel.Sheet.12">
                  <p:embed/>
                </p:oleObj>
              </mc:Choice>
              <mc:Fallback>
                <p:oleObj name="Worksheet" r:id="rId5" imgW="4886257" imgH="1533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962400"/>
                        <a:ext cx="7283963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2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Mauchley</a:t>
            </a:r>
            <a:r>
              <a:rPr lang="en-US" sz="3600" dirty="0" smtClean="0"/>
              <a:t> Test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79671"/>
              </p:ext>
            </p:extLst>
          </p:nvPr>
        </p:nvGraphicFramePr>
        <p:xfrm>
          <a:off x="741363" y="1082675"/>
          <a:ext cx="7583487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3" imgW="4927320" imgH="3504960" progId="Equation.DSMT4">
                  <p:embed/>
                </p:oleObj>
              </mc:Choice>
              <mc:Fallback>
                <p:oleObj name="Equation" r:id="rId3" imgW="4927320" imgH="350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63" y="1082675"/>
                        <a:ext cx="7583487" cy="539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8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334</Words>
  <Application>Microsoft Office PowerPoint</Application>
  <PresentationFormat>On-screen Show (4:3)</PresentationFormat>
  <Paragraphs>50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Equation</vt:lpstr>
      <vt:lpstr>Worksheet</vt:lpstr>
      <vt:lpstr>MathType 6.0 Equation</vt:lpstr>
      <vt:lpstr>Microsoft Excel Worksheet</vt:lpstr>
      <vt:lpstr>Repeated Measures ANOVA</vt:lpstr>
      <vt:lpstr>Data Description and Model</vt:lpstr>
      <vt:lpstr>Data – Multivariate Form</vt:lpstr>
      <vt:lpstr>Variance-Covariance Matrix for 8 Navigation Treatments</vt:lpstr>
      <vt:lpstr>Sphericity Assumption</vt:lpstr>
      <vt:lpstr>Sphericity Assumption  Continued</vt:lpstr>
      <vt:lpstr>Mauchley Test</vt:lpstr>
      <vt:lpstr>C Matrix and CSC’ Matrix</vt:lpstr>
      <vt:lpstr>Mauchley Test</vt:lpstr>
      <vt:lpstr>Degrees of Freedom Adjustments</vt:lpstr>
      <vt:lpstr>Multivariate Tests for Within-Subjects Factor(s)</vt:lpstr>
      <vt:lpstr>Multivariate Tests for Within Subjects Factor(s)</vt:lpstr>
      <vt:lpstr>SE     SH     (SE)-1SH  Matrices</vt:lpstr>
      <vt:lpstr>Wilk’s L</vt:lpstr>
      <vt:lpstr>Pillai’s Trace</vt:lpstr>
      <vt:lpstr>Hotelling-Lawley Trace</vt:lpstr>
      <vt:lpstr>Roy’s Largest Root</vt:lpstr>
      <vt:lpstr>Multivariate Tests for Within-Subjects Factor(s)</vt:lpstr>
      <vt:lpstr>Test For Navigation Technique</vt:lpstr>
      <vt:lpstr>F-Tests for Navigation Technique Effects</vt:lpstr>
      <vt:lpstr>Test For Input Method</vt:lpstr>
      <vt:lpstr>F-Tests for Input Method Effects</vt:lpstr>
      <vt:lpstr>Test For NavTech/InpMeth Interaction</vt:lpstr>
      <vt:lpstr>F-Tests for Navigation Technique Effects</vt:lpstr>
    </vt:vector>
  </TitlesOfParts>
  <Company>UF College of Liberal Arts &amp;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Repeated Measures ANOVA</dc:title>
  <dc:creator>Winner,Lawrence Herman</dc:creator>
  <cp:lastModifiedBy>Winner,Lawrence Herman</cp:lastModifiedBy>
  <cp:revision>65</cp:revision>
  <dcterms:created xsi:type="dcterms:W3CDTF">2015-01-27T15:56:08Z</dcterms:created>
  <dcterms:modified xsi:type="dcterms:W3CDTF">2015-02-13T17:47:31Z</dcterms:modified>
</cp:coreProperties>
</file>