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7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8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6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2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4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1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0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7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855E-C140-4E3E-B31F-6C4A4EAA19D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0790D-251E-4D85-A2CA-5E96726C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5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1-Way Random Effects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NBA Player Efficiencies by </a:t>
            </a:r>
            <a:r>
              <a:rPr lang="en-US"/>
              <a:t>Game </a:t>
            </a:r>
          </a:p>
          <a:p>
            <a:r>
              <a:rPr lang="en-US"/>
              <a:t>2016-2017 </a:t>
            </a:r>
            <a:r>
              <a:rPr lang="en-US" dirty="0"/>
              <a:t>Regular Season</a:t>
            </a:r>
          </a:p>
        </p:txBody>
      </p:sp>
    </p:spTree>
    <p:extLst>
      <p:ext uri="{BB962C8B-B14F-4D97-AF65-F5344CB8AC3E}">
        <p14:creationId xmlns:p14="http://schemas.microsoft.com/office/powerpoint/2010/main" val="427369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Estimating Between Group Variance: </a:t>
            </a:r>
            <a:r>
              <a:rPr lang="en-US" dirty="0" err="1">
                <a:latin typeface="Symbol" pitchFamily="18" charset="2"/>
              </a:rPr>
              <a:t>s</a:t>
            </a:r>
            <a:r>
              <a:rPr lang="en-US" baseline="-25000" dirty="0" err="1">
                <a:latin typeface="Symbol" pitchFamily="18" charset="2"/>
              </a:rPr>
              <a:t>a</a:t>
            </a:r>
            <a:r>
              <a:rPr lang="en-US" baseline="30000" dirty="0" err="1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  <a:endParaRPr lang="en-US" dirty="0"/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48967"/>
              </p:ext>
            </p:extLst>
          </p:nvPr>
        </p:nvGraphicFramePr>
        <p:xfrm>
          <a:off x="579438" y="1054100"/>
          <a:ext cx="7561262" cy="567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146640" imgH="4609800" progId="Equation.DSMT4">
                  <p:embed/>
                </p:oleObj>
              </mc:Choice>
              <mc:Fallback>
                <p:oleObj name="Equation" r:id="rId2" imgW="6146640" imgH="460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1054100"/>
                        <a:ext cx="7561262" cy="567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BF6FF-6721-49DD-AC7E-17BD78051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Satterthwaite’s Approximation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AAFAD43-A881-4063-8B1D-67ACD18E4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351520"/>
              </p:ext>
            </p:extLst>
          </p:nvPr>
        </p:nvGraphicFramePr>
        <p:xfrm>
          <a:off x="762000" y="990599"/>
          <a:ext cx="7848600" cy="5734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52800" imgH="4203360" progId="Equation.DSMT4">
                  <p:embed/>
                </p:oleObj>
              </mc:Choice>
              <mc:Fallback>
                <p:oleObj name="Equation" r:id="rId2" imgW="5752800" imgH="4203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2000" y="990599"/>
                        <a:ext cx="7848600" cy="5734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4344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NBA Player Efficiencies – 2016/7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257800"/>
          </a:xfrm>
        </p:spPr>
        <p:txBody>
          <a:bodyPr/>
          <a:lstStyle/>
          <a:p>
            <a:r>
              <a:rPr lang="en-US" dirty="0"/>
              <a:t>Population: 409 Players (At least 10 games with more than 6 minutes of playing time in a game)</a:t>
            </a:r>
          </a:p>
          <a:p>
            <a:r>
              <a:rPr lang="en-US" dirty="0"/>
              <a:t>Total of 23655 player games (Average of 57.8 games per player)</a:t>
            </a:r>
          </a:p>
          <a:p>
            <a:r>
              <a:rPr lang="en-US" dirty="0"/>
              <a:t>Response Variable: Efficiency scaled to 36 Minutes:</a:t>
            </a:r>
          </a:p>
          <a:p>
            <a:pPr lvl="1"/>
            <a:r>
              <a:rPr lang="en-US" dirty="0"/>
              <a:t>36[(</a:t>
            </a:r>
            <a:r>
              <a:rPr lang="en-US" dirty="0" err="1"/>
              <a:t>Points+Rebounds+Assists+Steals+Blocks</a:t>
            </a:r>
            <a:r>
              <a:rPr lang="en-US" dirty="0"/>
              <a:t>)-(</a:t>
            </a:r>
            <a:r>
              <a:rPr lang="en-US" dirty="0" err="1"/>
              <a:t>MissedFG+MissedFT+Turnovers</a:t>
            </a:r>
            <a:r>
              <a:rPr lang="en-US" dirty="0"/>
              <a:t>)]/Minutes</a:t>
            </a:r>
          </a:p>
          <a:p>
            <a:r>
              <a:rPr lang="en-US" dirty="0"/>
              <a:t>Obtain Average for each player</a:t>
            </a:r>
          </a:p>
          <a:p>
            <a:r>
              <a:rPr lang="en-US" dirty="0"/>
              <a:t>Obtain (Unweighted) Average across players</a:t>
            </a:r>
          </a:p>
          <a:p>
            <a:r>
              <a:rPr lang="en-US" dirty="0"/>
              <a:t>Obtain player effect (Player Average – Overall Average)</a:t>
            </a:r>
          </a:p>
          <a:p>
            <a:r>
              <a:rPr lang="en-US" dirty="0"/>
              <a:t>Obtain within player “Errors” (Game – Player Average)</a:t>
            </a:r>
          </a:p>
        </p:txBody>
      </p:sp>
    </p:spTree>
    <p:extLst>
      <p:ext uri="{BB962C8B-B14F-4D97-AF65-F5344CB8AC3E}">
        <p14:creationId xmlns:p14="http://schemas.microsoft.com/office/powerpoint/2010/main" val="1892371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697532"/>
              </p:ext>
            </p:extLst>
          </p:nvPr>
        </p:nvGraphicFramePr>
        <p:xfrm>
          <a:off x="425450" y="1219200"/>
          <a:ext cx="826135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37160" imgH="634680" progId="Equation.DSMT4">
                  <p:embed/>
                </p:oleObj>
              </mc:Choice>
              <mc:Fallback>
                <p:oleObj name="Equation" r:id="rId2" imgW="55371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5450" y="1219200"/>
                        <a:ext cx="8261350" cy="947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Results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57084"/>
            <a:ext cx="8507812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1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Sampling/Analysis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/>
          <a:lstStyle/>
          <a:p>
            <a:r>
              <a:rPr lang="en-US" dirty="0"/>
              <a:t>Take many random samples (10000)</a:t>
            </a:r>
          </a:p>
          <a:p>
            <a:r>
              <a:rPr lang="en-US" dirty="0"/>
              <a:t>Within Samples:</a:t>
            </a:r>
          </a:p>
          <a:p>
            <a:pPr lvl="1"/>
            <a:r>
              <a:rPr lang="en-US" dirty="0"/>
              <a:t>Take a Random Sample of Players (g=15)</a:t>
            </a:r>
          </a:p>
          <a:p>
            <a:pPr lvl="1"/>
            <a:r>
              <a:rPr lang="en-US" dirty="0"/>
              <a:t>For each Sampled Player, Take a Random Sample of Games (n=6)</a:t>
            </a:r>
          </a:p>
          <a:p>
            <a:pPr lvl="1"/>
            <a:r>
              <a:rPr lang="en-US" dirty="0"/>
              <a:t>Compute and Save:</a:t>
            </a:r>
          </a:p>
          <a:p>
            <a:pPr lvl="1"/>
            <a:r>
              <a:rPr lang="en-US" dirty="0"/>
              <a:t>F-Statistic</a:t>
            </a:r>
          </a:p>
          <a:p>
            <a:pPr lvl="1"/>
            <a:r>
              <a:rPr lang="en-US" dirty="0"/>
              <a:t>Estimates and Confidence Intervals for: Mean, Variance Components, and </a:t>
            </a:r>
            <a:r>
              <a:rPr lang="en-US" dirty="0" err="1"/>
              <a:t>Intraclass</a:t>
            </a:r>
            <a:r>
              <a:rPr lang="en-US" dirty="0"/>
              <a:t> Correlation</a:t>
            </a:r>
          </a:p>
          <a:p>
            <a:pPr lvl="1"/>
            <a:r>
              <a:rPr lang="en-US" dirty="0"/>
              <a:t>Compare with True Values of Parameters</a:t>
            </a:r>
          </a:p>
        </p:txBody>
      </p:sp>
    </p:spTree>
    <p:extLst>
      <p:ext uri="{BB962C8B-B14F-4D97-AF65-F5344CB8AC3E}">
        <p14:creationId xmlns:p14="http://schemas.microsoft.com/office/powerpoint/2010/main" val="2291420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Results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19467"/>
              </p:ext>
            </p:extLst>
          </p:nvPr>
        </p:nvGraphicFramePr>
        <p:xfrm>
          <a:off x="133350" y="2180492"/>
          <a:ext cx="85534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53489" imgH="1533600" progId="Excel.Sheet.12">
                  <p:embed/>
                </p:oleObj>
              </mc:Choice>
              <mc:Fallback>
                <p:oleObj name="Worksheet" r:id="rId2" imgW="8553489" imgH="1533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350" y="2180492"/>
                        <a:ext cx="855345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7700" y="46482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Notes: </a:t>
            </a:r>
          </a:p>
          <a:p>
            <a:r>
              <a:rPr lang="en-US" dirty="0">
                <a:solidFill>
                  <a:srgbClr val="FFFF00"/>
                </a:solidFill>
              </a:rPr>
              <a:t>Between variance estimates are biased low (below the true value) partly caused by negative estimates</a:t>
            </a:r>
          </a:p>
          <a:p>
            <a:r>
              <a:rPr lang="en-US" dirty="0">
                <a:solidFill>
                  <a:srgbClr val="FFFF00"/>
                </a:solidFill>
              </a:rPr>
              <a:t>Coverage rates are below the nominal .95 due to the fact that the random player effects are skewed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023348"/>
              </p:ext>
            </p:extLst>
          </p:nvPr>
        </p:nvGraphicFramePr>
        <p:xfrm>
          <a:off x="511723" y="1056054"/>
          <a:ext cx="8183869" cy="699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43600" imgH="507960" progId="Equation.DSMT4">
                  <p:embed/>
                </p:oleObj>
              </mc:Choice>
              <mc:Fallback>
                <p:oleObj name="Equation" r:id="rId4" imgW="59436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1723" y="1056054"/>
                        <a:ext cx="8183869" cy="699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341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69" y="1135856"/>
            <a:ext cx="8825906" cy="44267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of the Estimates of </a:t>
            </a:r>
            <a:r>
              <a:rPr lang="en-US" dirty="0">
                <a:latin typeface="Symbol" panose="05050102010706020507" pitchFamily="18" charset="2"/>
              </a:rPr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37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of the (Scaled) Estimates of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30000" dirty="0">
                <a:latin typeface="Symbol" panose="05050102010706020507" pitchFamily="18" charset="2"/>
              </a:rPr>
              <a:t>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673981" cy="435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5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of the Estimates of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-25000" dirty="0">
                <a:latin typeface="Symbol" panose="05050102010706020507" pitchFamily="18" charset="2"/>
              </a:rPr>
              <a:t>a</a:t>
            </a:r>
            <a:r>
              <a:rPr lang="en-US" baseline="30000" dirty="0">
                <a:latin typeface="Symbol" panose="05050102010706020507" pitchFamily="18" charset="2"/>
              </a:rPr>
              <a:t>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600200"/>
            <a:ext cx="8458200" cy="424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03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of Estimates of </a:t>
            </a:r>
            <a:r>
              <a:rPr lang="en-US" dirty="0" err="1">
                <a:latin typeface="Symbol" panose="05050102010706020507" pitchFamily="18" charset="2"/>
              </a:rPr>
              <a:t>r</a:t>
            </a:r>
            <a:r>
              <a:rPr lang="en-US" baseline="-25000" dirty="0" err="1">
                <a:latin typeface="+mn-lt"/>
              </a:rPr>
              <a:t>I</a:t>
            </a:r>
            <a:endParaRPr lang="en-US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839200" cy="443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04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dirty="0"/>
              <a:t>Population of Units</a:t>
            </a:r>
          </a:p>
          <a:p>
            <a:r>
              <a:rPr lang="en-US" dirty="0"/>
              <a:t>Each Unit has a True Mean Level of Response</a:t>
            </a:r>
          </a:p>
          <a:p>
            <a:r>
              <a:rPr lang="en-US" dirty="0"/>
              <a:t>Individual Measurements Within Units Vary Around the Unit’s Mean Response</a:t>
            </a:r>
          </a:p>
          <a:p>
            <a:r>
              <a:rPr lang="en-US" dirty="0"/>
              <a:t>Overall Population Mean Response is Mean of Individual Units’ Mean Responses</a:t>
            </a:r>
          </a:p>
          <a:p>
            <a:r>
              <a:rPr lang="en-US" dirty="0"/>
              <a:t>A Sample of </a:t>
            </a:r>
            <a:r>
              <a:rPr lang="en-US" i="1" dirty="0"/>
              <a:t>g</a:t>
            </a:r>
            <a:r>
              <a:rPr lang="en-US" dirty="0"/>
              <a:t> Units are Taken, and Measurements are Made Among a Sample of </a:t>
            </a:r>
            <a:r>
              <a:rPr lang="en-US" i="1" dirty="0" err="1"/>
              <a:t>n</a:t>
            </a:r>
            <a:r>
              <a:rPr lang="en-US" i="1" baseline="-25000" dirty="0" err="1"/>
              <a:t>i</a:t>
            </a:r>
            <a:r>
              <a:rPr lang="en-US" dirty="0"/>
              <a:t> “Subunits” Within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Sampled Unit.</a:t>
            </a:r>
          </a:p>
          <a:p>
            <a:r>
              <a:rPr lang="en-US" dirty="0"/>
              <a:t>Goals: Estimate Population Mean Response, Among and Within Unit Variances, </a:t>
            </a:r>
            <a:r>
              <a:rPr lang="en-US" dirty="0" err="1"/>
              <a:t>Intraclass</a:t>
            </a:r>
            <a:r>
              <a:rPr lang="en-US" dirty="0"/>
              <a:t> Correlation</a:t>
            </a:r>
          </a:p>
        </p:txBody>
      </p:sp>
    </p:spTree>
    <p:extLst>
      <p:ext uri="{BB962C8B-B14F-4D97-AF65-F5344CB8AC3E}">
        <p14:creationId xmlns:p14="http://schemas.microsoft.com/office/powerpoint/2010/main" val="184270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of F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33600"/>
            <a:ext cx="8839200" cy="4433412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488849"/>
              </p:ext>
            </p:extLst>
          </p:nvPr>
        </p:nvGraphicFramePr>
        <p:xfrm>
          <a:off x="6477000" y="469899"/>
          <a:ext cx="1676400" cy="1413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080" imgH="888840" progId="Equation.DSMT4">
                  <p:embed/>
                </p:oleObj>
              </mc:Choice>
              <mc:Fallback>
                <p:oleObj name="Equation" r:id="rId3" imgW="10540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7000" y="469899"/>
                        <a:ext cx="1676400" cy="1413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97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Model – Normal Effects and Errors - I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263993"/>
              </p:ext>
            </p:extLst>
          </p:nvPr>
        </p:nvGraphicFramePr>
        <p:xfrm>
          <a:off x="381000" y="1295400"/>
          <a:ext cx="8280400" cy="527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626080" imgH="3581280" progId="Equation.DSMT4">
                  <p:embed/>
                </p:oleObj>
              </mc:Choice>
              <mc:Fallback>
                <p:oleObj name="Equation" r:id="rId2" imgW="5626080" imgH="358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" y="1295400"/>
                        <a:ext cx="8280400" cy="527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02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and Variances of Sample Means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524463"/>
              </p:ext>
            </p:extLst>
          </p:nvPr>
        </p:nvGraphicFramePr>
        <p:xfrm>
          <a:off x="609600" y="1219200"/>
          <a:ext cx="7597654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9680" imgH="4330440" progId="Equation.DSMT4">
                  <p:embed/>
                </p:oleObj>
              </mc:Choice>
              <mc:Fallback>
                <p:oleObj name="Equation" r:id="rId2" imgW="6349680" imgH="433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600" y="1219200"/>
                        <a:ext cx="7597654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269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Sums of Squares and Their Expectations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321901"/>
              </p:ext>
            </p:extLst>
          </p:nvPr>
        </p:nvGraphicFramePr>
        <p:xfrm>
          <a:off x="631825" y="1235075"/>
          <a:ext cx="8148638" cy="521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97600" imgH="4991040" progId="Equation.DSMT4">
                  <p:embed/>
                </p:oleObj>
              </mc:Choice>
              <mc:Fallback>
                <p:oleObj name="Equation" r:id="rId2" imgW="7797600" imgH="4991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1825" y="1235075"/>
                        <a:ext cx="8148638" cy="5214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478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F-test – Balanced Case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299012"/>
              </p:ext>
            </p:extLst>
          </p:nvPr>
        </p:nvGraphicFramePr>
        <p:xfrm>
          <a:off x="573088" y="793750"/>
          <a:ext cx="7999412" cy="587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90960" imgH="4254480" progId="Equation.DSMT4">
                  <p:embed/>
                </p:oleObj>
              </mc:Choice>
              <mc:Fallback>
                <p:oleObj name="Equation" r:id="rId2" imgW="5790960" imgH="4254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3088" y="793750"/>
                        <a:ext cx="7999412" cy="587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561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Estimating Overall Mean 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n-lt"/>
              </a:rPr>
              <a:t> - Balanced Data</a:t>
            </a:r>
            <a:endParaRPr lang="en-US" dirty="0"/>
          </a:p>
        </p:txBody>
      </p:sp>
      <p:graphicFrame>
        <p:nvGraphicFramePr>
          <p:cNvPr id="717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347689"/>
              </p:ext>
            </p:extLst>
          </p:nvPr>
        </p:nvGraphicFramePr>
        <p:xfrm>
          <a:off x="744538" y="1139825"/>
          <a:ext cx="7731125" cy="540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960" imgH="3416040" progId="Equation.DSMT4">
                  <p:embed/>
                </p:oleObj>
              </mc:Choice>
              <mc:Fallback>
                <p:oleObj name="Equation" r:id="rId2" imgW="5079960" imgH="341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1139825"/>
                        <a:ext cx="7731125" cy="540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>Estimating Intra-Class Correlation  </a:t>
            </a:r>
            <a:r>
              <a:rPr lang="en-US" dirty="0" err="1">
                <a:latin typeface="Symbol" pitchFamily="18" charset="2"/>
              </a:rPr>
              <a:t>r</a:t>
            </a:r>
            <a:r>
              <a:rPr lang="en-US" baseline="-25000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= </a:t>
            </a:r>
            <a:r>
              <a:rPr lang="en-US" dirty="0" err="1">
                <a:latin typeface="Symbol" pitchFamily="18" charset="2"/>
              </a:rPr>
              <a:t>s</a:t>
            </a:r>
            <a:r>
              <a:rPr lang="en-US" baseline="-25000" dirty="0" err="1">
                <a:latin typeface="Symbol" pitchFamily="18" charset="2"/>
              </a:rPr>
              <a:t>a</a:t>
            </a:r>
            <a:r>
              <a:rPr lang="en-US" baseline="30000" dirty="0" err="1">
                <a:latin typeface="+mn-lt"/>
              </a:rPr>
              <a:t>2</a:t>
            </a:r>
            <a:r>
              <a:rPr lang="en-US" dirty="0">
                <a:latin typeface="+mn-lt"/>
              </a:rPr>
              <a:t> /( </a:t>
            </a:r>
            <a:r>
              <a:rPr lang="en-US" dirty="0" err="1">
                <a:latin typeface="Symbol" pitchFamily="18" charset="2"/>
              </a:rPr>
              <a:t>s</a:t>
            </a:r>
            <a:r>
              <a:rPr lang="en-US" baseline="-25000" dirty="0" err="1">
                <a:latin typeface="Symbol" pitchFamily="18" charset="2"/>
              </a:rPr>
              <a:t>a</a:t>
            </a:r>
            <a:r>
              <a:rPr lang="en-US" baseline="30000" dirty="0" err="1"/>
              <a:t>2</a:t>
            </a:r>
            <a:r>
              <a:rPr lang="en-US" dirty="0"/>
              <a:t> + </a:t>
            </a:r>
            <a:r>
              <a:rPr lang="en-US" dirty="0" err="1">
                <a:latin typeface="Symbol" panose="05050102010706020507" pitchFamily="18" charset="2"/>
              </a:rPr>
              <a:t>s</a:t>
            </a:r>
            <a:r>
              <a:rPr lang="en-US" baseline="30000" dirty="0" err="1"/>
              <a:t>2</a:t>
            </a:r>
            <a:r>
              <a:rPr lang="en-US" dirty="0"/>
              <a:t>)</a:t>
            </a:r>
          </a:p>
        </p:txBody>
      </p:sp>
      <p:graphicFrame>
        <p:nvGraphicFramePr>
          <p:cNvPr id="819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427263"/>
              </p:ext>
            </p:extLst>
          </p:nvPr>
        </p:nvGraphicFramePr>
        <p:xfrm>
          <a:off x="1622425" y="1042988"/>
          <a:ext cx="6148388" cy="545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62440" imgH="4063680" progId="Equation.DSMT4">
                  <p:embed/>
                </p:oleObj>
              </mc:Choice>
              <mc:Fallback>
                <p:oleObj name="Equation" r:id="rId2" imgW="4762440" imgH="4063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1042988"/>
                        <a:ext cx="6148388" cy="545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Estimating Within Group Variance: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  <a:endParaRPr lang="en-US" dirty="0"/>
          </a:p>
        </p:txBody>
      </p:sp>
      <p:graphicFrame>
        <p:nvGraphicFramePr>
          <p:cNvPr id="92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309816"/>
              </p:ext>
            </p:extLst>
          </p:nvPr>
        </p:nvGraphicFramePr>
        <p:xfrm>
          <a:off x="1706563" y="1111250"/>
          <a:ext cx="597535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44640" imgH="3340080" progId="Equation.DSMT4">
                  <p:embed/>
                </p:oleObj>
              </mc:Choice>
              <mc:Fallback>
                <p:oleObj name="Equation" r:id="rId2" imgW="3644640" imgH="334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1111250"/>
                        <a:ext cx="5975350" cy="547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386</Words>
  <Application>Microsoft Office PowerPoint</Application>
  <PresentationFormat>On-screen Show (4:3)</PresentationFormat>
  <Paragraphs>47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Equation</vt:lpstr>
      <vt:lpstr>MathType 6.0 Equation</vt:lpstr>
      <vt:lpstr>Worksheet</vt:lpstr>
      <vt:lpstr>1-Way Random Effects Model</vt:lpstr>
      <vt:lpstr>Setting</vt:lpstr>
      <vt:lpstr>Statistical Model – Normal Effects and Errors - I</vt:lpstr>
      <vt:lpstr>Means and Variances of Sample Means</vt:lpstr>
      <vt:lpstr>Sums of Squares and Their Expectations</vt:lpstr>
      <vt:lpstr>ANOVA F-test – Balanced Case</vt:lpstr>
      <vt:lpstr>Estimating Overall Mean  m - Balanced Data</vt:lpstr>
      <vt:lpstr>Estimating Intra-Class Correlation  rI = sa2 /( sa2 + s2)</vt:lpstr>
      <vt:lpstr>Estimating Within Group Variance: s2 </vt:lpstr>
      <vt:lpstr>Estimating Between Group Variance: sa2 </vt:lpstr>
      <vt:lpstr>Satterthwaite’s Approximation</vt:lpstr>
      <vt:lpstr>Example – NBA Player Efficiencies – 2016/7  </vt:lpstr>
      <vt:lpstr>Population Results</vt:lpstr>
      <vt:lpstr>Sampling/Analysis Procedure</vt:lpstr>
      <vt:lpstr>Numeric Results</vt:lpstr>
      <vt:lpstr>Histogram of the Estimates of m</vt:lpstr>
      <vt:lpstr>Histogram of the (Scaled) Estimates of s2</vt:lpstr>
      <vt:lpstr>Histogram of the Estimates of sa2</vt:lpstr>
      <vt:lpstr>Histogram of Estimates of rI</vt:lpstr>
      <vt:lpstr>Histogram of F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1-Way Random Effects Model</dc:title>
  <dc:creator>Larry</dc:creator>
  <cp:lastModifiedBy>Larry Winner</cp:lastModifiedBy>
  <cp:revision>59</cp:revision>
  <dcterms:created xsi:type="dcterms:W3CDTF">2019-02-27T20:41:40Z</dcterms:created>
  <dcterms:modified xsi:type="dcterms:W3CDTF">2021-03-01T14:23:56Z</dcterms:modified>
</cp:coreProperties>
</file>