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1776-5593-4C50-9251-2E9423AC993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B73-B825-46DF-9074-8382CFC3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3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1776-5593-4C50-9251-2E9423AC993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B73-B825-46DF-9074-8382CFC3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1776-5593-4C50-9251-2E9423AC993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B73-B825-46DF-9074-8382CFC3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8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1776-5593-4C50-9251-2E9423AC993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B73-B825-46DF-9074-8382CFC3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4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1776-5593-4C50-9251-2E9423AC993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B73-B825-46DF-9074-8382CFC3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7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1776-5593-4C50-9251-2E9423AC993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B73-B825-46DF-9074-8382CFC3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2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1776-5593-4C50-9251-2E9423AC993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B73-B825-46DF-9074-8382CFC3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21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1776-5593-4C50-9251-2E9423AC993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B73-B825-46DF-9074-8382CFC3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3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1776-5593-4C50-9251-2E9423AC993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B73-B825-46DF-9074-8382CFC3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08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1776-5593-4C50-9251-2E9423AC993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B73-B825-46DF-9074-8382CFC3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2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1776-5593-4C50-9251-2E9423AC993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B73-B825-46DF-9074-8382CFC3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21776-5593-4C50-9251-2E9423AC993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E5B73-B825-46DF-9074-8382CFC3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2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Excel_Worksheet3.xlsx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2.bin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Excel_Worksheet1.xlsx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2.xls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Randomization/Permutation Tests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Body Mass Indices Among NBA &amp; WNBA Players</a:t>
            </a:r>
          </a:p>
          <a:p>
            <a:r>
              <a:rPr lang="en-US" sz="2400" dirty="0" smtClean="0"/>
              <a:t>Home Field Advantage in </a:t>
            </a:r>
            <a:r>
              <a:rPr lang="en-US" sz="2400" smtClean="0"/>
              <a:t>England Premier League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96490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Normal t-test (Equal Variances Assumed)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589282"/>
              </p:ext>
            </p:extLst>
          </p:nvPr>
        </p:nvGraphicFramePr>
        <p:xfrm>
          <a:off x="487363" y="990600"/>
          <a:ext cx="832485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3" imgW="6895800" imgH="4292280" progId="Equation.DSMT4">
                  <p:embed/>
                </p:oleObj>
              </mc:Choice>
              <mc:Fallback>
                <p:oleObj name="Equation" r:id="rId3" imgW="6895800" imgH="429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7363" y="990600"/>
                        <a:ext cx="8324850" cy="518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856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t-test for NBA vs WNBA BMI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894412"/>
              </p:ext>
            </p:extLst>
          </p:nvPr>
        </p:nvGraphicFramePr>
        <p:xfrm>
          <a:off x="957263" y="1066800"/>
          <a:ext cx="7381875" cy="502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3" imgW="4330440" imgH="2946240" progId="Equation.DSMT4">
                  <p:embed/>
                </p:oleObj>
              </mc:Choice>
              <mc:Fallback>
                <p:oleObj name="Equation" r:id="rId3" imgW="4330440" imgH="294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7263" y="1066800"/>
                        <a:ext cx="7381875" cy="5021263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62484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the Permutation and t-tests give the same P-value to 4 decimal places </a:t>
            </a:r>
            <a:r>
              <a:rPr lang="en-US" smtClean="0"/>
              <a:t>– ≈Normal </a:t>
            </a:r>
            <a:r>
              <a:rPr lang="en-US" dirty="0" smtClean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814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Paired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1"/>
            <a:ext cx="8839200" cy="3505200"/>
          </a:xfrm>
        </p:spPr>
        <p:txBody>
          <a:bodyPr/>
          <a:lstStyle/>
          <a:p>
            <a:r>
              <a:rPr lang="en-US" dirty="0" smtClean="0"/>
              <a:t>Data Consists of n Pairs of Observations (Y</a:t>
            </a:r>
            <a:r>
              <a:rPr lang="en-US" baseline="-25000" dirty="0" smtClean="0"/>
              <a:t>1j</a:t>
            </a:r>
            <a:r>
              <a:rPr lang="en-US" dirty="0" smtClean="0"/>
              <a:t>,Y</a:t>
            </a:r>
            <a:r>
              <a:rPr lang="en-US" baseline="-25000" dirty="0" smtClean="0"/>
              <a:t>2j</a:t>
            </a:r>
            <a:r>
              <a:rPr lang="en-US" dirty="0" smtClean="0"/>
              <a:t>) j=1,…,n</a:t>
            </a:r>
          </a:p>
          <a:p>
            <a:r>
              <a:rPr lang="en-US" dirty="0" smtClean="0"/>
              <a:t>Data are on same subject (individuals matched on external criteria) under 2 conditions (often Before/After)</a:t>
            </a:r>
          </a:p>
          <a:p>
            <a:r>
              <a:rPr lang="en-US" dirty="0" smtClean="0"/>
              <a:t>Construct the differences: 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j</a:t>
            </a:r>
            <a:r>
              <a:rPr lang="en-US" dirty="0" smtClean="0"/>
              <a:t> = Y</a:t>
            </a:r>
            <a:r>
              <a:rPr lang="en-US" baseline="-25000" dirty="0" smtClean="0"/>
              <a:t>1j</a:t>
            </a:r>
            <a:r>
              <a:rPr lang="en-US" dirty="0"/>
              <a:t> </a:t>
            </a:r>
            <a:r>
              <a:rPr lang="en-US" dirty="0" smtClean="0"/>
              <a:t>- Y</a:t>
            </a:r>
            <a:r>
              <a:rPr lang="en-US" baseline="-25000" dirty="0" smtClean="0"/>
              <a:t>2j 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true population mean difference is: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/>
              <a:t>d</a:t>
            </a:r>
            <a:r>
              <a:rPr lang="en-US" dirty="0" smtClean="0"/>
              <a:t> =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–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Wish to test H</a:t>
            </a:r>
            <a:r>
              <a:rPr lang="en-US" baseline="-25000" dirty="0" smtClean="0"/>
              <a:t>0</a:t>
            </a:r>
            <a:r>
              <a:rPr lang="en-US" dirty="0" smtClean="0"/>
              <a:t>: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/>
              <a:t>d</a:t>
            </a:r>
            <a:r>
              <a:rPr lang="en-US" dirty="0" smtClean="0"/>
              <a:t> = 0 with a 1-sided or 2-sided alternative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013644"/>
              </p:ext>
            </p:extLst>
          </p:nvPr>
        </p:nvGraphicFramePr>
        <p:xfrm>
          <a:off x="381000" y="4648200"/>
          <a:ext cx="8416556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" imgW="5244840" imgH="1091880" progId="Equation.DSMT4">
                  <p:embed/>
                </p:oleObj>
              </mc:Choice>
              <mc:Fallback>
                <p:oleObj name="Equation" r:id="rId3" imgW="5244840" imgH="1091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4648200"/>
                        <a:ext cx="8416556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607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Compute an observed Test Statistic that measures the treatment effect in some manner (such as the sample mean of the differences)</a:t>
            </a:r>
          </a:p>
          <a:p>
            <a:r>
              <a:rPr lang="en-US" dirty="0" smtClean="0"/>
              <a:t>For many randomization samples:</a:t>
            </a:r>
          </a:p>
          <a:p>
            <a:pPr lvl="1"/>
            <a:r>
              <a:rPr lang="en-US" dirty="0" smtClean="0"/>
              <a:t>Generate a series of n U(0,1) random variables: U</a:t>
            </a:r>
            <a:r>
              <a:rPr lang="en-US" baseline="-25000" dirty="0" smtClean="0"/>
              <a:t>1</a:t>
            </a:r>
            <a:r>
              <a:rPr lang="en-US" dirty="0" smtClean="0"/>
              <a:t>,…,U</a:t>
            </a:r>
            <a:r>
              <a:rPr lang="en-US" baseline="-25000" dirty="0" smtClean="0"/>
              <a:t>n</a:t>
            </a:r>
            <a:endParaRPr lang="en-US" dirty="0" smtClean="0"/>
          </a:p>
          <a:p>
            <a:pPr lvl="1"/>
            <a:r>
              <a:rPr lang="en-US" dirty="0" smtClean="0"/>
              <a:t>If (say)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j</a:t>
            </a:r>
            <a:r>
              <a:rPr lang="en-US" dirty="0" smtClean="0"/>
              <a:t>&lt; 0.5 set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*</a:t>
            </a:r>
            <a:r>
              <a:rPr lang="en-US" dirty="0" smtClean="0"/>
              <a:t> = -</a:t>
            </a:r>
            <a:r>
              <a:rPr lang="en-US" dirty="0" err="1" smtClean="0"/>
              <a:t>d</a:t>
            </a:r>
            <a:r>
              <a:rPr lang="en-US" baseline="-25000" dirty="0" err="1" smtClean="0"/>
              <a:t>j</a:t>
            </a:r>
            <a:r>
              <a:rPr lang="en-US" dirty="0" smtClean="0"/>
              <a:t> where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*</a:t>
            </a:r>
            <a:r>
              <a:rPr lang="en-US" dirty="0" smtClean="0"/>
              <a:t> is difference for case j in this sample, otherwise, set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*</a:t>
            </a:r>
            <a:r>
              <a:rPr lang="en-US" dirty="0" smtClean="0"/>
              <a:t> =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j</a:t>
            </a:r>
            <a:endParaRPr lang="en-US" dirty="0" smtClean="0"/>
          </a:p>
          <a:p>
            <a:pPr lvl="1"/>
            <a:r>
              <a:rPr lang="en-US" dirty="0" smtClean="0"/>
              <a:t>Compute the Test Statistic for this sample and save</a:t>
            </a:r>
          </a:p>
          <a:p>
            <a:r>
              <a:rPr lang="en-US" dirty="0" smtClean="0"/>
              <a:t>Compare the observed Test Statistic with the sample Test Statistics in a manner similar to Independent Sample Case: Computing the proportion of sample Test Statistics as extreme or more than the observed Test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93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English Premier League Football - 2012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Interested in Determining if there is a home field effect</a:t>
            </a:r>
          </a:p>
          <a:p>
            <a:pPr lvl="1"/>
            <a:r>
              <a:rPr lang="en-US" dirty="0" smtClean="0"/>
              <a:t>League has 20 teams, all play all 19 opponents Home and Away (190 pairs of teams, each playing once on each team’s home field). No overtime.</a:t>
            </a:r>
          </a:p>
          <a:p>
            <a:pPr lvl="1"/>
            <a:r>
              <a:rPr lang="en-US" dirty="0" smtClean="0"/>
              <a:t>Label teams in alphabetical order: 1=Arsenal, 20=</a:t>
            </a:r>
            <a:r>
              <a:rPr lang="en-US" dirty="0" err="1" smtClean="0"/>
              <a:t>Wigan</a:t>
            </a:r>
            <a:endParaRPr lang="en-US" dirty="0" smtClean="0"/>
          </a:p>
          <a:p>
            <a:pPr lvl="1"/>
            <a:r>
              <a:rPr lang="en-US" dirty="0" smtClean="0"/>
              <a:t>Let Y</a:t>
            </a:r>
            <a:r>
              <a:rPr lang="en-US" baseline="-25000" dirty="0" smtClean="0"/>
              <a:t>1jk</a:t>
            </a:r>
            <a:r>
              <a:rPr lang="en-US" dirty="0" smtClean="0"/>
              <a:t> = (</a:t>
            </a:r>
            <a:r>
              <a:rPr lang="en-US" dirty="0" err="1" smtClean="0"/>
              <a:t>H</a:t>
            </a:r>
            <a:r>
              <a:rPr lang="en-US" baseline="-25000" dirty="0" err="1" smtClean="0"/>
              <a:t>j</a:t>
            </a:r>
            <a:r>
              <a:rPr lang="en-US" dirty="0" err="1" smtClean="0"/>
              <a:t>-A</a:t>
            </a:r>
            <a:r>
              <a:rPr lang="en-US" baseline="-25000" dirty="0" err="1" smtClean="0"/>
              <a:t>k</a:t>
            </a:r>
            <a:r>
              <a:rPr lang="en-US" dirty="0" smtClean="0"/>
              <a:t>)   j &lt; k  Differential when j at Home, k is Away</a:t>
            </a:r>
          </a:p>
          <a:p>
            <a:pPr lvl="1"/>
            <a:r>
              <a:rPr lang="en-US" dirty="0" smtClean="0"/>
              <a:t>Let Y</a:t>
            </a:r>
            <a:r>
              <a:rPr lang="en-US" baseline="-25000" dirty="0" smtClean="0"/>
              <a:t>2jk</a:t>
            </a:r>
            <a:r>
              <a:rPr lang="en-US" dirty="0" smtClean="0"/>
              <a:t> =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err="1" smtClean="0"/>
              <a:t>-H</a:t>
            </a:r>
            <a:r>
              <a:rPr lang="en-US" baseline="-25000" dirty="0" err="1" smtClean="0"/>
              <a:t>k</a:t>
            </a:r>
            <a:r>
              <a:rPr lang="en-US" dirty="0" smtClean="0"/>
              <a:t>)   j &lt; k  Differential when j is Away, k is at Home</a:t>
            </a:r>
          </a:p>
          <a:p>
            <a:pPr lvl="1"/>
            <a:r>
              <a:rPr lang="en-US" dirty="0" err="1" smtClean="0"/>
              <a:t>d</a:t>
            </a:r>
            <a:r>
              <a:rPr lang="en-US" baseline="-25000" dirty="0" err="1" smtClean="0"/>
              <a:t>jk</a:t>
            </a:r>
            <a:r>
              <a:rPr lang="en-US" dirty="0" smtClean="0"/>
              <a:t>  = Y</a:t>
            </a:r>
            <a:r>
              <a:rPr lang="en-US" baseline="-25000" dirty="0" smtClean="0"/>
              <a:t>1jk</a:t>
            </a:r>
            <a:r>
              <a:rPr lang="en-US" dirty="0" smtClean="0"/>
              <a:t> – Y</a:t>
            </a:r>
            <a:r>
              <a:rPr lang="en-US" baseline="-25000" dirty="0"/>
              <a:t>2</a:t>
            </a:r>
            <a:r>
              <a:rPr lang="en-US" baseline="-25000" dirty="0" smtClean="0"/>
              <a:t>jk</a:t>
            </a:r>
            <a:r>
              <a:rPr lang="en-US" dirty="0" smtClean="0"/>
              <a:t> = (</a:t>
            </a:r>
            <a:r>
              <a:rPr lang="en-US" dirty="0" err="1" smtClean="0"/>
              <a:t>H</a:t>
            </a:r>
            <a:r>
              <a:rPr lang="en-US" baseline="-25000" dirty="0" err="1" smtClean="0"/>
              <a:t>j</a:t>
            </a:r>
            <a:r>
              <a:rPr lang="en-US" dirty="0" err="1" smtClean="0"/>
              <a:t>+H</a:t>
            </a:r>
            <a:r>
              <a:rPr lang="en-US" baseline="-25000" dirty="0" err="1" smtClean="0"/>
              <a:t>k</a:t>
            </a:r>
            <a:r>
              <a:rPr lang="en-US" dirty="0"/>
              <a:t>)</a:t>
            </a:r>
            <a:r>
              <a:rPr lang="en-US" dirty="0" smtClean="0"/>
              <a:t> -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err="1" smtClean="0"/>
              <a:t>+A</a:t>
            </a:r>
            <a:r>
              <a:rPr lang="en-US" baseline="-25000" dirty="0" err="1" smtClean="0"/>
              <a:t>k</a:t>
            </a:r>
            <a:r>
              <a:rPr lang="en-US" dirty="0" smtClean="0"/>
              <a:t>)  j &lt; k</a:t>
            </a:r>
          </a:p>
          <a:p>
            <a:r>
              <a:rPr lang="en-US" dirty="0" smtClean="0"/>
              <a:t>Note: d represents combined Home Goals – Combined Away Goals for the Pair of teams</a:t>
            </a:r>
          </a:p>
          <a:p>
            <a:r>
              <a:rPr lang="en-US" dirty="0" smtClean="0"/>
              <a:t>No home effect should mean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/>
              <a:t>d</a:t>
            </a:r>
            <a:r>
              <a:rPr lang="en-US" dirty="0" smtClean="0"/>
              <a:t> = 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775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Representative Games from the Sample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237660"/>
              </p:ext>
            </p:extLst>
          </p:nvPr>
        </p:nvGraphicFramePr>
        <p:xfrm>
          <a:off x="457200" y="1371600"/>
          <a:ext cx="7807406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Worksheet" r:id="rId4" imgW="9382057" imgH="2104957" progId="Excel.Sheet.12">
                  <p:embed/>
                </p:oleObj>
              </mc:Choice>
              <mc:Fallback>
                <p:oleObj name="Worksheet" r:id="rId4" imgW="9382057" imgH="2104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371600"/>
                        <a:ext cx="7807406" cy="175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3505200"/>
            <a:ext cx="8534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Comments (regarding these 9 pairs, and these 2 samples - Full Analysis next slide):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For the original sample, the Test Statistic is the Average Difference: 0.556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For the first random sample, games 1,4,8 had Ran1 &lt; 0.5, and their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jk</a:t>
            </a:r>
            <a:r>
              <a:rPr lang="en-US" dirty="0" smtClean="0"/>
              <a:t> switched sign. The new sampled test statistic was 1.000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For the second random sample, games 1,2,3,5,6,8 had Ran2 &lt; 0.5, and their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jk</a:t>
            </a:r>
            <a:r>
              <a:rPr lang="en-US" dirty="0" smtClean="0"/>
              <a:t> switched sign. The new sampled test statistic was -0.333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p-value for a 1-tailed (H</a:t>
            </a:r>
            <a:r>
              <a:rPr lang="en-US" baseline="-25000" dirty="0" smtClean="0"/>
              <a:t>A</a:t>
            </a:r>
            <a:r>
              <a:rPr lang="en-US" dirty="0" smtClean="0"/>
              <a:t>: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/>
              <a:t>d</a:t>
            </a:r>
            <a:r>
              <a:rPr lang="en-US" dirty="0" smtClean="0"/>
              <a:t> &gt; 0) would be p = (1+1)/(2+1) = 2/3 as both the original sample and Ran1 have Test Statistics ≥ 0.556. The 2-sided is also p = 2/3</a:t>
            </a:r>
          </a:p>
        </p:txBody>
      </p:sp>
    </p:spTree>
    <p:extLst>
      <p:ext uri="{BB962C8B-B14F-4D97-AF65-F5344CB8AC3E}">
        <p14:creationId xmlns:p14="http://schemas.microsoft.com/office/powerpoint/2010/main" val="3229675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500" dirty="0">
                <a:latin typeface="Lucida Sans Typewriter" panose="020B0509030504030204" pitchFamily="49" charset="0"/>
              </a:rPr>
              <a:t>epl2012 &lt;- read.csv("http://www.stat.ufl.edu/~winner/data/epl_2012_home_perm.csv",</a:t>
            </a:r>
          </a:p>
          <a:p>
            <a:pPr marL="0" indent="0">
              <a:buNone/>
            </a:pPr>
            <a:r>
              <a:rPr lang="en-US" sz="1500" dirty="0">
                <a:latin typeface="Lucida Sans Typewriter" panose="020B0509030504030204" pitchFamily="49" charset="0"/>
              </a:rPr>
              <a:t>      header=T)</a:t>
            </a:r>
          </a:p>
          <a:p>
            <a:pPr marL="0" indent="0">
              <a:buNone/>
            </a:pPr>
            <a:r>
              <a:rPr lang="en-US" sz="1500" dirty="0">
                <a:latin typeface="Lucida Sans Typewriter" panose="020B0509030504030204" pitchFamily="49" charset="0"/>
              </a:rPr>
              <a:t>attach(epl2012); names(epl2012)</a:t>
            </a:r>
          </a:p>
          <a:p>
            <a:pPr marL="0" indent="0">
              <a:buNone/>
            </a:pPr>
            <a:endParaRPr lang="en-US" sz="1500" dirty="0">
              <a:latin typeface="Lucida Sans Typewriter" panose="020B0509030504030204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Lucida Sans Typewriter" panose="020B0509030504030204" pitchFamily="49" charset="0"/>
              </a:rPr>
              <a:t>### Obtain Sample Size and Test Statistic (Average of </a:t>
            </a:r>
            <a:r>
              <a:rPr lang="en-US" sz="1500" dirty="0" err="1">
                <a:latin typeface="Lucida Sans Typewriter" panose="020B0509030504030204" pitchFamily="49" charset="0"/>
              </a:rPr>
              <a:t>d.jk</a:t>
            </a:r>
            <a:r>
              <a:rPr lang="en-US" sz="1500" dirty="0">
                <a:latin typeface="Lucida Sans Typewriter" panose="020B05090305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500" dirty="0">
                <a:latin typeface="Lucida Sans Typewriter" panose="020B0509030504030204" pitchFamily="49" charset="0"/>
              </a:rPr>
              <a:t>(n &lt;- length(</a:t>
            </a:r>
            <a:r>
              <a:rPr lang="en-US" sz="1500" dirty="0" err="1">
                <a:latin typeface="Lucida Sans Typewriter" panose="020B0509030504030204" pitchFamily="49" charset="0"/>
              </a:rPr>
              <a:t>d.jk</a:t>
            </a:r>
            <a:r>
              <a:rPr lang="en-US" sz="1500" dirty="0">
                <a:latin typeface="Lucida Sans Typewriter" panose="020B05090305040302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500" dirty="0">
                <a:latin typeface="Lucida Sans Typewriter" panose="020B0509030504030204" pitchFamily="49" charset="0"/>
              </a:rPr>
              <a:t>(</a:t>
            </a:r>
            <a:r>
              <a:rPr lang="en-US" sz="1500" dirty="0" err="1">
                <a:latin typeface="Lucida Sans Typewriter" panose="020B0509030504030204" pitchFamily="49" charset="0"/>
              </a:rPr>
              <a:t>TS.obs</a:t>
            </a:r>
            <a:r>
              <a:rPr lang="en-US" sz="1500" dirty="0">
                <a:latin typeface="Lucida Sans Typewriter" panose="020B0509030504030204" pitchFamily="49" charset="0"/>
              </a:rPr>
              <a:t> &lt;- mean(</a:t>
            </a:r>
            <a:r>
              <a:rPr lang="en-US" sz="1500" dirty="0" err="1">
                <a:latin typeface="Lucida Sans Typewriter" panose="020B0509030504030204" pitchFamily="49" charset="0"/>
              </a:rPr>
              <a:t>d.jk</a:t>
            </a:r>
            <a:r>
              <a:rPr lang="en-US" sz="1500" dirty="0">
                <a:latin typeface="Lucida Sans Typewriter" panose="020B0509030504030204" pitchFamily="49" charset="0"/>
              </a:rPr>
              <a:t>))</a:t>
            </a:r>
          </a:p>
          <a:p>
            <a:pPr marL="0" indent="0">
              <a:buNone/>
            </a:pPr>
            <a:endParaRPr lang="en-US" sz="1500" dirty="0">
              <a:latin typeface="Lucida Sans Typewriter" panose="020B0509030504030204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Lucida Sans Typewriter" panose="020B0509030504030204" pitchFamily="49" charset="0"/>
              </a:rPr>
              <a:t>### Choose the number of samples and initialize TS, and set seed</a:t>
            </a:r>
          </a:p>
          <a:p>
            <a:pPr marL="0" indent="0">
              <a:buNone/>
            </a:pPr>
            <a:r>
              <a:rPr lang="en-US" sz="1500" dirty="0">
                <a:latin typeface="Lucida Sans Typewriter" panose="020B0509030504030204" pitchFamily="49" charset="0"/>
              </a:rPr>
              <a:t>N &lt;- 9999; TS &lt;- rep(0,N); </a:t>
            </a:r>
            <a:r>
              <a:rPr lang="en-US" sz="1500" dirty="0" err="1">
                <a:latin typeface="Lucida Sans Typewriter" panose="020B0509030504030204" pitchFamily="49" charset="0"/>
              </a:rPr>
              <a:t>set.seed</a:t>
            </a:r>
            <a:r>
              <a:rPr lang="en-US" sz="1500" dirty="0">
                <a:latin typeface="Lucida Sans Typewriter" panose="020B0509030504030204" pitchFamily="49" charset="0"/>
              </a:rPr>
              <a:t>(86420)</a:t>
            </a:r>
          </a:p>
          <a:p>
            <a:pPr marL="0" indent="0">
              <a:buNone/>
            </a:pPr>
            <a:endParaRPr lang="en-US" sz="1500" dirty="0">
              <a:latin typeface="Lucida Sans Typewriter" panose="020B0509030504030204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Lucida Sans Typewriter" panose="020B0509030504030204" pitchFamily="49" charset="0"/>
              </a:rPr>
              <a:t>### Loop through samples and compute each TS</a:t>
            </a:r>
          </a:p>
          <a:p>
            <a:pPr marL="0" indent="0">
              <a:buNone/>
            </a:pPr>
            <a:r>
              <a:rPr lang="en-US" sz="1500" dirty="0">
                <a:latin typeface="Lucida Sans Typewriter" panose="020B0509030504030204" pitchFamily="49" charset="0"/>
              </a:rPr>
              <a:t>for (i in 1:N) {</a:t>
            </a:r>
          </a:p>
          <a:p>
            <a:pPr marL="0" indent="0">
              <a:buNone/>
            </a:pPr>
            <a:r>
              <a:rPr lang="en-US" sz="1500" dirty="0" err="1">
                <a:latin typeface="Lucida Sans Typewriter" panose="020B0509030504030204" pitchFamily="49" charset="0"/>
              </a:rPr>
              <a:t>ds.jk</a:t>
            </a:r>
            <a:r>
              <a:rPr lang="en-US" sz="1500" dirty="0">
                <a:latin typeface="Lucida Sans Typewriter" panose="020B0509030504030204" pitchFamily="49" charset="0"/>
              </a:rPr>
              <a:t> &lt;- </a:t>
            </a:r>
            <a:r>
              <a:rPr lang="en-US" sz="1500" dirty="0" err="1">
                <a:latin typeface="Lucida Sans Typewriter" panose="020B0509030504030204" pitchFamily="49" charset="0"/>
              </a:rPr>
              <a:t>d.jk</a:t>
            </a:r>
            <a:r>
              <a:rPr lang="en-US" sz="1500" dirty="0">
                <a:latin typeface="Lucida Sans Typewriter" panose="020B0509030504030204" pitchFamily="49" charset="0"/>
              </a:rPr>
              <a:t>                      # Initialize d*.</a:t>
            </a:r>
            <a:r>
              <a:rPr lang="en-US" sz="1500" dirty="0" err="1">
                <a:latin typeface="Lucida Sans Typewriter" panose="020B0509030504030204" pitchFamily="49" charset="0"/>
              </a:rPr>
              <a:t>jk</a:t>
            </a:r>
            <a:r>
              <a:rPr lang="en-US" sz="1500" dirty="0">
                <a:latin typeface="Lucida Sans Typewriter" panose="020B0509030504030204" pitchFamily="49" charset="0"/>
              </a:rPr>
              <a:t> = </a:t>
            </a:r>
            <a:r>
              <a:rPr lang="en-US" sz="1500" dirty="0" err="1">
                <a:latin typeface="Lucida Sans Typewriter" panose="020B0509030504030204" pitchFamily="49" charset="0"/>
              </a:rPr>
              <a:t>d.jk</a:t>
            </a:r>
            <a:endParaRPr lang="en-US" sz="1500" dirty="0">
              <a:latin typeface="Lucida Sans Typewriter" panose="020B0509030504030204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Lucida Sans Typewriter" panose="020B0509030504030204" pitchFamily="49" charset="0"/>
              </a:rPr>
              <a:t>u &lt;- </a:t>
            </a:r>
            <a:r>
              <a:rPr lang="en-US" sz="1500" dirty="0" err="1">
                <a:latin typeface="Lucida Sans Typewriter" panose="020B0509030504030204" pitchFamily="49" charset="0"/>
              </a:rPr>
              <a:t>runif</a:t>
            </a:r>
            <a:r>
              <a:rPr lang="en-US" sz="1500" dirty="0">
                <a:latin typeface="Lucida Sans Typewriter" panose="020B0509030504030204" pitchFamily="49" charset="0"/>
              </a:rPr>
              <a:t>(n)-0.5                  # Generate n U(-0.5,0.5)'s</a:t>
            </a:r>
          </a:p>
          <a:p>
            <a:pPr marL="0" indent="0">
              <a:buNone/>
            </a:pPr>
            <a:r>
              <a:rPr lang="en-US" sz="1500" dirty="0" err="1">
                <a:latin typeface="Lucida Sans Typewriter" panose="020B0509030504030204" pitchFamily="49" charset="0"/>
              </a:rPr>
              <a:t>u.s</a:t>
            </a:r>
            <a:r>
              <a:rPr lang="en-US" sz="1500" dirty="0">
                <a:latin typeface="Lucida Sans Typewriter" panose="020B0509030504030204" pitchFamily="49" charset="0"/>
              </a:rPr>
              <a:t> &lt;- sign(u)                     # -1 if </a:t>
            </a:r>
            <a:r>
              <a:rPr lang="en-US" sz="1500" dirty="0" err="1">
                <a:latin typeface="Lucida Sans Typewriter" panose="020B0509030504030204" pitchFamily="49" charset="0"/>
              </a:rPr>
              <a:t>u.s</a:t>
            </a:r>
            <a:r>
              <a:rPr lang="en-US" sz="1500" dirty="0">
                <a:latin typeface="Lucida Sans Typewriter" panose="020B0509030504030204" pitchFamily="49" charset="0"/>
              </a:rPr>
              <a:t> &lt; 0, +1 if </a:t>
            </a:r>
            <a:r>
              <a:rPr lang="en-US" sz="1500" dirty="0" err="1">
                <a:latin typeface="Lucida Sans Typewriter" panose="020B0509030504030204" pitchFamily="49" charset="0"/>
              </a:rPr>
              <a:t>u.s</a:t>
            </a:r>
            <a:r>
              <a:rPr lang="en-US" sz="1500" dirty="0">
                <a:latin typeface="Lucida Sans Typewriter" panose="020B0509030504030204" pitchFamily="49" charset="0"/>
              </a:rPr>
              <a:t> &gt; 0</a:t>
            </a:r>
          </a:p>
          <a:p>
            <a:pPr marL="0" indent="0">
              <a:buNone/>
            </a:pPr>
            <a:r>
              <a:rPr lang="en-US" sz="1500" dirty="0" err="1">
                <a:latin typeface="Lucida Sans Typewriter" panose="020B0509030504030204" pitchFamily="49" charset="0"/>
              </a:rPr>
              <a:t>ds.jk</a:t>
            </a:r>
            <a:r>
              <a:rPr lang="en-US" sz="1500" dirty="0">
                <a:latin typeface="Lucida Sans Typewriter" panose="020B0509030504030204" pitchFamily="49" charset="0"/>
              </a:rPr>
              <a:t> &lt;- </a:t>
            </a:r>
            <a:r>
              <a:rPr lang="en-US" sz="1500" dirty="0" err="1">
                <a:latin typeface="Lucida Sans Typewriter" panose="020B0509030504030204" pitchFamily="49" charset="0"/>
              </a:rPr>
              <a:t>u.s</a:t>
            </a:r>
            <a:r>
              <a:rPr lang="en-US" sz="1500" dirty="0">
                <a:latin typeface="Lucida Sans Typewriter" panose="020B0509030504030204" pitchFamily="49" charset="0"/>
              </a:rPr>
              <a:t> * </a:t>
            </a:r>
            <a:r>
              <a:rPr lang="en-US" sz="1500" dirty="0" err="1">
                <a:latin typeface="Lucida Sans Typewriter" panose="020B0509030504030204" pitchFamily="49" charset="0"/>
              </a:rPr>
              <a:t>ds.jk</a:t>
            </a:r>
            <a:endParaRPr lang="en-US" sz="1500" dirty="0">
              <a:latin typeface="Lucida Sans Typewriter" panose="020B0509030504030204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Lucida Sans Typewriter" panose="020B0509030504030204" pitchFamily="49" charset="0"/>
              </a:rPr>
              <a:t>TS[i] &lt;- mean(</a:t>
            </a:r>
            <a:r>
              <a:rPr lang="en-US" sz="1500" dirty="0" err="1">
                <a:latin typeface="Lucida Sans Typewriter" panose="020B0509030504030204" pitchFamily="49" charset="0"/>
              </a:rPr>
              <a:t>ds.jk</a:t>
            </a:r>
            <a:r>
              <a:rPr lang="en-US" sz="1500" dirty="0">
                <a:latin typeface="Lucida Sans Typewriter" panose="020B0509030504030204" pitchFamily="49" charset="0"/>
              </a:rPr>
              <a:t>)               # Compute Test Statistic for this sample</a:t>
            </a:r>
          </a:p>
          <a:p>
            <a:pPr marL="0" indent="0">
              <a:buNone/>
            </a:pPr>
            <a:r>
              <a:rPr lang="en-US" sz="1500" dirty="0">
                <a:latin typeface="Lucida Sans Typewriter" panose="020B05090305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500" dirty="0" smtClean="0">
                <a:latin typeface="Lucida Sans Typewriter" panose="020B0509030504030204" pitchFamily="49" charset="0"/>
              </a:rPr>
              <a:t>summary(TS)</a:t>
            </a:r>
            <a:endParaRPr lang="en-US" sz="1500" dirty="0">
              <a:latin typeface="Lucida Sans Typewriter" panose="020B0509030504030204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Lucida Sans Typewriter" panose="020B0509030504030204" pitchFamily="49" charset="0"/>
              </a:rPr>
              <a:t>(num.exceed1 &lt;- sum(TS &gt;= </a:t>
            </a:r>
            <a:r>
              <a:rPr lang="en-US" sz="1500" dirty="0" err="1">
                <a:latin typeface="Lucida Sans Typewriter" panose="020B0509030504030204" pitchFamily="49" charset="0"/>
              </a:rPr>
              <a:t>TS.obs</a:t>
            </a:r>
            <a:r>
              <a:rPr lang="en-US" sz="1500" dirty="0">
                <a:latin typeface="Lucida Sans Typewriter" panose="020B0509030504030204" pitchFamily="49" charset="0"/>
              </a:rPr>
              <a:t>))   # Count for 1-sided (Upper Tail) P-value</a:t>
            </a:r>
          </a:p>
          <a:p>
            <a:pPr marL="0" indent="0">
              <a:buNone/>
            </a:pPr>
            <a:r>
              <a:rPr lang="en-US" sz="1500" dirty="0">
                <a:latin typeface="Lucida Sans Typewriter" panose="020B0509030504030204" pitchFamily="49" charset="0"/>
              </a:rPr>
              <a:t>(num.exceed2 &lt;- sum(abs(TS) &gt;= abs(</a:t>
            </a:r>
            <a:r>
              <a:rPr lang="en-US" sz="1500" dirty="0" err="1">
                <a:latin typeface="Lucida Sans Typewriter" panose="020B0509030504030204" pitchFamily="49" charset="0"/>
              </a:rPr>
              <a:t>TS.obs</a:t>
            </a:r>
            <a:r>
              <a:rPr lang="en-US" sz="1500" dirty="0">
                <a:latin typeface="Lucida Sans Typewriter" panose="020B0509030504030204" pitchFamily="49" charset="0"/>
              </a:rPr>
              <a:t>)))  # Count for 2-sided P-value</a:t>
            </a:r>
          </a:p>
          <a:p>
            <a:pPr marL="0" indent="0">
              <a:buNone/>
            </a:pPr>
            <a:r>
              <a:rPr lang="en-US" sz="1500" dirty="0">
                <a:latin typeface="Lucida Sans Typewriter" panose="020B0509030504030204" pitchFamily="49" charset="0"/>
              </a:rPr>
              <a:t>(p.val.1sided &lt;- (num.exceed1 + 1)/(N+1))     # 1-sided p-value</a:t>
            </a:r>
          </a:p>
          <a:p>
            <a:pPr marL="0" indent="0">
              <a:buNone/>
            </a:pPr>
            <a:r>
              <a:rPr lang="en-US" sz="1500" dirty="0">
                <a:latin typeface="Lucida Sans Typewriter" panose="020B0509030504030204" pitchFamily="49" charset="0"/>
              </a:rPr>
              <a:t>(p.val.2sided &lt;- (num.exceed2 + 1)/(N+1))     # 2-sided p-value</a:t>
            </a:r>
          </a:p>
          <a:p>
            <a:pPr marL="0" indent="0">
              <a:buNone/>
            </a:pPr>
            <a:endParaRPr lang="en-US" sz="1500" dirty="0">
              <a:latin typeface="Lucida Sans Typewriter" panose="020B0509030504030204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Lucida Sans Typewriter" panose="020B0509030504030204" pitchFamily="49" charset="0"/>
              </a:rPr>
              <a:t>### Draw histogram of distribution of TS, with vertical line at </a:t>
            </a:r>
            <a:r>
              <a:rPr lang="en-US" sz="1500" dirty="0" err="1">
                <a:latin typeface="Lucida Sans Typewriter" panose="020B0509030504030204" pitchFamily="49" charset="0"/>
              </a:rPr>
              <a:t>TS.obs</a:t>
            </a:r>
            <a:endParaRPr lang="en-US" sz="1500" dirty="0">
              <a:latin typeface="Lucida Sans Typewriter" panose="020B0509030504030204" pitchFamily="49" charset="0"/>
            </a:endParaRPr>
          </a:p>
          <a:p>
            <a:pPr marL="0" indent="0">
              <a:buNone/>
            </a:pPr>
            <a:r>
              <a:rPr lang="en-US" sz="1500" dirty="0" err="1">
                <a:latin typeface="Lucida Sans Typewriter" panose="020B0509030504030204" pitchFamily="49" charset="0"/>
              </a:rPr>
              <a:t>hist</a:t>
            </a:r>
            <a:r>
              <a:rPr lang="en-US" sz="1500" dirty="0">
                <a:latin typeface="Lucida Sans Typewriter" panose="020B0509030504030204" pitchFamily="49" charset="0"/>
              </a:rPr>
              <a:t>(</a:t>
            </a:r>
            <a:r>
              <a:rPr lang="en-US" sz="1500" dirty="0" err="1">
                <a:latin typeface="Lucida Sans Typewriter" panose="020B0509030504030204" pitchFamily="49" charset="0"/>
              </a:rPr>
              <a:t>TS,xlab</a:t>
            </a:r>
            <a:r>
              <a:rPr lang="en-US" sz="1500" dirty="0">
                <a:latin typeface="Lucida Sans Typewriter" panose="020B0509030504030204" pitchFamily="49" charset="0"/>
              </a:rPr>
              <a:t>="Mean Home-</a:t>
            </a:r>
            <a:r>
              <a:rPr lang="en-US" sz="1500" dirty="0" err="1">
                <a:latin typeface="Lucida Sans Typewriter" panose="020B0509030504030204" pitchFamily="49" charset="0"/>
              </a:rPr>
              <a:t>Away",main</a:t>
            </a:r>
            <a:r>
              <a:rPr lang="en-US" sz="1500" dirty="0">
                <a:latin typeface="Lucida Sans Typewriter" panose="020B0509030504030204" pitchFamily="49" charset="0"/>
              </a:rPr>
              <a:t>="Randomization Distribution for EPL </a:t>
            </a:r>
          </a:p>
          <a:p>
            <a:pPr marL="0" indent="0">
              <a:buNone/>
            </a:pPr>
            <a:r>
              <a:rPr lang="en-US" sz="1500" dirty="0">
                <a:latin typeface="Lucida Sans Typewriter" panose="020B0509030504030204" pitchFamily="49" charset="0"/>
              </a:rPr>
              <a:t>2012 Home Field Advantage")</a:t>
            </a:r>
          </a:p>
          <a:p>
            <a:pPr marL="0" indent="0">
              <a:buNone/>
            </a:pPr>
            <a:r>
              <a:rPr lang="en-US" sz="1500" dirty="0" err="1">
                <a:latin typeface="Lucida Sans Typewriter" panose="020B0509030504030204" pitchFamily="49" charset="0"/>
              </a:rPr>
              <a:t>abline</a:t>
            </a:r>
            <a:r>
              <a:rPr lang="en-US" sz="1500" dirty="0">
                <a:latin typeface="Lucida Sans Typewriter" panose="020B0509030504030204" pitchFamily="49" charset="0"/>
              </a:rPr>
              <a:t>(v=</a:t>
            </a:r>
            <a:r>
              <a:rPr lang="en-US" sz="1500" dirty="0" err="1">
                <a:latin typeface="Lucida Sans Typewriter" panose="020B0509030504030204" pitchFamily="49" charset="0"/>
              </a:rPr>
              <a:t>TS.obs</a:t>
            </a:r>
            <a:r>
              <a:rPr lang="en-US" sz="1500" dirty="0">
                <a:latin typeface="Lucida Sans Typewriter" panose="020B0509030504030204" pitchFamily="49" charset="0"/>
              </a:rPr>
              <a:t>)</a:t>
            </a:r>
          </a:p>
          <a:p>
            <a:pPr marL="0" indent="0">
              <a:buNone/>
            </a:pPr>
            <a:endParaRPr lang="en-US" sz="1400" dirty="0">
              <a:latin typeface="Lucida Sans Typewriter" panose="020B05090305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533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&gt; ### Obtain Sample Size and Test Statistic (Average of </a:t>
            </a:r>
            <a:r>
              <a:rPr lang="en-US" sz="1200" dirty="0" err="1">
                <a:latin typeface="Lucida Sans Typewriter" panose="020B0509030504030204" pitchFamily="49" charset="0"/>
              </a:rPr>
              <a:t>d.jk</a:t>
            </a:r>
            <a:r>
              <a:rPr lang="en-US" sz="1200" dirty="0">
                <a:latin typeface="Lucida Sans Typewriter" panose="020B05090305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&gt; (n &lt;- length(</a:t>
            </a:r>
            <a:r>
              <a:rPr lang="en-US" sz="1200" dirty="0" err="1">
                <a:latin typeface="Lucida Sans Typewriter" panose="020B0509030504030204" pitchFamily="49" charset="0"/>
              </a:rPr>
              <a:t>d.jk</a:t>
            </a:r>
            <a:r>
              <a:rPr lang="en-US" sz="1200" dirty="0">
                <a:latin typeface="Lucida Sans Typewriter" panose="020B05090305040302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[1] 190</a:t>
            </a: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&gt; (</a:t>
            </a:r>
            <a:r>
              <a:rPr lang="en-US" sz="1200" dirty="0" err="1">
                <a:latin typeface="Lucida Sans Typewriter" panose="020B0509030504030204" pitchFamily="49" charset="0"/>
              </a:rPr>
              <a:t>TS.obs</a:t>
            </a:r>
            <a:r>
              <a:rPr lang="en-US" sz="1200" dirty="0">
                <a:latin typeface="Lucida Sans Typewriter" panose="020B0509030504030204" pitchFamily="49" charset="0"/>
              </a:rPr>
              <a:t> &lt;- mean(</a:t>
            </a:r>
            <a:r>
              <a:rPr lang="en-US" sz="1200" dirty="0" err="1">
                <a:latin typeface="Lucida Sans Typewriter" panose="020B0509030504030204" pitchFamily="49" charset="0"/>
              </a:rPr>
              <a:t>d.jk</a:t>
            </a:r>
            <a:r>
              <a:rPr lang="en-US" sz="1200" dirty="0">
                <a:latin typeface="Lucida Sans Typewriter" panose="020B05090305040302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[1] 0.6368421</a:t>
            </a: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&gt; </a:t>
            </a:r>
          </a:p>
          <a:p>
            <a:pPr marL="0" indent="0">
              <a:buNone/>
            </a:pPr>
            <a:endParaRPr lang="en-US" sz="1200" dirty="0" smtClean="0">
              <a:latin typeface="Lucida Sans Typewriter" panose="020B05090305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&gt; summary(TS)</a:t>
            </a: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     Min.   1st Qu.    Median      Mean   3rd Qu.      Max. </a:t>
            </a: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-0.573700 -0.110500 -0.005263 -0.002513  0.100000  0.542100 </a:t>
            </a:r>
            <a:endParaRPr lang="en-US" sz="1200" dirty="0" smtClean="0">
              <a:latin typeface="Lucida Sans Typewriter" panose="020B0509030504030204" pitchFamily="49" charset="0"/>
            </a:endParaRPr>
          </a:p>
          <a:p>
            <a:pPr marL="0" indent="0">
              <a:buNone/>
            </a:pPr>
            <a:endParaRPr lang="en-US" sz="1200" dirty="0">
              <a:latin typeface="Lucida Sans Typewriter" panose="020B05090305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&gt; (num.exceed1 &lt;- sum(TS &gt;= </a:t>
            </a:r>
            <a:r>
              <a:rPr lang="en-US" sz="1200" dirty="0" err="1">
                <a:latin typeface="Lucida Sans Typewriter" panose="020B0509030504030204" pitchFamily="49" charset="0"/>
              </a:rPr>
              <a:t>TS.obs</a:t>
            </a:r>
            <a:r>
              <a:rPr lang="en-US" sz="1200" dirty="0">
                <a:latin typeface="Lucida Sans Typewriter" panose="020B0509030504030204" pitchFamily="49" charset="0"/>
              </a:rPr>
              <a:t>))   # Count for 1-sided (Upper Tail) P-value</a:t>
            </a: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[1] 0</a:t>
            </a: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&gt; (num.exceed2 &lt;- sum(abs(TS) &gt;= abs(</a:t>
            </a:r>
            <a:r>
              <a:rPr lang="en-US" sz="1200" dirty="0" err="1">
                <a:latin typeface="Lucida Sans Typewriter" panose="020B0509030504030204" pitchFamily="49" charset="0"/>
              </a:rPr>
              <a:t>TS.obs</a:t>
            </a:r>
            <a:r>
              <a:rPr lang="en-US" sz="1200" dirty="0">
                <a:latin typeface="Lucida Sans Typewriter" panose="020B0509030504030204" pitchFamily="49" charset="0"/>
              </a:rPr>
              <a:t>)))  # Count for 2-sided P-value</a:t>
            </a: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[1] 0</a:t>
            </a: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&gt; (p.val.1sided &lt;- (num.exceed1 + 1)/(N+1))     # 1-sided p-value</a:t>
            </a: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[1] 1e-04</a:t>
            </a: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&gt; (p.val.2sided &lt;- (num.exceed2 + 1)/(N+1))     # 2-sided p-value</a:t>
            </a: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[1] 1e-04</a:t>
            </a:r>
          </a:p>
          <a:p>
            <a:pPr marL="0" indent="0">
              <a:buNone/>
            </a:pPr>
            <a:endParaRPr lang="en-US" sz="1200" dirty="0">
              <a:latin typeface="Lucida Sans Typewriter" panose="020B0509030504030204" pitchFamily="49" charset="0"/>
            </a:endParaRPr>
          </a:p>
          <a:p>
            <a:pPr marL="0" indent="0">
              <a:buNone/>
            </a:pPr>
            <a:endParaRPr lang="en-US" sz="1200" dirty="0">
              <a:latin typeface="Lucida Sans Typewriter" panose="020B05090305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6388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observed Mean difference (0.6368) exceeded all 9999 sampled values:</a:t>
            </a:r>
          </a:p>
          <a:p>
            <a:r>
              <a:rPr lang="en-US" dirty="0" smtClean="0"/>
              <a:t> (min = -0.5737, max = 0.5421)    Thus, both P-values = (0+1)/(9999+1) = .0001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31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06" y="685800"/>
            <a:ext cx="8624742" cy="583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298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Paired t-test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432846"/>
              </p:ext>
            </p:extLst>
          </p:nvPr>
        </p:nvGraphicFramePr>
        <p:xfrm>
          <a:off x="685800" y="1219199"/>
          <a:ext cx="7772400" cy="5294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3" imgW="5816520" imgH="3962160" progId="Equation.DSMT4">
                  <p:embed/>
                </p:oleObj>
              </mc:Choice>
              <mc:Fallback>
                <p:oleObj name="Equation" r:id="rId3" imgW="5816520" imgH="3962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219199"/>
                        <a:ext cx="7772400" cy="52947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218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Goal: Compare 2 (or More) Treatment Effects or Means based on sample measurements</a:t>
            </a:r>
          </a:p>
          <a:p>
            <a:pPr lvl="1"/>
            <a:r>
              <a:rPr lang="en-US" dirty="0" smtClean="0"/>
              <a:t>Independent Samples: Units in different treatment conditions are independent of one another. In controlled experiments they have been randomized to treatments. Observed data are: Y</a:t>
            </a:r>
            <a:r>
              <a:rPr lang="en-US" baseline="-25000" dirty="0" smtClean="0"/>
              <a:t>11</a:t>
            </a:r>
            <a:r>
              <a:rPr lang="en-US" dirty="0" smtClean="0"/>
              <a:t>,…Y</a:t>
            </a:r>
            <a:r>
              <a:rPr lang="en-US" baseline="-25000" dirty="0" smtClean="0"/>
              <a:t>1n1</a:t>
            </a:r>
            <a:r>
              <a:rPr lang="en-US" dirty="0" smtClean="0"/>
              <a:t> and Y</a:t>
            </a:r>
            <a:r>
              <a:rPr lang="en-US" baseline="-25000" dirty="0" smtClean="0"/>
              <a:t>21</a:t>
            </a:r>
            <a:r>
              <a:rPr lang="en-US" dirty="0" smtClean="0"/>
              <a:t>,…,Y</a:t>
            </a:r>
            <a:r>
              <a:rPr lang="en-US" baseline="-25000" dirty="0" smtClean="0"/>
              <a:t>2n2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Paired Samples: Units are observed under each condition (treatment), and the subsequent difference has been obtained: </a:t>
            </a:r>
            <a:r>
              <a:rPr lang="en-US" dirty="0" err="1" smtClean="0"/>
              <a:t>d</a:t>
            </a:r>
            <a:r>
              <a:rPr lang="en-US" baseline="-25000" dirty="0" err="1"/>
              <a:t>j</a:t>
            </a:r>
            <a:r>
              <a:rPr lang="en-US" dirty="0" smtClean="0"/>
              <a:t> = Y</a:t>
            </a:r>
            <a:r>
              <a:rPr lang="en-US" baseline="-25000" dirty="0" smtClean="0"/>
              <a:t>1j</a:t>
            </a:r>
            <a:r>
              <a:rPr lang="en-US" dirty="0" smtClean="0"/>
              <a:t> – Y</a:t>
            </a:r>
            <a:r>
              <a:rPr lang="en-US" baseline="-25000" dirty="0" smtClean="0"/>
              <a:t>2j </a:t>
            </a:r>
            <a:r>
              <a:rPr lang="en-US" dirty="0" smtClean="0"/>
              <a:t>   j=1,…,n</a:t>
            </a:r>
          </a:p>
          <a:p>
            <a:r>
              <a:rPr lang="en-US" dirty="0" smtClean="0"/>
              <a:t>Procedure: Working under null hypothesis of no differences in treatment effects, how extreme is observed </a:t>
            </a:r>
            <a:r>
              <a:rPr lang="en-US" smtClean="0"/>
              <a:t>treatment difference </a:t>
            </a:r>
            <a:r>
              <a:rPr lang="en-US" dirty="0" smtClean="0"/>
              <a:t>relative to many (in theory all) possible randomizations/permutations of the observed data to the treatment labels.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499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Paired t-test for EPL 2012 Home vs Away Goals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355908"/>
              </p:ext>
            </p:extLst>
          </p:nvPr>
        </p:nvGraphicFramePr>
        <p:xfrm>
          <a:off x="1104900" y="1066800"/>
          <a:ext cx="6858000" cy="4955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3340080" imgH="2412720" progId="Equation.DSMT4">
                  <p:embed/>
                </p:oleObj>
              </mc:Choice>
              <mc:Fallback>
                <p:oleObj name="Equation" r:id="rId3" imgW="3340080" imgH="241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4900" y="1066800"/>
                        <a:ext cx="6858000" cy="4955126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6248400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the t-test gives smaller P-value, but Permutation test was limited to number of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639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Independent Samples – 2 Treatments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211073"/>
              </p:ext>
            </p:extLst>
          </p:nvPr>
        </p:nvGraphicFramePr>
        <p:xfrm>
          <a:off x="685800" y="1143000"/>
          <a:ext cx="7543800" cy="3753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3" imgW="5257800" imgH="2616120" progId="Equation.DSMT4">
                  <p:embed/>
                </p:oleObj>
              </mc:Choice>
              <mc:Fallback>
                <p:oleObj name="Equation" r:id="rId3" imgW="5257800" imgH="2616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143000"/>
                        <a:ext cx="7543800" cy="3753678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5105400"/>
            <a:ext cx="830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Algorithm: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Compute Test Statistic for Observed Data and save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Obtain large number of permutations (N) of observed values to treatment labels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For each permutation, compute the Test Statistic and save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P-value = (# Permuted TS ≥ Observed TS)/(N+1)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617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– NBA and WNBA Players’ BMI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1524000"/>
          </a:xfrm>
        </p:spPr>
        <p:txBody>
          <a:bodyPr/>
          <a:lstStyle/>
          <a:p>
            <a:r>
              <a:rPr lang="en-US" dirty="0" smtClean="0"/>
              <a:t>Groups: Male: NBA(i=1) and Female: WNBA(i=2)  </a:t>
            </a:r>
          </a:p>
          <a:p>
            <a:r>
              <a:rPr lang="en-US" dirty="0" smtClean="0"/>
              <a:t>Samples: Random Samples of n</a:t>
            </a:r>
            <a:r>
              <a:rPr lang="en-US" baseline="-25000" dirty="0" smtClean="0"/>
              <a:t>1</a:t>
            </a:r>
            <a:r>
              <a:rPr lang="en-US" dirty="0" smtClean="0"/>
              <a:t> = n</a:t>
            </a:r>
            <a:r>
              <a:rPr lang="en-US" baseline="-25000" dirty="0" smtClean="0"/>
              <a:t>2</a:t>
            </a:r>
            <a:r>
              <a:rPr lang="en-US" dirty="0" smtClean="0"/>
              <a:t> = 20 from 2013 seasons (2013/2014 for NBA)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668184"/>
              </p:ext>
            </p:extLst>
          </p:nvPr>
        </p:nvGraphicFramePr>
        <p:xfrm>
          <a:off x="533400" y="2438400"/>
          <a:ext cx="4038600" cy="869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3" imgW="2006280" imgH="431640" progId="Equation.DSMT4">
                  <p:embed/>
                </p:oleObj>
              </mc:Choice>
              <mc:Fallback>
                <p:oleObj name="Equation" r:id="rId3" imgW="20062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2438400"/>
                        <a:ext cx="4038600" cy="869066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817737"/>
              </p:ext>
            </p:extLst>
          </p:nvPr>
        </p:nvGraphicFramePr>
        <p:xfrm>
          <a:off x="838200" y="3733800"/>
          <a:ext cx="6820726" cy="286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Worksheet" r:id="rId6" imgW="9534457" imgH="4009957" progId="Excel.Sheet.12">
                  <p:embed/>
                </p:oleObj>
              </mc:Choice>
              <mc:Fallback>
                <p:oleObj name="Worksheet" r:id="rId6" imgW="9534457" imgH="4009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8200" y="3733800"/>
                        <a:ext cx="6820726" cy="28686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472332"/>
              </p:ext>
            </p:extLst>
          </p:nvPr>
        </p:nvGraphicFramePr>
        <p:xfrm>
          <a:off x="4953000" y="2514600"/>
          <a:ext cx="3914274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8" imgW="3098520" imgH="723600" progId="Equation.DSMT4">
                  <p:embed/>
                </p:oleObj>
              </mc:Choice>
              <mc:Fallback>
                <p:oleObj name="Equation" r:id="rId8" imgW="309852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53000" y="2514600"/>
                        <a:ext cx="3914274" cy="914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8529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Permutations of the 40 integers using a random number generator (like pulling 1:40 from hat, one-at-a-time without replacement)</a:t>
            </a:r>
          </a:p>
          <a:p>
            <a:r>
              <a:rPr lang="en-US" dirty="0" smtClean="0"/>
              <a:t>Assign the first 20 players (based on id) selected to Treatment 1, last 20 to Treatment 2</a:t>
            </a:r>
          </a:p>
          <a:p>
            <a:r>
              <a:rPr lang="en-US" dirty="0" smtClean="0"/>
              <a:t>Compute and save Test Statistic:</a:t>
            </a:r>
          </a:p>
          <a:p>
            <a:r>
              <a:rPr lang="en-US" dirty="0" smtClean="0"/>
              <a:t>Continue for many (N total) samples</a:t>
            </a:r>
          </a:p>
          <a:p>
            <a:r>
              <a:rPr lang="en-US" dirty="0" smtClean="0"/>
              <a:t>Count number as large or larger than observed Test Statistic (in absolute value, if 2-sided test)</a:t>
            </a:r>
          </a:p>
          <a:p>
            <a:r>
              <a:rPr lang="en-US" dirty="0" smtClean="0"/>
              <a:t>P-value obtained as (Count+1)/(N+1)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469470"/>
              </p:ext>
            </p:extLst>
          </p:nvPr>
        </p:nvGraphicFramePr>
        <p:xfrm>
          <a:off x="5715000" y="3733800"/>
          <a:ext cx="112955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3" imgW="799920" imgH="215640" progId="Equation.DSMT4">
                  <p:embed/>
                </p:oleObj>
              </mc:Choice>
              <mc:Fallback>
                <p:oleObj name="Equation" r:id="rId3" imgW="7999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15000" y="3733800"/>
                        <a:ext cx="1129553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0332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Permutation Samples (EXCEL)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009305"/>
              </p:ext>
            </p:extLst>
          </p:nvPr>
        </p:nvGraphicFramePr>
        <p:xfrm>
          <a:off x="381000" y="1066800"/>
          <a:ext cx="5119389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Worksheet" r:id="rId4" imgW="7505700" imgH="7819957" progId="Excel.Sheet.12">
                  <p:embed/>
                </p:oleObj>
              </mc:Choice>
              <mc:Fallback>
                <p:oleObj name="Worksheet" r:id="rId4" imgW="7505700" imgH="7819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1066800"/>
                        <a:ext cx="5119389" cy="533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91200" y="1295400"/>
            <a:ext cx="3048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Comments: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Column 4: (Ran1) has smallest number (.01077) corresponding to id=11. Thus player 11 is first player in group 1 in Permutation sample. Next smallest is .06690 (id=34)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The “sort” columns (5-8) give the first permutation samples for the 2 groups.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The difference in BMI for groups 1 and 2 in the original sample is 1.5957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The difference in BMI for groups 1 and 2 in the permutation sample is 0.8568</a:t>
            </a:r>
          </a:p>
        </p:txBody>
      </p:sp>
    </p:spTree>
    <p:extLst>
      <p:ext uri="{BB962C8B-B14F-4D97-AF65-F5344CB8AC3E}">
        <p14:creationId xmlns:p14="http://schemas.microsoft.com/office/powerpoint/2010/main" val="134401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 Program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800" dirty="0" smtClean="0"/>
              <a:t>### Download dataset</a:t>
            </a:r>
          </a:p>
          <a:p>
            <a:pPr marL="0" indent="0">
              <a:buNone/>
            </a:pPr>
            <a:r>
              <a:rPr lang="en-US" sz="4800" dirty="0" err="1" smtClean="0"/>
              <a:t>nba.bmi</a:t>
            </a:r>
            <a:r>
              <a:rPr lang="en-US" sz="4800" dirty="0" smtClean="0"/>
              <a:t> &lt;- read.csv("http://www.stat.ufl.edu/~winner/data/wnba_nba_bmi.csv",</a:t>
            </a:r>
          </a:p>
          <a:p>
            <a:pPr marL="0" indent="0">
              <a:buNone/>
            </a:pPr>
            <a:r>
              <a:rPr lang="en-US" sz="4800" dirty="0" smtClean="0"/>
              <a:t>                   header=T)</a:t>
            </a:r>
          </a:p>
          <a:p>
            <a:pPr marL="0" indent="0">
              <a:buNone/>
            </a:pPr>
            <a:r>
              <a:rPr lang="en-US" sz="4800" dirty="0" smtClean="0"/>
              <a:t>attach(</a:t>
            </a:r>
            <a:r>
              <a:rPr lang="en-US" sz="4800" dirty="0" err="1" smtClean="0"/>
              <a:t>nba.bmi</a:t>
            </a:r>
            <a:r>
              <a:rPr lang="en-US" sz="4800" dirty="0" smtClean="0"/>
              <a:t>); names(</a:t>
            </a:r>
            <a:r>
              <a:rPr lang="en-US" sz="4800" dirty="0" err="1" smtClean="0"/>
              <a:t>nba.bmi</a:t>
            </a:r>
            <a:r>
              <a:rPr lang="en-US" sz="4800" dirty="0" smtClean="0"/>
              <a:t>)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### Obtain sample sizes, sample means, and observed Test Statistic</a:t>
            </a:r>
          </a:p>
          <a:p>
            <a:pPr marL="0" indent="0">
              <a:buNone/>
            </a:pPr>
            <a:r>
              <a:rPr lang="en-US" sz="4800" dirty="0" smtClean="0"/>
              <a:t>(n1 &lt;- length(BMI[Gender==1]));     (n2 &lt;- length(BMI[Gender==2]))</a:t>
            </a:r>
          </a:p>
          <a:p>
            <a:pPr marL="0" indent="0">
              <a:buNone/>
            </a:pPr>
            <a:r>
              <a:rPr lang="en-US" sz="4800" dirty="0" smtClean="0"/>
              <a:t>(ybar1.obs &lt;- mean(BMI[Gender==1]));   (ybar2.obs &lt;- mean(BMI[Gender==2]))</a:t>
            </a:r>
          </a:p>
          <a:p>
            <a:pPr marL="0" indent="0">
              <a:buNone/>
            </a:pPr>
            <a:r>
              <a:rPr lang="en-US" sz="4800" dirty="0" smtClean="0"/>
              <a:t>(</a:t>
            </a:r>
            <a:r>
              <a:rPr lang="en-US" sz="4800" dirty="0" err="1" smtClean="0"/>
              <a:t>TS.obs</a:t>
            </a:r>
            <a:r>
              <a:rPr lang="en-US" sz="4800" dirty="0" smtClean="0"/>
              <a:t> &lt;- ybar1.obs-ybar2.obs);   (</a:t>
            </a:r>
            <a:r>
              <a:rPr lang="en-US" sz="4800" dirty="0" err="1" smtClean="0"/>
              <a:t>n.tot</a:t>
            </a:r>
            <a:r>
              <a:rPr lang="en-US" sz="4800" dirty="0" smtClean="0"/>
              <a:t> &lt;- n1+n2)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### Choose number of permutations and initialize TS vector to save Test Statistics</a:t>
            </a:r>
          </a:p>
          <a:p>
            <a:pPr marL="0" indent="0">
              <a:buNone/>
            </a:pPr>
            <a:r>
              <a:rPr lang="en-US" sz="4800" dirty="0" smtClean="0"/>
              <a:t>### set seed to be able to reproduce permutation samples</a:t>
            </a:r>
          </a:p>
          <a:p>
            <a:pPr marL="0" indent="0">
              <a:buNone/>
            </a:pPr>
            <a:r>
              <a:rPr lang="en-US" sz="4800" dirty="0" smtClean="0"/>
              <a:t>N &lt;- 9999;</a:t>
            </a:r>
            <a:r>
              <a:rPr lang="en-US" sz="4800" dirty="0"/>
              <a:t> </a:t>
            </a:r>
            <a:r>
              <a:rPr lang="en-US" sz="4800" dirty="0" smtClean="0"/>
              <a:t>   TS &lt;- rep(0,N); </a:t>
            </a:r>
            <a:r>
              <a:rPr lang="en-US" sz="4800" dirty="0"/>
              <a:t> </a:t>
            </a:r>
            <a:r>
              <a:rPr lang="en-US" sz="4800" dirty="0" smtClean="0"/>
              <a:t>  </a:t>
            </a:r>
            <a:r>
              <a:rPr lang="en-US" sz="4800" dirty="0" err="1" smtClean="0"/>
              <a:t>set.seed</a:t>
            </a:r>
            <a:r>
              <a:rPr lang="en-US" sz="4800" dirty="0" smtClean="0"/>
              <a:t>(97531)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### Loop through N samples, generating Test Stat each time</a:t>
            </a:r>
          </a:p>
          <a:p>
            <a:pPr marL="0" indent="0">
              <a:buNone/>
            </a:pPr>
            <a:r>
              <a:rPr lang="en-US" sz="4800" dirty="0" smtClean="0"/>
              <a:t>for (i in 1:N) {</a:t>
            </a:r>
          </a:p>
          <a:p>
            <a:pPr marL="0" indent="0">
              <a:buNone/>
            </a:pPr>
            <a:r>
              <a:rPr lang="en-US" sz="4800" dirty="0" smtClean="0"/>
              <a:t>perm &lt;- sample(1:n.tot,size=</a:t>
            </a:r>
            <a:r>
              <a:rPr lang="en-US" sz="4800" dirty="0" err="1" smtClean="0"/>
              <a:t>n.tot,replace</a:t>
            </a:r>
            <a:r>
              <a:rPr lang="en-US" sz="4800" dirty="0" smtClean="0"/>
              <a:t>=F)</a:t>
            </a:r>
          </a:p>
          <a:p>
            <a:pPr marL="0" indent="0">
              <a:buNone/>
            </a:pPr>
            <a:r>
              <a:rPr lang="en-US" sz="4800" dirty="0" smtClean="0"/>
              <a:t>if (i == 1) print(perm)</a:t>
            </a:r>
          </a:p>
          <a:p>
            <a:pPr marL="0" indent="0">
              <a:buNone/>
            </a:pPr>
            <a:r>
              <a:rPr lang="en-US" sz="4800" dirty="0" smtClean="0"/>
              <a:t>ybar1 &lt;- mean(BMI[perm[1:n1]])             ### mean BMI of first n1 elements of perm</a:t>
            </a:r>
          </a:p>
          <a:p>
            <a:pPr marL="0" indent="0">
              <a:buNone/>
            </a:pPr>
            <a:r>
              <a:rPr lang="en-US" sz="4800" dirty="0" smtClean="0"/>
              <a:t>ybar2 &lt;- mean(BMI[perm[(n1+1):(n1+n2)]])   ### mean BMI of next n2 elements of perm</a:t>
            </a:r>
          </a:p>
          <a:p>
            <a:pPr marL="0" indent="0">
              <a:buNone/>
            </a:pPr>
            <a:r>
              <a:rPr lang="en-US" sz="4800" dirty="0" smtClean="0"/>
              <a:t>TS[i] &lt;- ybar1-ybar2</a:t>
            </a:r>
          </a:p>
          <a:p>
            <a:pPr marL="0" indent="0">
              <a:buNone/>
            </a:pPr>
            <a:r>
              <a:rPr lang="en-US" sz="4800" dirty="0" smtClean="0"/>
              <a:t>}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### Count # of cases where abs(TS) &gt;= abs(</a:t>
            </a:r>
            <a:r>
              <a:rPr lang="en-US" sz="4800" dirty="0" err="1" smtClean="0"/>
              <a:t>TS.obs</a:t>
            </a:r>
            <a:r>
              <a:rPr lang="en-US" sz="4800" dirty="0" smtClean="0"/>
              <a:t>) for 2-sided test and obtain p-value</a:t>
            </a:r>
          </a:p>
          <a:p>
            <a:pPr marL="0" indent="0">
              <a:buNone/>
            </a:pPr>
            <a:r>
              <a:rPr lang="en-US" sz="4800" dirty="0" smtClean="0"/>
              <a:t>(</a:t>
            </a:r>
            <a:r>
              <a:rPr lang="en-US" sz="4800" dirty="0" err="1" smtClean="0"/>
              <a:t>num.exceed</a:t>
            </a:r>
            <a:r>
              <a:rPr lang="en-US" sz="4800" dirty="0" smtClean="0"/>
              <a:t> &lt;- sum(abs(TS)&gt;=abs(</a:t>
            </a:r>
            <a:r>
              <a:rPr lang="en-US" sz="4800" dirty="0" err="1" smtClean="0"/>
              <a:t>TS.obs</a:t>
            </a:r>
            <a:r>
              <a:rPr lang="en-US" sz="4800" dirty="0" smtClean="0"/>
              <a:t>)))</a:t>
            </a:r>
          </a:p>
          <a:p>
            <a:pPr marL="0" indent="0">
              <a:buNone/>
            </a:pPr>
            <a:r>
              <a:rPr lang="en-US" sz="4800" dirty="0" smtClean="0"/>
              <a:t>(p.val.2sided &lt;- (num.exceed+1)/(N+1))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### Draw histogram of distribution of TS, with vertical line at </a:t>
            </a:r>
            <a:r>
              <a:rPr lang="en-US" sz="4800" dirty="0" err="1" smtClean="0"/>
              <a:t>TS.obs</a:t>
            </a:r>
            <a:endParaRPr lang="en-US" sz="4800" dirty="0" smtClean="0"/>
          </a:p>
          <a:p>
            <a:pPr marL="0" indent="0">
              <a:buNone/>
            </a:pPr>
            <a:r>
              <a:rPr lang="en-US" sz="4800" dirty="0" err="1" smtClean="0"/>
              <a:t>hist</a:t>
            </a:r>
            <a:r>
              <a:rPr lang="en-US" sz="4800" dirty="0" smtClean="0"/>
              <a:t>(</a:t>
            </a:r>
            <a:r>
              <a:rPr lang="en-US" sz="4800" dirty="0" err="1" smtClean="0"/>
              <a:t>TS,xlab</a:t>
            </a:r>
            <a:r>
              <a:rPr lang="en-US" sz="4800" dirty="0" smtClean="0"/>
              <a:t>="Mean1 - Mean2",breaks=</a:t>
            </a:r>
            <a:r>
              <a:rPr lang="en-US" sz="4800" dirty="0" err="1" smtClean="0"/>
              <a:t>seq</a:t>
            </a:r>
            <a:r>
              <a:rPr lang="en-US" sz="4800" dirty="0" smtClean="0"/>
              <a:t>(-2.5,2.5,0.25),</a:t>
            </a:r>
          </a:p>
          <a:p>
            <a:pPr marL="0" indent="0">
              <a:buNone/>
            </a:pPr>
            <a:r>
              <a:rPr lang="en-US" sz="4800" dirty="0" smtClean="0"/>
              <a:t>main="Randomization Distribution for BMI")</a:t>
            </a:r>
          </a:p>
          <a:p>
            <a:pPr marL="0" indent="0">
              <a:buNone/>
            </a:pPr>
            <a:r>
              <a:rPr lang="en-US" sz="4800" dirty="0" err="1" smtClean="0"/>
              <a:t>abline</a:t>
            </a:r>
            <a:r>
              <a:rPr lang="en-US" sz="4800" dirty="0" smtClean="0"/>
              <a:t>(v=</a:t>
            </a:r>
            <a:r>
              <a:rPr lang="en-US" sz="4800" dirty="0" err="1" smtClean="0"/>
              <a:t>TS.obs</a:t>
            </a:r>
            <a:r>
              <a:rPr lang="en-US" sz="4800" dirty="0" smtClean="0"/>
              <a:t>)</a:t>
            </a:r>
          </a:p>
          <a:p>
            <a:pPr marL="0" indent="0">
              <a:buNone/>
            </a:pPr>
            <a:endParaRPr lang="en-US" sz="37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04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 smtClean="0">
                <a:latin typeface="Lucida Sans Typewriter" panose="020B0509030504030204" pitchFamily="49" charset="0"/>
              </a:rPr>
              <a:t>&gt; ### Obtain sample sizes, sample means, and observed Test Statistic</a:t>
            </a:r>
          </a:p>
          <a:p>
            <a:pPr marL="0" indent="0">
              <a:buNone/>
            </a:pPr>
            <a:r>
              <a:rPr lang="en-US" sz="1200" dirty="0" smtClean="0">
                <a:latin typeface="Lucida Sans Typewriter" panose="020B0509030504030204" pitchFamily="49" charset="0"/>
              </a:rPr>
              <a:t>&gt; (n1 &lt;- length(BMI[Gender==1]))</a:t>
            </a:r>
          </a:p>
          <a:p>
            <a:pPr marL="0" indent="0">
              <a:buNone/>
            </a:pPr>
            <a:r>
              <a:rPr lang="en-US" sz="1200" dirty="0" smtClean="0">
                <a:latin typeface="Lucida Sans Typewriter" panose="020B0509030504030204" pitchFamily="49" charset="0"/>
              </a:rPr>
              <a:t>[1] 20</a:t>
            </a:r>
          </a:p>
          <a:p>
            <a:pPr marL="0" indent="0">
              <a:buNone/>
            </a:pPr>
            <a:r>
              <a:rPr lang="en-US" sz="1200" dirty="0" smtClean="0">
                <a:latin typeface="Lucida Sans Typewriter" panose="020B0509030504030204" pitchFamily="49" charset="0"/>
              </a:rPr>
              <a:t>&gt; (n2 &lt;- length(BMI[Gender==2]))</a:t>
            </a:r>
          </a:p>
          <a:p>
            <a:pPr marL="0" indent="0">
              <a:buNone/>
            </a:pPr>
            <a:r>
              <a:rPr lang="en-US" sz="1200" dirty="0" smtClean="0">
                <a:latin typeface="Lucida Sans Typewriter" panose="020B0509030504030204" pitchFamily="49" charset="0"/>
              </a:rPr>
              <a:t>[1] 20</a:t>
            </a:r>
          </a:p>
          <a:p>
            <a:pPr marL="0" indent="0">
              <a:buNone/>
            </a:pPr>
            <a:r>
              <a:rPr lang="en-US" sz="1200" dirty="0" smtClean="0">
                <a:latin typeface="Lucida Sans Typewriter" panose="020B0509030504030204" pitchFamily="49" charset="0"/>
              </a:rPr>
              <a:t>&gt; (ybar1.obs &lt;- mean(BMI[Gender==1]))</a:t>
            </a:r>
          </a:p>
          <a:p>
            <a:pPr marL="0" indent="0">
              <a:buNone/>
            </a:pPr>
            <a:r>
              <a:rPr lang="en-US" sz="1200" dirty="0" smtClean="0">
                <a:latin typeface="Lucida Sans Typewriter" panose="020B0509030504030204" pitchFamily="49" charset="0"/>
              </a:rPr>
              <a:t>[1] 24.94665</a:t>
            </a:r>
          </a:p>
          <a:p>
            <a:pPr marL="0" indent="0">
              <a:buNone/>
            </a:pPr>
            <a:r>
              <a:rPr lang="en-US" sz="1200" dirty="0" smtClean="0">
                <a:latin typeface="Lucida Sans Typewriter" panose="020B0509030504030204" pitchFamily="49" charset="0"/>
              </a:rPr>
              <a:t>&gt; (ybar2.obs &lt;- mean(BMI[Gender==2]))</a:t>
            </a:r>
          </a:p>
          <a:p>
            <a:pPr marL="0" indent="0">
              <a:buNone/>
            </a:pPr>
            <a:r>
              <a:rPr lang="en-US" sz="1200" dirty="0" smtClean="0">
                <a:latin typeface="Lucida Sans Typewriter" panose="020B0509030504030204" pitchFamily="49" charset="0"/>
              </a:rPr>
              <a:t>[1] 23.35099</a:t>
            </a:r>
          </a:p>
          <a:p>
            <a:pPr marL="0" indent="0">
              <a:buNone/>
            </a:pPr>
            <a:r>
              <a:rPr lang="en-US" sz="1200" dirty="0" smtClean="0">
                <a:latin typeface="Lucida Sans Typewriter" panose="020B0509030504030204" pitchFamily="49" charset="0"/>
              </a:rPr>
              <a:t>&gt; (</a:t>
            </a:r>
            <a:r>
              <a:rPr lang="en-US" sz="1200" dirty="0" err="1" smtClean="0">
                <a:latin typeface="Lucida Sans Typewriter" panose="020B0509030504030204" pitchFamily="49" charset="0"/>
              </a:rPr>
              <a:t>TS.obs</a:t>
            </a:r>
            <a:r>
              <a:rPr lang="en-US" sz="1200" dirty="0" smtClean="0">
                <a:latin typeface="Lucida Sans Typewriter" panose="020B0509030504030204" pitchFamily="49" charset="0"/>
              </a:rPr>
              <a:t> &lt;- ybar1.obs-ybar2.obs)</a:t>
            </a:r>
          </a:p>
          <a:p>
            <a:pPr marL="0" indent="0">
              <a:buNone/>
            </a:pPr>
            <a:r>
              <a:rPr lang="en-US" sz="1200" dirty="0" smtClean="0">
                <a:latin typeface="Lucida Sans Typewriter" panose="020B0509030504030204" pitchFamily="49" charset="0"/>
              </a:rPr>
              <a:t>[1] 1.595653</a:t>
            </a:r>
          </a:p>
          <a:p>
            <a:pPr marL="0" indent="0">
              <a:buNone/>
            </a:pPr>
            <a:r>
              <a:rPr lang="en-US" sz="1200" dirty="0" smtClean="0">
                <a:latin typeface="Lucida Sans Typewriter" panose="020B0509030504030204" pitchFamily="49" charset="0"/>
              </a:rPr>
              <a:t>&gt; (</a:t>
            </a:r>
            <a:r>
              <a:rPr lang="en-US" sz="1200" dirty="0" err="1" smtClean="0">
                <a:latin typeface="Lucida Sans Typewriter" panose="020B0509030504030204" pitchFamily="49" charset="0"/>
              </a:rPr>
              <a:t>n.tot</a:t>
            </a:r>
            <a:r>
              <a:rPr lang="en-US" sz="1200" dirty="0" smtClean="0">
                <a:latin typeface="Lucida Sans Typewriter" panose="020B0509030504030204" pitchFamily="49" charset="0"/>
              </a:rPr>
              <a:t> &lt;- n1+n2)</a:t>
            </a:r>
          </a:p>
          <a:p>
            <a:pPr marL="0" indent="0">
              <a:buNone/>
            </a:pPr>
            <a:r>
              <a:rPr lang="en-US" sz="1200" dirty="0" smtClean="0">
                <a:latin typeface="Lucida Sans Typewriter" panose="020B0509030504030204" pitchFamily="49" charset="0"/>
              </a:rPr>
              <a:t>[1] 40</a:t>
            </a:r>
          </a:p>
          <a:p>
            <a:pPr marL="0" indent="0">
              <a:buNone/>
            </a:pPr>
            <a:endParaRPr lang="en-US" sz="1200" dirty="0" smtClean="0">
              <a:latin typeface="Lucida Sans Typewriter" panose="020B0509030504030204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Lucida Sans Typewriter" panose="020B0509030504030204" pitchFamily="49" charset="0"/>
              </a:rPr>
              <a:t>### First permutation of 1:40</a:t>
            </a:r>
          </a:p>
          <a:p>
            <a:pPr marL="0" indent="0">
              <a:buNone/>
            </a:pPr>
            <a:r>
              <a:rPr lang="en-US" sz="1200" dirty="0" smtClean="0">
                <a:latin typeface="Lucida Sans Typewriter" panose="020B0509030504030204" pitchFamily="49" charset="0"/>
              </a:rPr>
              <a:t> [1] 26 31 12 20  4 28 23 13  2 19  9 35 34  5 16 14 29 11 32 24 39 10  7  3 36</a:t>
            </a:r>
          </a:p>
          <a:p>
            <a:pPr marL="0" indent="0">
              <a:buNone/>
            </a:pPr>
            <a:r>
              <a:rPr lang="en-US" sz="1200" dirty="0" smtClean="0">
                <a:latin typeface="Lucida Sans Typewriter" panose="020B0509030504030204" pitchFamily="49" charset="0"/>
              </a:rPr>
              <a:t>[26] 30 21 27  1 38 17 22 15 25  8 18  6 40 33 37</a:t>
            </a:r>
          </a:p>
          <a:p>
            <a:pPr marL="0" indent="0">
              <a:buNone/>
            </a:pPr>
            <a:endParaRPr lang="en-US" sz="1200" dirty="0">
              <a:latin typeface="Lucida Sans Typewriter" panose="020B0509030504030204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Lucida Sans Typewriter" panose="020B0509030504030204" pitchFamily="49" charset="0"/>
              </a:rPr>
              <a:t>&gt; ### Count # of cases where abs(TS) &gt;= abs(</a:t>
            </a:r>
            <a:r>
              <a:rPr lang="en-US" sz="1200" dirty="0" err="1" smtClean="0">
                <a:latin typeface="Lucida Sans Typewriter" panose="020B0509030504030204" pitchFamily="49" charset="0"/>
              </a:rPr>
              <a:t>TS.obs</a:t>
            </a:r>
            <a:r>
              <a:rPr lang="en-US" sz="1200" dirty="0" smtClean="0">
                <a:latin typeface="Lucida Sans Typewriter" panose="020B0509030504030204" pitchFamily="49" charset="0"/>
              </a:rPr>
              <a:t>) for 2-sided test and obtain p-value</a:t>
            </a:r>
          </a:p>
          <a:p>
            <a:pPr marL="0" indent="0">
              <a:buNone/>
            </a:pPr>
            <a:r>
              <a:rPr lang="en-US" sz="1200" dirty="0" smtClean="0">
                <a:latin typeface="Lucida Sans Typewriter" panose="020B0509030504030204" pitchFamily="49" charset="0"/>
              </a:rPr>
              <a:t>&gt; (</a:t>
            </a:r>
            <a:r>
              <a:rPr lang="en-US" sz="1200" dirty="0" err="1" smtClean="0">
                <a:latin typeface="Lucida Sans Typewriter" panose="020B0509030504030204" pitchFamily="49" charset="0"/>
              </a:rPr>
              <a:t>num.exceed</a:t>
            </a:r>
            <a:r>
              <a:rPr lang="en-US" sz="1200" dirty="0" smtClean="0">
                <a:latin typeface="Lucida Sans Typewriter" panose="020B0509030504030204" pitchFamily="49" charset="0"/>
              </a:rPr>
              <a:t> &lt;- sum(abs(TS)&gt;=abs(</a:t>
            </a:r>
            <a:r>
              <a:rPr lang="en-US" sz="1200" dirty="0" err="1" smtClean="0">
                <a:latin typeface="Lucida Sans Typewriter" panose="020B0509030504030204" pitchFamily="49" charset="0"/>
              </a:rPr>
              <a:t>TS.obs</a:t>
            </a:r>
            <a:r>
              <a:rPr lang="en-US" sz="1200" dirty="0" smtClean="0">
                <a:latin typeface="Lucida Sans Typewriter" panose="020B0509030504030204" pitchFamily="49" charset="0"/>
              </a:rPr>
              <a:t>)))</a:t>
            </a:r>
          </a:p>
          <a:p>
            <a:pPr marL="0" indent="0">
              <a:buNone/>
            </a:pPr>
            <a:r>
              <a:rPr lang="en-US" sz="1200" dirty="0" smtClean="0">
                <a:latin typeface="Lucida Sans Typewriter" panose="020B0509030504030204" pitchFamily="49" charset="0"/>
              </a:rPr>
              <a:t>[1] 121</a:t>
            </a:r>
          </a:p>
          <a:p>
            <a:pPr marL="0" indent="0">
              <a:buNone/>
            </a:pPr>
            <a:r>
              <a:rPr lang="en-US" sz="1200" dirty="0" smtClean="0">
                <a:latin typeface="Lucida Sans Typewriter" panose="020B0509030504030204" pitchFamily="49" charset="0"/>
              </a:rPr>
              <a:t>&gt; (p.val.2sided &lt;- (num.exceed+1)/(N+1))</a:t>
            </a:r>
          </a:p>
          <a:p>
            <a:pPr marL="0" indent="0">
              <a:buNone/>
            </a:pPr>
            <a:r>
              <a:rPr lang="en-US" sz="1200" dirty="0" smtClean="0">
                <a:latin typeface="Lucida Sans Typewriter" panose="020B0509030504030204" pitchFamily="49" charset="0"/>
              </a:rPr>
              <a:t>[1] 0.0122</a:t>
            </a:r>
          </a:p>
          <a:p>
            <a:pPr marL="0" indent="0">
              <a:buNone/>
            </a:pPr>
            <a:endParaRPr lang="en-US" sz="1200" dirty="0">
              <a:latin typeface="Lucida Sans Typewriter" panose="020B05090305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941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0"/>
            <a:ext cx="8174437" cy="599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130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1726</Words>
  <Application>Microsoft Office PowerPoint</Application>
  <PresentationFormat>On-screen Show (4:3)</PresentationFormat>
  <Paragraphs>177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Equation</vt:lpstr>
      <vt:lpstr>Worksheet</vt:lpstr>
      <vt:lpstr>Randomization/Permutation Tests</vt:lpstr>
      <vt:lpstr>Background</vt:lpstr>
      <vt:lpstr>Independent Samples – 2 Treatments</vt:lpstr>
      <vt:lpstr>Example – NBA and WNBA Players’ BMI</vt:lpstr>
      <vt:lpstr>Permutation Samples</vt:lpstr>
      <vt:lpstr>Permutation Samples (EXCEL)</vt:lpstr>
      <vt:lpstr>R Program</vt:lpstr>
      <vt:lpstr>R Output</vt:lpstr>
      <vt:lpstr>PowerPoint Presentation</vt:lpstr>
      <vt:lpstr>Normal t-test (Equal Variances Assumed)</vt:lpstr>
      <vt:lpstr>t-test for NBA vs WNBA BMI</vt:lpstr>
      <vt:lpstr>Paired Samples</vt:lpstr>
      <vt:lpstr>Procedure</vt:lpstr>
      <vt:lpstr>Example: English Premier League Football - 2012</vt:lpstr>
      <vt:lpstr>Representative Games from the Sample</vt:lpstr>
      <vt:lpstr>R Program</vt:lpstr>
      <vt:lpstr>R Output</vt:lpstr>
      <vt:lpstr>PowerPoint Presentation</vt:lpstr>
      <vt:lpstr>Normal Paired t-test</vt:lpstr>
      <vt:lpstr>Paired t-test for EPL 2012 Home vs Away Goals</vt:lpstr>
    </vt:vector>
  </TitlesOfParts>
  <Company>UF College of Liberal Arts &amp;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Permutation Tests</dc:title>
  <dc:creator>Winner,Lawrence Herman</dc:creator>
  <cp:lastModifiedBy>Winner,Lawrence Herman</cp:lastModifiedBy>
  <cp:revision>37</cp:revision>
  <dcterms:created xsi:type="dcterms:W3CDTF">2015-01-06T14:20:58Z</dcterms:created>
  <dcterms:modified xsi:type="dcterms:W3CDTF">2015-08-06T18:15:53Z</dcterms:modified>
</cp:coreProperties>
</file>