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1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rgbClr val="FFFF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1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5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5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4DB12-72CE-40D1-A17B-0A35307A99C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7DDE-D863-4F55-9BA9-E9BACC824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 Concerning a Proportion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Results from an Extrasensory Perception (ESP)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of Posterior Distributions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676400"/>
            <a:ext cx="8305800" cy="396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3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53 students participated in an ESP experiment</a:t>
            </a:r>
          </a:p>
          <a:p>
            <a:r>
              <a:rPr lang="en-US" dirty="0" smtClean="0"/>
              <a:t>Experiment consisted of 25 categories with 3 choices per category</a:t>
            </a:r>
          </a:p>
          <a:p>
            <a:r>
              <a:rPr lang="en-US" dirty="0" smtClean="0"/>
              <a:t>Randomization used to choose “Target” option within each category</a:t>
            </a:r>
          </a:p>
          <a:p>
            <a:r>
              <a:rPr lang="en-US" dirty="0" smtClean="0"/>
              <a:t>Each student selected one of the 3 options for each category</a:t>
            </a:r>
          </a:p>
          <a:p>
            <a:r>
              <a:rPr lang="en-US" dirty="0" smtClean="0"/>
              <a:t>Total of 53(25) = 1325 Selections</a:t>
            </a:r>
          </a:p>
          <a:p>
            <a:r>
              <a:rPr lang="en-US" dirty="0" smtClean="0"/>
              <a:t>Total of 484 Correct Choice</a:t>
            </a:r>
          </a:p>
          <a:p>
            <a:r>
              <a:rPr lang="en-US" dirty="0" smtClean="0"/>
              <a:t>Sample Proportion Correct: 484/1325 = .3653 (36.53%)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186885"/>
              </p:ext>
            </p:extLst>
          </p:nvPr>
        </p:nvGraphicFramePr>
        <p:xfrm>
          <a:off x="448846" y="1524000"/>
          <a:ext cx="822479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r:id="rId3" imgW="5839017" imgH="2866882" progId="Excel.Sheet.12">
                  <p:embed/>
                </p:oleObj>
              </mc:Choice>
              <mc:Fallback>
                <p:oleObj name="Worksheet" r:id="rId3" imgW="5839017" imgH="28668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846" y="1524000"/>
                        <a:ext cx="8224790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Regarding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>
                <a:latin typeface="+mn-lt"/>
              </a:rPr>
              <a:t> – No Subject Effects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960806"/>
              </p:ext>
            </p:extLst>
          </p:nvPr>
        </p:nvGraphicFramePr>
        <p:xfrm>
          <a:off x="577850" y="1295400"/>
          <a:ext cx="7607300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6489360" imgH="4368600" progId="Equation.DSMT4">
                  <p:embed/>
                </p:oleObj>
              </mc:Choice>
              <mc:Fallback>
                <p:oleObj name="Equation" r:id="rId3" imgW="6489360" imgH="436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850" y="1295400"/>
                        <a:ext cx="7607300" cy="512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0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Testing for Heterogeneity Among Subjects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Test often used in meta-analyses to test whether the true effects among individual studies differ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24109"/>
              </p:ext>
            </p:extLst>
          </p:nvPr>
        </p:nvGraphicFramePr>
        <p:xfrm>
          <a:off x="533400" y="2133600"/>
          <a:ext cx="7943273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6095880" imgH="2514600" progId="Equation.DSMT4">
                  <p:embed/>
                </p:oleObj>
              </mc:Choice>
              <mc:Fallback>
                <p:oleObj name="Equation" r:id="rId3" imgW="609588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133600"/>
                        <a:ext cx="7943273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0" y="5638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 evidence of Heterogeneity Among Subjects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459435"/>
              </p:ext>
            </p:extLst>
          </p:nvPr>
        </p:nvGraphicFramePr>
        <p:xfrm>
          <a:off x="392723" y="5157787"/>
          <a:ext cx="1740877" cy="136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Worksheet" r:id="rId5" imgW="1228690" imgH="961970" progId="Excel.Sheet.12">
                  <p:embed/>
                </p:oleObj>
              </mc:Choice>
              <mc:Fallback>
                <p:oleObj name="Worksheet" r:id="rId5" imgW="1228690" imgH="9619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723" y="5157787"/>
                        <a:ext cx="1740877" cy="1363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Analysis for a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r>
              <a:rPr lang="en-US" dirty="0" smtClean="0"/>
              <a:t>Makes use of a PRIOR distribution for the unknown parameter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:  f(</a:t>
            </a:r>
            <a:r>
              <a:rPr lang="en-US" dirty="0" smtClean="0">
                <a:latin typeface="Symbol" panose="05050102010706020507" pitchFamily="18" charset="2"/>
              </a:rPr>
              <a:t>p)</a:t>
            </a:r>
          </a:p>
          <a:p>
            <a:r>
              <a:rPr lang="en-US" dirty="0" smtClean="0"/>
              <a:t>Updates information regarding </a:t>
            </a:r>
            <a:r>
              <a:rPr lang="en-US" dirty="0" smtClean="0">
                <a:latin typeface="Symbol" panose="05050102010706020507" pitchFamily="18" charset="2"/>
              </a:rPr>
              <a:t>p </a:t>
            </a:r>
            <a:r>
              <a:rPr lang="en-US" dirty="0" smtClean="0"/>
              <a:t>once data has been obtained in form of the LIKELIHOOD: p(</a:t>
            </a:r>
            <a:r>
              <a:rPr lang="en-US" dirty="0" err="1" smtClean="0"/>
              <a:t>y|</a:t>
            </a:r>
            <a:r>
              <a:rPr lang="en-US" dirty="0" err="1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Combines the prior and the likelihood into a POSTERIOR distribution for </a:t>
            </a:r>
            <a:r>
              <a:rPr lang="en-US" dirty="0" smtClean="0">
                <a:latin typeface="Symbol" panose="05050102010706020507" pitchFamily="18" charset="2"/>
              </a:rPr>
              <a:t>p: </a:t>
            </a:r>
            <a:r>
              <a:rPr lang="en-US" dirty="0" smtClean="0"/>
              <a:t>f(</a:t>
            </a:r>
            <a:r>
              <a:rPr lang="en-US" dirty="0" err="1" smtClean="0">
                <a:latin typeface="Symbol" panose="05050102010706020507" pitchFamily="18" charset="2"/>
              </a:rPr>
              <a:t>p</a:t>
            </a:r>
            <a:r>
              <a:rPr lang="en-US" dirty="0" err="1" smtClean="0"/>
              <a:t>|y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posterior is proportional to the product of the prior and the likelihood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648893"/>
              </p:ext>
            </p:extLst>
          </p:nvPr>
        </p:nvGraphicFramePr>
        <p:xfrm>
          <a:off x="1066800" y="5486400"/>
          <a:ext cx="63785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2933640" imgH="507960" progId="Equation.DSMT4">
                  <p:embed/>
                </p:oleObj>
              </mc:Choice>
              <mc:Fallback>
                <p:oleObj name="Equation" r:id="rId3" imgW="29336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5486400"/>
                        <a:ext cx="6378575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7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3 Prior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“Flat Prior” – Uniform distribution over [0,1] ≡ Beta(1,1)</a:t>
            </a:r>
          </a:p>
          <a:p>
            <a:r>
              <a:rPr lang="en-US" dirty="0" smtClean="0"/>
              <a:t>“Concentrated Prior” – Beta distribution with mean equal to guessing value (1/3) and a standard deviation of .015. </a:t>
            </a:r>
            <a:r>
              <a:rPr lang="en-US" smtClean="0"/>
              <a:t>Beta(329,658)</a:t>
            </a:r>
            <a:endParaRPr lang="en-US" dirty="0" smtClean="0"/>
          </a:p>
          <a:p>
            <a:r>
              <a:rPr lang="en-US" dirty="0" smtClean="0"/>
              <a:t>Exponentially decreasing distribution over the range [1/3,1]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753780"/>
              </p:ext>
            </p:extLst>
          </p:nvPr>
        </p:nvGraphicFramePr>
        <p:xfrm>
          <a:off x="1219200" y="4191000"/>
          <a:ext cx="5715000" cy="221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2425680" imgH="939600" progId="Equation.DSMT4">
                  <p:embed/>
                </p:oleObj>
              </mc:Choice>
              <mc:Fallback>
                <p:oleObj name="Equation" r:id="rId3" imgW="24256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4191000"/>
                        <a:ext cx="5715000" cy="221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7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 of Prior Distributions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41529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Distributions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742493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02416"/>
              </p:ext>
            </p:extLst>
          </p:nvPr>
        </p:nvGraphicFramePr>
        <p:xfrm>
          <a:off x="762000" y="1205345"/>
          <a:ext cx="7620000" cy="5233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3327120" imgH="2286000" progId="Equation.3">
                  <p:embed/>
                </p:oleObj>
              </mc:Choice>
              <mc:Fallback>
                <p:oleObj name="Equation" r:id="rId5" imgW="3327120" imgH="2286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1205345"/>
                        <a:ext cx="7620000" cy="523334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97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237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Worksheet</vt:lpstr>
      <vt:lpstr>Equation</vt:lpstr>
      <vt:lpstr>Microsoft Equation 3.0</vt:lpstr>
      <vt:lpstr>Inference Concerning a Proportion</vt:lpstr>
      <vt:lpstr>Experimental Data</vt:lpstr>
      <vt:lpstr>Data</vt:lpstr>
      <vt:lpstr>Inference Regarding p – No Subject Effects</vt:lpstr>
      <vt:lpstr>Testing for Heterogeneity Among Subjects</vt:lpstr>
      <vt:lpstr>Bayesian Analysis for a Proportion</vt:lpstr>
      <vt:lpstr>3 Prior Distributions</vt:lpstr>
      <vt:lpstr>Plots of Prior Distributions</vt:lpstr>
      <vt:lpstr>Posterior Distributions</vt:lpstr>
      <vt:lpstr>Plots of Posterior Distributions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</dc:creator>
  <cp:lastModifiedBy>Winner,Lawrence Herman</cp:lastModifiedBy>
  <cp:revision>34</cp:revision>
  <dcterms:created xsi:type="dcterms:W3CDTF">2017-12-03T14:27:52Z</dcterms:created>
  <dcterms:modified xsi:type="dcterms:W3CDTF">2017-12-04T12:36:16Z</dcterms:modified>
</cp:coreProperties>
</file>