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1DC3-6EE2-48C0-82FA-C9A8A36D557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785-4122-47BD-9030-6A34E2FC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8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1DC3-6EE2-48C0-82FA-C9A8A36D557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785-4122-47BD-9030-6A34E2FC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9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1DC3-6EE2-48C0-82FA-C9A8A36D557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785-4122-47BD-9030-6A34E2FC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0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118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2876"/>
            <a:ext cx="10515600" cy="4484087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1DC3-6EE2-48C0-82FA-C9A8A36D557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785-4122-47BD-9030-6A34E2FC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64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1DC3-6EE2-48C0-82FA-C9A8A36D557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785-4122-47BD-9030-6A34E2FC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7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1DC3-6EE2-48C0-82FA-C9A8A36D557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785-4122-47BD-9030-6A34E2FC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1DC3-6EE2-48C0-82FA-C9A8A36D557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785-4122-47BD-9030-6A34E2FC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6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1DC3-6EE2-48C0-82FA-C9A8A36D557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785-4122-47BD-9030-6A34E2FC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6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1DC3-6EE2-48C0-82FA-C9A8A36D557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785-4122-47BD-9030-6A34E2FC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0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1DC3-6EE2-48C0-82FA-C9A8A36D557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785-4122-47BD-9030-6A34E2FC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2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1DC3-6EE2-48C0-82FA-C9A8A36D557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785-4122-47BD-9030-6A34E2FC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6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E1DC3-6EE2-48C0-82FA-C9A8A36D557A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91785-4122-47BD-9030-6A34E2FC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3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Regression with Random Predictor(s)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NBA Total Points and Over/Under 2014-2015 Regular Season</a:t>
            </a:r>
          </a:p>
          <a:p>
            <a:endParaRPr lang="en-US" dirty="0"/>
          </a:p>
          <a:p>
            <a:pPr algn="l"/>
            <a:r>
              <a:rPr lang="en-US" sz="1200" dirty="0" smtClean="0"/>
              <a:t>Sources:</a:t>
            </a:r>
          </a:p>
          <a:p>
            <a:pPr algn="l"/>
            <a:r>
              <a:rPr lang="en-US" sz="1200" dirty="0" smtClean="0"/>
              <a:t>Covers.com (Data)</a:t>
            </a:r>
          </a:p>
          <a:p>
            <a:pPr algn="l"/>
            <a:r>
              <a:rPr lang="en-US" sz="1200" dirty="0" smtClean="0"/>
              <a:t>A.C. Cameron and P.K. Trivedi (2005). </a:t>
            </a:r>
            <a:r>
              <a:rPr lang="en-US" sz="1200" i="1" dirty="0" err="1" smtClean="0"/>
              <a:t>Microeconometrics</a:t>
            </a:r>
            <a:r>
              <a:rPr lang="en-US" sz="1200" i="1" dirty="0" smtClean="0"/>
              <a:t>: Methods and Applications</a:t>
            </a:r>
            <a:r>
              <a:rPr lang="en-US" sz="1200" dirty="0" smtClean="0"/>
              <a:t>,  Cambridge (Section 4.4)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5431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23" y="429140"/>
            <a:ext cx="11495505" cy="576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915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1761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Data Description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470455"/>
            <a:ext cx="11516498" cy="273084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2014-2015 NBA Regular Season (1230 Total Games, 1154 Non-OT Games)</a:t>
            </a:r>
          </a:p>
          <a:p>
            <a:r>
              <a:rPr lang="en-US" dirty="0" smtClean="0"/>
              <a:t>Y = Total Points in Game (Home Team + Away Team, in 100s of Points)</a:t>
            </a:r>
          </a:p>
          <a:p>
            <a:r>
              <a:rPr lang="en-US" dirty="0" smtClean="0"/>
              <a:t>X = </a:t>
            </a:r>
            <a:r>
              <a:rPr lang="en-US" dirty="0" err="1" smtClean="0"/>
              <a:t>Oddsmakers</a:t>
            </a:r>
            <a:r>
              <a:rPr lang="en-US" dirty="0" smtClean="0"/>
              <a:t>’ Over-Under for the game (Treated as Random, in 100s).</a:t>
            </a:r>
          </a:p>
          <a:p>
            <a:r>
              <a:rPr lang="en-US" dirty="0" smtClean="0"/>
              <a:t>X</a:t>
            </a:r>
            <a:r>
              <a:rPr lang="en-US" baseline="30000" dirty="0" smtClean="0"/>
              <a:t>*</a:t>
            </a:r>
            <a:r>
              <a:rPr lang="en-US" dirty="0" smtClean="0"/>
              <a:t> = Centered X (used because </a:t>
            </a:r>
            <a:r>
              <a:rPr lang="en-US" b="1" dirty="0" smtClean="0"/>
              <a:t>X’X</a:t>
            </a:r>
            <a:r>
              <a:rPr lang="en-US" dirty="0" smtClean="0"/>
              <a:t> matrix is nearly singular for </a:t>
            </a:r>
            <a:r>
              <a:rPr lang="en-US" dirty="0" err="1" smtClean="0"/>
              <a:t>uncentered</a:t>
            </a:r>
            <a:r>
              <a:rPr lang="en-US" dirty="0" smtClean="0"/>
              <a:t> X)</a:t>
            </a:r>
          </a:p>
          <a:p>
            <a:r>
              <a:rPr lang="en-US" dirty="0" smtClean="0"/>
              <a:t>Data restricted to Population of non-Overtime games (N = 1154)</a:t>
            </a:r>
          </a:p>
          <a:p>
            <a:r>
              <a:rPr lang="en-US" dirty="0" smtClean="0"/>
              <a:t>Population Model Given Below</a:t>
            </a:r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622326"/>
              </p:ext>
            </p:extLst>
          </p:nvPr>
        </p:nvGraphicFramePr>
        <p:xfrm>
          <a:off x="222250" y="4752975"/>
          <a:ext cx="11217275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3" imgW="5003640" imgH="533160" progId="Equation.DSMT4">
                  <p:embed/>
                </p:oleObj>
              </mc:Choice>
              <mc:Fallback>
                <p:oleObj name="Equation" r:id="rId3" imgW="500364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250" y="4752975"/>
                        <a:ext cx="11217275" cy="1195388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709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420902"/>
            <a:ext cx="11725447" cy="588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156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97" y="412664"/>
            <a:ext cx="11577626" cy="580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71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8909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Model With Random X (X , </a:t>
            </a:r>
            <a:r>
              <a:rPr lang="en-US" sz="3600" dirty="0" smtClean="0">
                <a:latin typeface="Symbol" panose="05050102010706020507" pitchFamily="18" charset="2"/>
              </a:rPr>
              <a:t>e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smtClean="0"/>
              <a:t>Independent)</a:t>
            </a:r>
            <a:endParaRPr lang="en-US" sz="3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455320"/>
              </p:ext>
            </p:extLst>
          </p:nvPr>
        </p:nvGraphicFramePr>
        <p:xfrm>
          <a:off x="463550" y="1155700"/>
          <a:ext cx="11533188" cy="558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3" imgW="6895800" imgH="3340080" progId="Equation.DSMT4">
                  <p:embed/>
                </p:oleObj>
              </mc:Choice>
              <mc:Fallback>
                <p:oleObj name="Equation" r:id="rId3" imgW="6895800" imgH="3340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550" y="1155700"/>
                        <a:ext cx="11533188" cy="558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9532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89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Application to Population of N=1154 Games and Samples</a:t>
            </a:r>
            <a:endParaRPr lang="en-US" sz="3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845986"/>
              </p:ext>
            </p:extLst>
          </p:nvPr>
        </p:nvGraphicFramePr>
        <p:xfrm>
          <a:off x="166688" y="1433384"/>
          <a:ext cx="11921539" cy="5113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7251480" imgH="3111480" progId="Equation.DSMT4">
                  <p:embed/>
                </p:oleObj>
              </mc:Choice>
              <mc:Fallback>
                <p:oleObj name="Equation" r:id="rId3" imgW="7251480" imgH="3111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688" y="1433384"/>
                        <a:ext cx="11921539" cy="51134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7086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058"/>
          </a:xfrm>
        </p:spPr>
        <p:txBody>
          <a:bodyPr/>
          <a:lstStyle/>
          <a:p>
            <a:pPr algn="ctr"/>
            <a:r>
              <a:rPr lang="en-US" dirty="0" smtClean="0"/>
              <a:t>Applying the Model to NBA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5088835"/>
          </a:xfrm>
        </p:spPr>
        <p:txBody>
          <a:bodyPr>
            <a:normAutofit/>
          </a:bodyPr>
          <a:lstStyle/>
          <a:p>
            <a:r>
              <a:rPr lang="en-US" dirty="0" smtClean="0"/>
              <a:t>Select Sample Size (n = 25 in this Example)</a:t>
            </a:r>
          </a:p>
          <a:p>
            <a:r>
              <a:rPr lang="en-US" dirty="0" smtClean="0"/>
              <a:t>Take a random sample of n = 25 games, obtain </a:t>
            </a:r>
            <a:r>
              <a:rPr lang="en-US" b="1" dirty="0" err="1" smtClean="0"/>
              <a:t>Y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and </a:t>
            </a:r>
            <a:r>
              <a:rPr lang="en-US" b="1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Compute the estimated regression vector (</a:t>
            </a:r>
            <a:r>
              <a:rPr lang="en-US" b="1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err="1" smtClean="0"/>
              <a:t>’</a:t>
            </a:r>
            <a:r>
              <a:rPr lang="en-US" b="1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  <a:r>
              <a:rPr lang="en-US" baseline="30000" dirty="0" smtClean="0"/>
              <a:t>-1</a:t>
            </a:r>
            <a:r>
              <a:rPr lang="en-US" b="1" dirty="0" smtClean="0"/>
              <a:t>X</a:t>
            </a:r>
            <a:r>
              <a:rPr lang="en-US" baseline="-25000" dirty="0" smtClean="0"/>
              <a:t>j</a:t>
            </a:r>
            <a:r>
              <a:rPr lang="en-US" dirty="0" smtClean="0"/>
              <a:t>’</a:t>
            </a:r>
            <a:r>
              <a:rPr lang="en-US" b="1" dirty="0" smtClean="0"/>
              <a:t>Y</a:t>
            </a:r>
            <a:r>
              <a:rPr lang="en-US" baseline="-25000" dirty="0" smtClean="0"/>
              <a:t>j</a:t>
            </a:r>
          </a:p>
          <a:p>
            <a:r>
              <a:rPr lang="en-US" dirty="0" smtClean="0"/>
              <a:t>Compute s</a:t>
            </a:r>
            <a:r>
              <a:rPr lang="en-US" baseline="-25000" dirty="0" smtClean="0"/>
              <a:t>j</a:t>
            </a:r>
            <a:r>
              <a:rPr lang="en-US" baseline="30000" dirty="0" smtClean="0"/>
              <a:t>2</a:t>
            </a:r>
            <a:r>
              <a:rPr lang="en-US" dirty="0" smtClean="0"/>
              <a:t> = (Error Sum of Squares) / (n-p’)</a:t>
            </a:r>
          </a:p>
          <a:p>
            <a:r>
              <a:rPr lang="en-US" dirty="0" smtClean="0"/>
              <a:t>Save the regression vector, </a:t>
            </a:r>
            <a:r>
              <a:rPr lang="en-US" dirty="0"/>
              <a:t>(</a:t>
            </a:r>
            <a:r>
              <a:rPr lang="en-US" b="1" dirty="0" err="1"/>
              <a:t>X</a:t>
            </a:r>
            <a:r>
              <a:rPr lang="en-US" baseline="-25000" dirty="0" err="1"/>
              <a:t>j</a:t>
            </a:r>
            <a:r>
              <a:rPr lang="en-US" dirty="0" err="1"/>
              <a:t>’</a:t>
            </a:r>
            <a:r>
              <a:rPr lang="en-US" b="1" dirty="0" err="1"/>
              <a:t>X</a:t>
            </a:r>
            <a:r>
              <a:rPr lang="en-US" baseline="-25000" dirty="0" err="1"/>
              <a:t>j</a:t>
            </a:r>
            <a:r>
              <a:rPr lang="en-US" dirty="0" smtClean="0"/>
              <a:t>) and s</a:t>
            </a:r>
            <a:r>
              <a:rPr lang="en-US" baseline="-25000" dirty="0" smtClean="0"/>
              <a:t>j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Repeat for many samples (m = 100000 in This Example)</a:t>
            </a:r>
          </a:p>
          <a:p>
            <a:r>
              <a:rPr lang="en-US" dirty="0" smtClean="0"/>
              <a:t>Obtain the means, variances, and </a:t>
            </a:r>
            <a:r>
              <a:rPr lang="en-US" dirty="0" err="1" smtClean="0"/>
              <a:t>covariances</a:t>
            </a:r>
            <a:r>
              <a:rPr lang="en-US" dirty="0" smtClean="0"/>
              <a:t> of the estimated regression vector</a:t>
            </a:r>
          </a:p>
          <a:p>
            <a:r>
              <a:rPr lang="en-US" dirty="0" smtClean="0"/>
              <a:t>Obtain the mean of the estimated variances: s</a:t>
            </a:r>
            <a:r>
              <a:rPr lang="en-US" baseline="-25000" dirty="0" smtClean="0"/>
              <a:t>j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Obtain the mean of </a:t>
            </a:r>
            <a:r>
              <a:rPr lang="en-US" dirty="0"/>
              <a:t>(</a:t>
            </a:r>
            <a:r>
              <a:rPr lang="en-US" b="1" dirty="0" err="1"/>
              <a:t>X</a:t>
            </a:r>
            <a:r>
              <a:rPr lang="en-US" baseline="-25000" dirty="0" err="1"/>
              <a:t>j</a:t>
            </a:r>
            <a:r>
              <a:rPr lang="en-US" dirty="0" err="1"/>
              <a:t>’</a:t>
            </a:r>
            <a:r>
              <a:rPr lang="en-US" b="1" dirty="0" err="1"/>
              <a:t>X</a:t>
            </a:r>
            <a:r>
              <a:rPr lang="en-US" baseline="-25000" dirty="0" err="1"/>
              <a:t>j</a:t>
            </a:r>
            <a:r>
              <a:rPr lang="en-US" dirty="0" smtClean="0"/>
              <a:t>) and the inverse of the mean </a:t>
            </a:r>
          </a:p>
        </p:txBody>
      </p:sp>
    </p:spTree>
    <p:extLst>
      <p:ext uri="{BB962C8B-B14F-4D97-AF65-F5344CB8AC3E}">
        <p14:creationId xmlns:p14="http://schemas.microsoft.com/office/powerpoint/2010/main" val="2207572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Theoretical Results and R Output (n=25 games per sample)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48355" y="3258065"/>
            <a:ext cx="112212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&gt; mean(s2)</a:t>
            </a:r>
          </a:p>
          <a:p>
            <a:r>
              <a:rPr lang="en-US" dirty="0">
                <a:latin typeface="Lucida Console" panose="020B0609040504020204" pitchFamily="49" charset="0"/>
              </a:rPr>
              <a:t>[1] 0.02632862</a:t>
            </a:r>
          </a:p>
          <a:p>
            <a:r>
              <a:rPr lang="en-US" dirty="0" smtClean="0">
                <a:latin typeface="Lucida Console" panose="020B0609040504020204" pitchFamily="49" charset="0"/>
              </a:rPr>
              <a:t>&gt; </a:t>
            </a:r>
            <a:r>
              <a:rPr lang="en-US" dirty="0">
                <a:latin typeface="Lucida Console" panose="020B0609040504020204" pitchFamily="49" charset="0"/>
              </a:rPr>
              <a:t>mean(</a:t>
            </a:r>
            <a:r>
              <a:rPr lang="en-US" dirty="0" err="1">
                <a:latin typeface="Lucida Console" panose="020B0609040504020204" pitchFamily="49" charset="0"/>
              </a:rPr>
              <a:t>beta.hat</a:t>
            </a:r>
            <a:r>
              <a:rPr lang="en-US" dirty="0">
                <a:latin typeface="Lucida Console" panose="020B0609040504020204" pitchFamily="49" charset="0"/>
              </a:rPr>
              <a:t>[,1]); mean(</a:t>
            </a:r>
            <a:r>
              <a:rPr lang="en-US" dirty="0" err="1">
                <a:latin typeface="Lucida Console" panose="020B0609040504020204" pitchFamily="49" charset="0"/>
              </a:rPr>
              <a:t>beta.hat</a:t>
            </a:r>
            <a:r>
              <a:rPr lang="en-US" dirty="0">
                <a:latin typeface="Lucida Console" panose="020B0609040504020204" pitchFamily="49" charset="0"/>
              </a:rPr>
              <a:t>[,2])</a:t>
            </a:r>
          </a:p>
          <a:p>
            <a:r>
              <a:rPr lang="en-US" dirty="0">
                <a:latin typeface="Lucida Console" panose="020B0609040504020204" pitchFamily="49" charset="0"/>
              </a:rPr>
              <a:t>[1] 1.986694</a:t>
            </a:r>
          </a:p>
          <a:p>
            <a:r>
              <a:rPr lang="en-US" dirty="0">
                <a:latin typeface="Lucida Console" panose="020B0609040504020204" pitchFamily="49" charset="0"/>
              </a:rPr>
              <a:t>[1] 0.9275195</a:t>
            </a:r>
          </a:p>
          <a:p>
            <a:r>
              <a:rPr lang="en-US" dirty="0">
                <a:latin typeface="Lucida Console" panose="020B0609040504020204" pitchFamily="49" charset="0"/>
              </a:rPr>
              <a:t>&gt; </a:t>
            </a:r>
            <a:r>
              <a:rPr lang="en-US" dirty="0" err="1">
                <a:latin typeface="Lucida Console" panose="020B0609040504020204" pitchFamily="49" charset="0"/>
              </a:rPr>
              <a:t>var</a:t>
            </a:r>
            <a:r>
              <a:rPr lang="en-US" dirty="0">
                <a:latin typeface="Lucida Console" panose="020B0609040504020204" pitchFamily="49" charset="0"/>
              </a:rPr>
              <a:t>(</a:t>
            </a:r>
            <a:r>
              <a:rPr lang="en-US" dirty="0" err="1">
                <a:latin typeface="Lucida Console" panose="020B0609040504020204" pitchFamily="49" charset="0"/>
              </a:rPr>
              <a:t>beta.hat</a:t>
            </a:r>
            <a:r>
              <a:rPr lang="en-US" dirty="0">
                <a:latin typeface="Lucida Console" panose="020B0609040504020204" pitchFamily="49" charset="0"/>
              </a:rPr>
              <a:t>[,1]); </a:t>
            </a:r>
            <a:r>
              <a:rPr lang="en-US" dirty="0" err="1">
                <a:latin typeface="Lucida Console" panose="020B0609040504020204" pitchFamily="49" charset="0"/>
              </a:rPr>
              <a:t>var</a:t>
            </a:r>
            <a:r>
              <a:rPr lang="en-US" dirty="0">
                <a:latin typeface="Lucida Console" panose="020B0609040504020204" pitchFamily="49" charset="0"/>
              </a:rPr>
              <a:t>(</a:t>
            </a:r>
            <a:r>
              <a:rPr lang="en-US" dirty="0" err="1">
                <a:latin typeface="Lucida Console" panose="020B0609040504020204" pitchFamily="49" charset="0"/>
              </a:rPr>
              <a:t>beta.hat</a:t>
            </a:r>
            <a:r>
              <a:rPr lang="en-US" dirty="0">
                <a:latin typeface="Lucida Console" panose="020B0609040504020204" pitchFamily="49" charset="0"/>
              </a:rPr>
              <a:t>[,2]); </a:t>
            </a:r>
            <a:r>
              <a:rPr lang="en-US" dirty="0" err="1">
                <a:latin typeface="Lucida Console" panose="020B0609040504020204" pitchFamily="49" charset="0"/>
              </a:rPr>
              <a:t>cov</a:t>
            </a:r>
            <a:r>
              <a:rPr lang="en-US" dirty="0">
                <a:latin typeface="Lucida Console" panose="020B0609040504020204" pitchFamily="49" charset="0"/>
              </a:rPr>
              <a:t>(</a:t>
            </a:r>
            <a:r>
              <a:rPr lang="en-US" dirty="0" err="1">
                <a:latin typeface="Lucida Console" panose="020B0609040504020204" pitchFamily="49" charset="0"/>
              </a:rPr>
              <a:t>beta.hat</a:t>
            </a:r>
            <a:r>
              <a:rPr lang="en-US" dirty="0">
                <a:latin typeface="Lucida Console" panose="020B0609040504020204" pitchFamily="49" charset="0"/>
              </a:rPr>
              <a:t>[,1],</a:t>
            </a:r>
            <a:r>
              <a:rPr lang="en-US" dirty="0" err="1">
                <a:latin typeface="Lucida Console" panose="020B0609040504020204" pitchFamily="49" charset="0"/>
              </a:rPr>
              <a:t>beta.hat</a:t>
            </a:r>
            <a:r>
              <a:rPr lang="en-US" dirty="0">
                <a:latin typeface="Lucida Console" panose="020B0609040504020204" pitchFamily="49" charset="0"/>
              </a:rPr>
              <a:t>[,2])</a:t>
            </a:r>
          </a:p>
          <a:p>
            <a:r>
              <a:rPr lang="en-US" dirty="0">
                <a:latin typeface="Lucida Console" panose="020B0609040504020204" pitchFamily="49" charset="0"/>
              </a:rPr>
              <a:t>[1] 0.0010876</a:t>
            </a:r>
          </a:p>
          <a:p>
            <a:r>
              <a:rPr lang="en-US" dirty="0">
                <a:latin typeface="Lucida Console" panose="020B0609040504020204" pitchFamily="49" charset="0"/>
              </a:rPr>
              <a:t>[1] 0.1699506</a:t>
            </a:r>
          </a:p>
          <a:p>
            <a:r>
              <a:rPr lang="en-US" dirty="0">
                <a:latin typeface="Lucida Console" panose="020B0609040504020204" pitchFamily="49" charset="0"/>
              </a:rPr>
              <a:t>[1] 0.001613797</a:t>
            </a:r>
          </a:p>
          <a:p>
            <a:r>
              <a:rPr lang="en-US" dirty="0">
                <a:latin typeface="Lucida Console" panose="020B0609040504020204" pitchFamily="49" charset="0"/>
              </a:rPr>
              <a:t>&gt; </a:t>
            </a:r>
            <a:r>
              <a:rPr lang="en-US" dirty="0" err="1">
                <a:latin typeface="Lucida Console" panose="020B0609040504020204" pitchFamily="49" charset="0"/>
              </a:rPr>
              <a:t>cor</a:t>
            </a:r>
            <a:r>
              <a:rPr lang="en-US" dirty="0">
                <a:latin typeface="Lucida Console" panose="020B0609040504020204" pitchFamily="49" charset="0"/>
              </a:rPr>
              <a:t>(</a:t>
            </a:r>
            <a:r>
              <a:rPr lang="en-US" dirty="0" err="1">
                <a:latin typeface="Lucida Console" panose="020B0609040504020204" pitchFamily="49" charset="0"/>
              </a:rPr>
              <a:t>beta.hat</a:t>
            </a:r>
            <a:r>
              <a:rPr lang="en-US" dirty="0">
                <a:latin typeface="Lucida Console" panose="020B0609040504020204" pitchFamily="49" charset="0"/>
              </a:rPr>
              <a:t>[,1],</a:t>
            </a:r>
            <a:r>
              <a:rPr lang="en-US" dirty="0" err="1">
                <a:latin typeface="Lucida Console" panose="020B0609040504020204" pitchFamily="49" charset="0"/>
              </a:rPr>
              <a:t>beta.hat</a:t>
            </a:r>
            <a:r>
              <a:rPr lang="en-US" dirty="0">
                <a:latin typeface="Lucida Console" panose="020B0609040504020204" pitchFamily="49" charset="0"/>
              </a:rPr>
              <a:t>[,2])</a:t>
            </a:r>
          </a:p>
          <a:p>
            <a:r>
              <a:rPr lang="en-US" dirty="0">
                <a:latin typeface="Lucida Console" panose="020B0609040504020204" pitchFamily="49" charset="0"/>
              </a:rPr>
              <a:t>[1] 0.1187006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668727"/>
              </p:ext>
            </p:extLst>
          </p:nvPr>
        </p:nvGraphicFramePr>
        <p:xfrm>
          <a:off x="563563" y="1320800"/>
          <a:ext cx="102044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5918040" imgH="457200" progId="Equation.DSMT4">
                  <p:embed/>
                </p:oleObj>
              </mc:Choice>
              <mc:Fallback>
                <p:oleObj name="Equation" r:id="rId3" imgW="59180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563" y="1320800"/>
                        <a:ext cx="1020445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4336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61" y="371474"/>
            <a:ext cx="11643325" cy="583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633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327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Lucida Console</vt:lpstr>
      <vt:lpstr>Symbol</vt:lpstr>
      <vt:lpstr>Office Theme</vt:lpstr>
      <vt:lpstr>Equation</vt:lpstr>
      <vt:lpstr>MathType 6.0 Equation</vt:lpstr>
      <vt:lpstr>Regression with Random Predictor(s)</vt:lpstr>
      <vt:lpstr>Data Description</vt:lpstr>
      <vt:lpstr>PowerPoint Presentation</vt:lpstr>
      <vt:lpstr>PowerPoint Presentation</vt:lpstr>
      <vt:lpstr>Model With Random X (X , e Independent)</vt:lpstr>
      <vt:lpstr>Application to Population of N=1154 Games and Samples</vt:lpstr>
      <vt:lpstr>Applying the Model to NBA Data</vt:lpstr>
      <vt:lpstr>Theoretical Results and R Output (n=25 games per sample)</vt:lpstr>
      <vt:lpstr>PowerPoint Presentation</vt:lpstr>
      <vt:lpstr>PowerPoint Presentation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Regression with Random Predictor(s)</dc:title>
  <dc:creator>Winner,Lawrence Herman</dc:creator>
  <cp:lastModifiedBy>Winner,Lawrence Herman</cp:lastModifiedBy>
  <cp:revision>28</cp:revision>
  <dcterms:created xsi:type="dcterms:W3CDTF">2016-10-11T13:10:32Z</dcterms:created>
  <dcterms:modified xsi:type="dcterms:W3CDTF">2018-03-08T20:28:56Z</dcterms:modified>
</cp:coreProperties>
</file>