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cases\hotel_energ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Residuals vs Fitted Values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hotel_energy!$H$70</c:f>
              <c:strCache>
                <c:ptCount val="1"/>
                <c:pt idx="0">
                  <c:v>e</c:v>
                </c:pt>
              </c:strCache>
            </c:strRef>
          </c:tx>
          <c:spPr>
            <a:ln w="28575">
              <a:noFill/>
            </a:ln>
          </c:spPr>
          <c:xVal>
            <c:numRef>
              <c:f>hotel_energy!$G$71:$G$89</c:f>
              <c:numCache>
                <c:formatCode>0.0000</c:formatCode>
                <c:ptCount val="19"/>
                <c:pt idx="0">
                  <c:v>5.6109542256178919</c:v>
                </c:pt>
                <c:pt idx="1">
                  <c:v>3.3094841887934714</c:v>
                </c:pt>
                <c:pt idx="2">
                  <c:v>6.4837365912090572</c:v>
                </c:pt>
                <c:pt idx="3">
                  <c:v>2.4468719901920144</c:v>
                </c:pt>
                <c:pt idx="4">
                  <c:v>3.8215450641774642</c:v>
                </c:pt>
                <c:pt idx="5">
                  <c:v>17.110893593122341</c:v>
                </c:pt>
                <c:pt idx="6">
                  <c:v>5.6982326413823543</c:v>
                </c:pt>
                <c:pt idx="7">
                  <c:v>3.2717540513158521</c:v>
                </c:pt>
                <c:pt idx="8">
                  <c:v>4.575855182238195</c:v>
                </c:pt>
                <c:pt idx="9">
                  <c:v>8.82211692563369</c:v>
                </c:pt>
                <c:pt idx="10">
                  <c:v>7.8304627483377924</c:v>
                </c:pt>
                <c:pt idx="11">
                  <c:v>6.4426710587748719</c:v>
                </c:pt>
                <c:pt idx="12">
                  <c:v>6.740228251132228</c:v>
                </c:pt>
                <c:pt idx="13">
                  <c:v>11.016500474396922</c:v>
                </c:pt>
                <c:pt idx="14">
                  <c:v>12.254785924512719</c:v>
                </c:pt>
                <c:pt idx="15">
                  <c:v>4.4164974843818827</c:v>
                </c:pt>
                <c:pt idx="16">
                  <c:v>10.564670557898935</c:v>
                </c:pt>
                <c:pt idx="17">
                  <c:v>2.0377409102720354</c:v>
                </c:pt>
                <c:pt idx="18">
                  <c:v>7.6689991366107115</c:v>
                </c:pt>
              </c:numCache>
            </c:numRef>
          </c:xVal>
          <c:yVal>
            <c:numRef>
              <c:f>hotel_energy!$H$71:$H$89</c:f>
              <c:numCache>
                <c:formatCode>0.0000</c:formatCode>
                <c:ptCount val="19"/>
                <c:pt idx="0">
                  <c:v>-3.6570382256178919</c:v>
                </c:pt>
                <c:pt idx="1">
                  <c:v>-2.2639291887934716</c:v>
                </c:pt>
                <c:pt idx="2">
                  <c:v>-2.2384235912090569</c:v>
                </c:pt>
                <c:pt idx="3">
                  <c:v>-0.32067299019201423</c:v>
                </c:pt>
                <c:pt idx="4">
                  <c:v>-1.0355870641774643</c:v>
                </c:pt>
                <c:pt idx="5">
                  <c:v>-3.2769255931223409</c:v>
                </c:pt>
                <c:pt idx="6">
                  <c:v>-0.14010964138235416</c:v>
                </c:pt>
                <c:pt idx="7">
                  <c:v>0.72945894868414785</c:v>
                </c:pt>
                <c:pt idx="8">
                  <c:v>9.3902817761804869E-2</c:v>
                </c:pt>
                <c:pt idx="9">
                  <c:v>0.10191807436630995</c:v>
                </c:pt>
                <c:pt idx="10">
                  <c:v>-0.96492874833779219</c:v>
                </c:pt>
                <c:pt idx="11">
                  <c:v>-0.42808105877487179</c:v>
                </c:pt>
                <c:pt idx="12">
                  <c:v>1.4455097488677726</c:v>
                </c:pt>
                <c:pt idx="13">
                  <c:v>0.71963552560307775</c:v>
                </c:pt>
                <c:pt idx="14">
                  <c:v>2.5826400754872818</c:v>
                </c:pt>
                <c:pt idx="15">
                  <c:v>0.94999251561811704</c:v>
                </c:pt>
                <c:pt idx="16">
                  <c:v>2.9515444421010653</c:v>
                </c:pt>
                <c:pt idx="17">
                  <c:v>1.8466840897279644</c:v>
                </c:pt>
                <c:pt idx="18">
                  <c:v>2.9044098633892883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676608"/>
        <c:axId val="114467968"/>
      </c:scatterChart>
      <c:valAx>
        <c:axId val="106676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Fitted Values</a:t>
                </a:r>
              </a:p>
            </c:rich>
          </c:tx>
          <c:layout/>
          <c:overlay val="0"/>
        </c:title>
        <c:numFmt formatCode="0.0000" sourceLinked="1"/>
        <c:majorTickMark val="none"/>
        <c:minorTickMark val="none"/>
        <c:tickLblPos val="nextTo"/>
        <c:crossAx val="114467968"/>
        <c:crossesAt val="-4"/>
        <c:crossBetween val="midCat"/>
      </c:valAx>
      <c:valAx>
        <c:axId val="1144679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Residuals</a:t>
                </a:r>
              </a:p>
            </c:rich>
          </c:tx>
          <c:layout/>
          <c:overlay val="0"/>
        </c:title>
        <c:numFmt formatCode="0.0000" sourceLinked="1"/>
        <c:majorTickMark val="none"/>
        <c:minorTickMark val="none"/>
        <c:tickLblPos val="nextTo"/>
        <c:crossAx val="10667660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7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6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4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9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9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6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0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9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57BFF-5BC6-4A80-BB96-CEE46FBEBDF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CC4F-59BA-4B88-A194-81251351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8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Regression in Matrix Form Using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Energy Consumption of Luxury Hotels in Hainan Province, China</a:t>
            </a:r>
          </a:p>
          <a:p>
            <a:endParaRPr lang="en-US" sz="2000" dirty="0"/>
          </a:p>
          <a:p>
            <a:pPr algn="l"/>
            <a:r>
              <a:rPr lang="en-US" sz="1400" dirty="0" smtClean="0"/>
              <a:t>Source: Y. Xin, S. Lu, N. Zhu, W. Wu (2012). "Energy Consumption Quota of Four and Five Star Luxury Hotels Buildings in Hainan Province, China," Energy and Buildings, Vol. 45, pp. 250-256.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6541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Example – ANOVA, F &amp; t-tests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876924"/>
              </p:ext>
            </p:extLst>
          </p:nvPr>
        </p:nvGraphicFramePr>
        <p:xfrm>
          <a:off x="533400" y="1295400"/>
          <a:ext cx="8077200" cy="4927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Worksheet" r:id="rId3" imgW="5324543" imgH="3247957" progId="Excel.Sheet.12">
                  <p:embed/>
                </p:oleObj>
              </mc:Choice>
              <mc:Fallback>
                <p:oleObj name="Worksheet" r:id="rId3" imgW="5324543" imgH="3247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295400"/>
                        <a:ext cx="8077200" cy="4927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400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s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MSResid</a:t>
            </a:r>
            <a:r>
              <a:rPr lang="en-US" dirty="0" smtClean="0"/>
              <a:t> = 4.52   In the Companion EXCEL Spreadsheet, This is cells J45:Q60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4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Obtaining Fitted Values, Residuals and Diagonal Elements of 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104116"/>
              </p:ext>
            </p:extLst>
          </p:nvPr>
        </p:nvGraphicFramePr>
        <p:xfrm>
          <a:off x="198438" y="990600"/>
          <a:ext cx="8661400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5930640" imgH="2006280" progId="Equation.DSMT4">
                  <p:embed/>
                </p:oleObj>
              </mc:Choice>
              <mc:Fallback>
                <p:oleObj name="Equation" r:id="rId3" imgW="5930640" imgH="2006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438" y="990600"/>
                        <a:ext cx="8661400" cy="293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43434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(X’X)</a:t>
            </a:r>
            <a:r>
              <a:rPr lang="en-US" b="1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is in Cells: </a:t>
            </a:r>
            <a:r>
              <a:rPr lang="en-US" dirty="0" smtClean="0"/>
              <a:t>J38:M41   </a:t>
            </a:r>
            <a:r>
              <a:rPr lang="en-US" b="1" dirty="0" smtClean="0"/>
              <a:t>b</a:t>
            </a:r>
            <a:r>
              <a:rPr lang="en-US" dirty="0" smtClean="0"/>
              <a:t> is in O38:O41   “New” </a:t>
            </a:r>
            <a:r>
              <a:rPr lang="en-US" b="1" dirty="0" smtClean="0"/>
              <a:t>X</a:t>
            </a:r>
            <a:r>
              <a:rPr lang="en-US" dirty="0" smtClean="0"/>
              <a:t> is in B71:E89     “New” </a:t>
            </a:r>
            <a:r>
              <a:rPr lang="en-US" b="1" dirty="0" smtClean="0"/>
              <a:t>Y</a:t>
            </a:r>
            <a:r>
              <a:rPr lang="en-US" dirty="0" smtClean="0"/>
              <a:t> is in F71:F89</a:t>
            </a:r>
          </a:p>
          <a:p>
            <a:endParaRPr lang="en-US" dirty="0" smtClean="0"/>
          </a:p>
          <a:p>
            <a:r>
              <a:rPr lang="en-US" dirty="0" smtClean="0"/>
              <a:t>Computing </a:t>
            </a:r>
            <a:r>
              <a:rPr lang="en-US" b="1" dirty="0" smtClean="0"/>
              <a:t>Y-hat</a:t>
            </a:r>
            <a:r>
              <a:rPr lang="en-US" dirty="0" smtClean="0"/>
              <a:t>: Highlight cells G71:G89:  =</a:t>
            </a:r>
            <a:r>
              <a:rPr lang="en-US" dirty="0" err="1" smtClean="0"/>
              <a:t>mmult</a:t>
            </a:r>
            <a:r>
              <a:rPr lang="en-US" dirty="0" smtClean="0"/>
              <a:t>(B71:E89,O38:O41)</a:t>
            </a:r>
          </a:p>
          <a:p>
            <a:endParaRPr lang="en-US" dirty="0"/>
          </a:p>
          <a:p>
            <a:r>
              <a:rPr lang="en-US" dirty="0" smtClean="0"/>
              <a:t>Computing </a:t>
            </a:r>
            <a:r>
              <a:rPr lang="en-US" b="1" dirty="0" smtClean="0"/>
              <a:t>e</a:t>
            </a:r>
            <a:r>
              <a:rPr lang="en-US" dirty="0" smtClean="0"/>
              <a:t>: In Cell I71:  =F71-G71    Then Double Click on box in Southeast corner of cell</a:t>
            </a:r>
          </a:p>
          <a:p>
            <a:endParaRPr lang="en-US" dirty="0" smtClean="0"/>
          </a:p>
          <a:p>
            <a:r>
              <a:rPr lang="en-US" dirty="0" smtClean="0"/>
              <a:t>Computing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ii</a:t>
            </a:r>
            <a:r>
              <a:rPr lang="en-US" dirty="0" smtClean="0"/>
              <a:t>:  In Cell J71:   </a:t>
            </a:r>
            <a:r>
              <a:rPr lang="en-US" dirty="0"/>
              <a:t>=MMULT(B71:E71,MMULT($J$38:$M$41,TRANSPOSE(B71:E71)))    </a:t>
            </a:r>
            <a:endParaRPr lang="en-US" dirty="0" smtClean="0"/>
          </a:p>
          <a:p>
            <a:r>
              <a:rPr lang="en-US" dirty="0" smtClean="0"/>
              <a:t>Ctrl-Shift-Enter   &amp; Double </a:t>
            </a:r>
            <a:r>
              <a:rPr lang="en-US" dirty="0" smtClean="0"/>
              <a:t>Click box in Southeast Corner of J71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0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Example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879927"/>
              </p:ext>
            </p:extLst>
          </p:nvPr>
        </p:nvGraphicFramePr>
        <p:xfrm>
          <a:off x="194016" y="1143000"/>
          <a:ext cx="8588748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Worksheet" r:id="rId3" imgW="6943657" imgH="3819457" progId="Excel.Sheet.12">
                  <p:embed/>
                </p:oleObj>
              </mc:Choice>
              <mc:Fallback>
                <p:oleObj name="Worksheet" r:id="rId3" imgW="6943657" imgH="3819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016" y="1143000"/>
                        <a:ext cx="8588748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96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rstudent</a:t>
            </a:r>
            <a:r>
              <a:rPr lang="en-US" dirty="0" smtClean="0"/>
              <a:t> ≡</a:t>
            </a:r>
            <a:r>
              <a:rPr lang="en-US" dirty="0" err="1" smtClean="0"/>
              <a:t>Studentized</a:t>
            </a:r>
            <a:r>
              <a:rPr lang="en-US" dirty="0" smtClean="0"/>
              <a:t> Residual = e/s{e}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26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557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1"/>
            <a:ext cx="8991600" cy="2895600"/>
          </a:xfrm>
        </p:spPr>
        <p:txBody>
          <a:bodyPr/>
          <a:lstStyle/>
          <a:p>
            <a:r>
              <a:rPr lang="en-US" dirty="0" smtClean="0"/>
              <a:t>n = 19 Luxury Hotels</a:t>
            </a:r>
          </a:p>
          <a:p>
            <a:r>
              <a:rPr lang="en-US" dirty="0" smtClean="0"/>
              <a:t>Dependent Variable: Y = Energy Consumption (1M*kwh)</a:t>
            </a:r>
          </a:p>
          <a:p>
            <a:r>
              <a:rPr lang="en-US" dirty="0" smtClean="0"/>
              <a:t>Predictors: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Area (1000s of square meters)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= Age (Years)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 = Effective # of Guest Rooms (#Rooms*Occupancy Rate)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675781"/>
              </p:ext>
            </p:extLst>
          </p:nvPr>
        </p:nvGraphicFramePr>
        <p:xfrm>
          <a:off x="1143000" y="4191000"/>
          <a:ext cx="6768568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3" imgW="6105457" imgH="2104957" progId="Excel.Sheet.12">
                  <p:embed/>
                </p:oleObj>
              </mc:Choice>
              <mc:Fallback>
                <p:oleObj name="Worksheet" r:id="rId3" imgW="6105457" imgH="2104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4191000"/>
                        <a:ext cx="6768568" cy="233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069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 Model (n = #</a:t>
            </a:r>
            <a:r>
              <a:rPr lang="en-US" dirty="0" err="1" smtClean="0"/>
              <a:t>obs</a:t>
            </a:r>
            <a:r>
              <a:rPr lang="en-US" dirty="0" smtClean="0"/>
              <a:t>, p=#predictors)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929654"/>
              </p:ext>
            </p:extLst>
          </p:nvPr>
        </p:nvGraphicFramePr>
        <p:xfrm>
          <a:off x="120650" y="1079500"/>
          <a:ext cx="8904288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7835760" imgH="5435280" progId="Equation.DSMT4">
                  <p:embed/>
                </p:oleObj>
              </mc:Choice>
              <mc:Fallback>
                <p:oleObj name="Equation" r:id="rId3" imgW="7835760" imgH="543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650" y="1079500"/>
                        <a:ext cx="8904288" cy="543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00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 Matrix and Y Vector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45065"/>
              </p:ext>
            </p:extLst>
          </p:nvPr>
        </p:nvGraphicFramePr>
        <p:xfrm>
          <a:off x="609600" y="990600"/>
          <a:ext cx="5181600" cy="5247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Worksheet" r:id="rId3" imgW="3771900" imgH="3819457" progId="Excel.Sheet.12">
                  <p:embed/>
                </p:oleObj>
              </mc:Choice>
              <mc:Fallback>
                <p:oleObj name="Worksheet" r:id="rId3" imgW="3771900" imgH="3819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990600"/>
                        <a:ext cx="5181600" cy="5247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24600" y="1371600"/>
            <a:ext cx="243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In my current EXCEL Worksheet: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X</a:t>
            </a:r>
            <a:r>
              <a:rPr lang="en-US" dirty="0" smtClean="0"/>
              <a:t> is in cells B31:E49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Y</a:t>
            </a:r>
            <a:r>
              <a:rPr lang="en-US" dirty="0" smtClean="0"/>
              <a:t> is in cells G31:G49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The matrix operations are applied only to cells with numeric values, not cells with the matrix names/labels.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9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Operations/Rules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computing a new matrix:</a:t>
            </a:r>
          </a:p>
          <a:p>
            <a:pPr lvl="1"/>
            <a:r>
              <a:rPr lang="en-US" dirty="0" smtClean="0"/>
              <a:t>Highlight a range of cells that will contain the matrix (you must know its dimension).  The box above the leftmost viewable column shows the size of your highlighted area. </a:t>
            </a:r>
          </a:p>
          <a:p>
            <a:pPr lvl="1"/>
            <a:r>
              <a:rPr lang="en-US" dirty="0" smtClean="0"/>
              <a:t>Type the relevant matrix commands.</a:t>
            </a:r>
          </a:p>
          <a:p>
            <a:pPr lvl="1"/>
            <a:r>
              <a:rPr lang="en-US" dirty="0" smtClean="0"/>
              <a:t>Press the keys: “Ctrl”-”Shift”-”Enter”</a:t>
            </a:r>
          </a:p>
          <a:p>
            <a:r>
              <a:rPr lang="en-US" dirty="0" smtClean="0"/>
              <a:t>Useful Matrix Commands </a:t>
            </a:r>
            <a:r>
              <a:rPr lang="en-US" sz="2400" dirty="0" smtClean="0"/>
              <a:t>(</a:t>
            </a:r>
            <a:r>
              <a:rPr lang="en-US" sz="2400" dirty="0" err="1" smtClean="0"/>
              <a:t>mmult</a:t>
            </a:r>
            <a:r>
              <a:rPr lang="en-US" sz="2400" dirty="0" smtClean="0"/>
              <a:t> can only do 2-at-a-time)</a:t>
            </a:r>
            <a:r>
              <a:rPr lang="en-US" sz="2600" dirty="0" smtClean="0"/>
              <a:t>:</a:t>
            </a:r>
          </a:p>
          <a:p>
            <a:pPr lvl="1"/>
            <a:r>
              <a:rPr lang="en-US" dirty="0" smtClean="0"/>
              <a:t>=</a:t>
            </a:r>
            <a:r>
              <a:rPr lang="en-US" dirty="0" err="1" smtClean="0"/>
              <a:t>mmult</a:t>
            </a:r>
            <a:r>
              <a:rPr lang="en-US" dirty="0" smtClean="0"/>
              <a:t>(</a:t>
            </a:r>
            <a:r>
              <a:rPr lang="en-US" dirty="0" err="1" smtClean="0"/>
              <a:t>Range</a:t>
            </a:r>
            <a:r>
              <a:rPr lang="en-US" baseline="-25000" dirty="0" err="1" smtClean="0"/>
              <a:t>A</a:t>
            </a:r>
            <a:r>
              <a:rPr lang="en-US" dirty="0" err="1" smtClean="0"/>
              <a:t>,Range</a:t>
            </a:r>
            <a:r>
              <a:rPr lang="en-US" baseline="-25000" dirty="0" err="1" smtClean="0"/>
              <a:t>B</a:t>
            </a:r>
            <a:r>
              <a:rPr lang="en-US" dirty="0" smtClean="0"/>
              <a:t>) computes </a:t>
            </a:r>
            <a:r>
              <a:rPr lang="en-US" b="1" dirty="0" smtClean="0"/>
              <a:t>AB</a:t>
            </a:r>
          </a:p>
          <a:p>
            <a:pPr lvl="1"/>
            <a:r>
              <a:rPr lang="en-US" dirty="0" smtClean="0"/>
              <a:t>=</a:t>
            </a:r>
            <a:r>
              <a:rPr lang="en-US" dirty="0" err="1" smtClean="0"/>
              <a:t>mmult</a:t>
            </a:r>
            <a:r>
              <a:rPr lang="en-US" dirty="0" smtClean="0"/>
              <a:t>(transpose(</a:t>
            </a:r>
            <a:r>
              <a:rPr lang="en-US" dirty="0" err="1" smtClean="0"/>
              <a:t>Range</a:t>
            </a:r>
            <a:r>
              <a:rPr lang="en-US" baseline="-25000" dirty="0" err="1" smtClean="0"/>
              <a:t>A</a:t>
            </a:r>
            <a:r>
              <a:rPr lang="en-US" dirty="0" smtClean="0"/>
              <a:t>),</a:t>
            </a:r>
            <a:r>
              <a:rPr lang="en-US" dirty="0" err="1" smtClean="0"/>
              <a:t>Range</a:t>
            </a:r>
            <a:r>
              <a:rPr lang="en-US" baseline="-25000" dirty="0" err="1" smtClean="0"/>
              <a:t>A</a:t>
            </a:r>
            <a:r>
              <a:rPr lang="en-US" dirty="0" smtClean="0"/>
              <a:t>) computes </a:t>
            </a:r>
            <a:r>
              <a:rPr lang="en-US" b="1" dirty="0" smtClean="0"/>
              <a:t>A’A</a:t>
            </a:r>
          </a:p>
          <a:p>
            <a:pPr lvl="1"/>
            <a:r>
              <a:rPr lang="en-US" dirty="0" smtClean="0"/>
              <a:t>=</a:t>
            </a:r>
            <a:r>
              <a:rPr lang="en-US" dirty="0" err="1" smtClean="0"/>
              <a:t>minverse</a:t>
            </a:r>
            <a:r>
              <a:rPr lang="en-US" dirty="0" smtClean="0"/>
              <a:t>(</a:t>
            </a:r>
            <a:r>
              <a:rPr lang="en-US" dirty="0" err="1" smtClean="0"/>
              <a:t>Range</a:t>
            </a:r>
            <a:r>
              <a:rPr lang="en-US" baseline="-25000" dirty="0" err="1" smtClean="0"/>
              <a:t>A</a:t>
            </a:r>
            <a:r>
              <a:rPr lang="en-US" dirty="0" smtClean="0"/>
              <a:t>) computes </a:t>
            </a:r>
            <a:r>
              <a:rPr lang="en-US" b="1" dirty="0" smtClean="0"/>
              <a:t>A</a:t>
            </a:r>
            <a:r>
              <a:rPr lang="en-US" b="1" baseline="30000" dirty="0" smtClean="0"/>
              <a:t>-1</a:t>
            </a:r>
            <a:r>
              <a:rPr lang="en-US" dirty="0" smtClean="0"/>
              <a:t> for square (full rank) </a:t>
            </a:r>
            <a:r>
              <a:rPr lang="en-US" b="1" dirty="0" smtClean="0"/>
              <a:t>A</a:t>
            </a:r>
          </a:p>
          <a:p>
            <a:pPr lvl="1"/>
            <a:r>
              <a:rPr lang="en-US" dirty="0" smtClean="0"/>
              <a:t>=</a:t>
            </a:r>
            <a:r>
              <a:rPr lang="en-US" dirty="0" err="1" smtClean="0"/>
              <a:t>mdeterm</a:t>
            </a:r>
            <a:r>
              <a:rPr lang="en-US" dirty="0" smtClean="0"/>
              <a:t>(</a:t>
            </a:r>
            <a:r>
              <a:rPr lang="en-US" dirty="0" err="1" smtClean="0"/>
              <a:t>Range</a:t>
            </a:r>
            <a:r>
              <a:rPr lang="en-US" baseline="-25000" dirty="0" err="1" smtClean="0"/>
              <a:t>A</a:t>
            </a:r>
            <a:r>
              <a:rPr lang="en-US" dirty="0" smtClean="0"/>
              <a:t>) computes </a:t>
            </a:r>
            <a:r>
              <a:rPr lang="en-US" dirty="0" err="1" smtClean="0"/>
              <a:t>det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) for square </a:t>
            </a:r>
            <a:r>
              <a:rPr lang="en-US" b="1" dirty="0" smtClean="0"/>
              <a:t>A</a:t>
            </a:r>
          </a:p>
          <a:p>
            <a:pPr lvl="1"/>
            <a:r>
              <a:rPr lang="en-US" dirty="0" smtClean="0"/>
              <a:t>=</a:t>
            </a:r>
            <a:r>
              <a:rPr lang="en-US" dirty="0" err="1" smtClean="0"/>
              <a:t>mmult</a:t>
            </a:r>
            <a:r>
              <a:rPr lang="en-US" dirty="0" smtClean="0"/>
              <a:t>(</a:t>
            </a:r>
            <a:r>
              <a:rPr lang="en-US" dirty="0" err="1" smtClean="0"/>
              <a:t>Range</a:t>
            </a:r>
            <a:r>
              <a:rPr lang="en-US" baseline="-25000" dirty="0" err="1" smtClean="0"/>
              <a:t>A</a:t>
            </a:r>
            <a:r>
              <a:rPr lang="en-US" dirty="0" err="1" smtClean="0"/>
              <a:t>,mmult</a:t>
            </a:r>
            <a:r>
              <a:rPr lang="en-US" dirty="0" smtClean="0"/>
              <a:t>(</a:t>
            </a:r>
            <a:r>
              <a:rPr lang="en-US" dirty="0" err="1" smtClean="0"/>
              <a:t>Range</a:t>
            </a:r>
            <a:r>
              <a:rPr lang="en-US" baseline="-25000" dirty="0" err="1" smtClean="0"/>
              <a:t>B</a:t>
            </a:r>
            <a:r>
              <a:rPr lang="en-US" dirty="0" err="1" smtClean="0"/>
              <a:t>,Range</a:t>
            </a:r>
            <a:r>
              <a:rPr lang="en-US" baseline="-25000" dirty="0" err="1" smtClean="0"/>
              <a:t>C</a:t>
            </a:r>
            <a:r>
              <a:rPr lang="en-US" dirty="0" smtClean="0"/>
              <a:t>)) computes </a:t>
            </a:r>
            <a:r>
              <a:rPr lang="en-US" b="1" dirty="0" smtClean="0"/>
              <a:t>ABC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993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</a:t>
            </a:r>
            <a:r>
              <a:rPr lang="en-US" b="1" dirty="0" smtClean="0"/>
              <a:t>X’X</a:t>
            </a:r>
            <a:r>
              <a:rPr lang="en-US" dirty="0" smtClean="0"/>
              <a:t>, </a:t>
            </a:r>
            <a:r>
              <a:rPr lang="en-US" b="1" dirty="0" smtClean="0"/>
              <a:t>X’Y</a:t>
            </a:r>
            <a:r>
              <a:rPr lang="en-US" dirty="0" smtClean="0"/>
              <a:t>, </a:t>
            </a:r>
            <a:r>
              <a:rPr lang="en-US" b="1" dirty="0" smtClean="0"/>
              <a:t>(X’X)</a:t>
            </a:r>
            <a:r>
              <a:rPr lang="en-US" b="1" baseline="30000" dirty="0" smtClean="0"/>
              <a:t>-1</a:t>
            </a:r>
            <a:r>
              <a:rPr lang="en-US" dirty="0" smtClean="0"/>
              <a:t>,</a:t>
            </a:r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9436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X</a:t>
            </a:r>
            <a:r>
              <a:rPr lang="en-US" sz="2400" dirty="0" smtClean="0"/>
              <a:t> is in Cells B31:E49, </a:t>
            </a:r>
            <a:r>
              <a:rPr lang="en-US" sz="2400" b="1" dirty="0" smtClean="0"/>
              <a:t>Y</a:t>
            </a:r>
            <a:r>
              <a:rPr lang="en-US" sz="2400" dirty="0" smtClean="0"/>
              <a:t> is in Cells G31:G49</a:t>
            </a:r>
          </a:p>
          <a:p>
            <a:r>
              <a:rPr lang="en-US" sz="2400" b="1" dirty="0" smtClean="0"/>
              <a:t>X’X</a:t>
            </a:r>
            <a:r>
              <a:rPr lang="en-US" sz="2400" dirty="0" smtClean="0"/>
              <a:t> and </a:t>
            </a:r>
            <a:r>
              <a:rPr lang="en-US" sz="2400" b="1" dirty="0" smtClean="0"/>
              <a:t>(X’X)</a:t>
            </a:r>
            <a:r>
              <a:rPr lang="en-US" sz="2400" b="1" baseline="30000" dirty="0" smtClean="0"/>
              <a:t>-1</a:t>
            </a:r>
            <a:r>
              <a:rPr lang="en-US" sz="2400" b="1" dirty="0" smtClean="0"/>
              <a:t> </a:t>
            </a:r>
            <a:r>
              <a:rPr lang="en-US" sz="2400" dirty="0" smtClean="0"/>
              <a:t>are (p+1)x(p+1) ≡ 4x4 in this example</a:t>
            </a:r>
          </a:p>
          <a:p>
            <a:r>
              <a:rPr lang="en-US" sz="2400" b="1" dirty="0" smtClean="0"/>
              <a:t>X’Y</a:t>
            </a:r>
            <a:r>
              <a:rPr lang="en-US" sz="2400" dirty="0" smtClean="0"/>
              <a:t> and </a:t>
            </a:r>
            <a:r>
              <a:rPr lang="en-US" sz="2400" b="1" dirty="0" smtClean="0"/>
              <a:t>b</a:t>
            </a:r>
            <a:r>
              <a:rPr lang="en-US" sz="2400" dirty="0" smtClean="0"/>
              <a:t> are (p+1)x1 ≡ 4x1 in this example</a:t>
            </a:r>
          </a:p>
          <a:p>
            <a:r>
              <a:rPr lang="en-US" sz="2400" dirty="0" smtClean="0"/>
              <a:t>Computing </a:t>
            </a:r>
            <a:r>
              <a:rPr lang="en-US" sz="2400" b="1" dirty="0" smtClean="0"/>
              <a:t>X’X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Highlight a 4x4 range (say J31:M34) and Type:</a:t>
            </a:r>
          </a:p>
          <a:p>
            <a:pPr lvl="1"/>
            <a:r>
              <a:rPr lang="en-US" sz="2000" dirty="0" smtClean="0"/>
              <a:t>=</a:t>
            </a:r>
            <a:r>
              <a:rPr lang="en-US" sz="2000" dirty="0" err="1" smtClean="0"/>
              <a:t>mmult</a:t>
            </a:r>
            <a:r>
              <a:rPr lang="en-US" sz="2000" dirty="0" smtClean="0"/>
              <a:t>(transpose(B31:E49),B31:E49)    Ctrl-Shift-Enter</a:t>
            </a:r>
          </a:p>
          <a:p>
            <a:r>
              <a:rPr lang="en-US" sz="2400" dirty="0" smtClean="0"/>
              <a:t>Computing </a:t>
            </a:r>
            <a:r>
              <a:rPr lang="en-US" sz="2400" b="1" dirty="0" smtClean="0"/>
              <a:t>X’Y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Highlight a 4x1 range (say O31:O34) and Type:</a:t>
            </a:r>
          </a:p>
          <a:p>
            <a:pPr lvl="1"/>
            <a:r>
              <a:rPr lang="en-US" sz="2000" dirty="0" smtClean="0"/>
              <a:t>=</a:t>
            </a:r>
            <a:r>
              <a:rPr lang="en-US" sz="2000" dirty="0" err="1" smtClean="0"/>
              <a:t>mmult</a:t>
            </a:r>
            <a:r>
              <a:rPr lang="en-US" sz="2000" dirty="0" smtClean="0"/>
              <a:t>(transpose(B31:E49),G31:G49)     Ctrl-Shift-Enter</a:t>
            </a:r>
            <a:endParaRPr lang="en-US" sz="2000" dirty="0"/>
          </a:p>
          <a:p>
            <a:r>
              <a:rPr lang="en-US" sz="2400" dirty="0" smtClean="0"/>
              <a:t>Computing </a:t>
            </a:r>
            <a:r>
              <a:rPr lang="en-US" sz="2400" b="1" dirty="0" smtClean="0"/>
              <a:t>(X’X)</a:t>
            </a:r>
            <a:r>
              <a:rPr lang="en-US" sz="2400" b="1" baseline="30000" dirty="0" smtClean="0"/>
              <a:t>-1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Highlight a 4x4 range (say J38:M41) and Type:</a:t>
            </a:r>
          </a:p>
          <a:p>
            <a:pPr lvl="1"/>
            <a:r>
              <a:rPr lang="en-US" sz="2000" dirty="0" smtClean="0"/>
              <a:t>=</a:t>
            </a:r>
            <a:r>
              <a:rPr lang="en-US" sz="2000" dirty="0" err="1" smtClean="0"/>
              <a:t>minverse</a:t>
            </a:r>
            <a:r>
              <a:rPr lang="en-US" sz="2000" dirty="0" smtClean="0"/>
              <a:t>(J31:M34)        Ctrl-Shift-Enter</a:t>
            </a:r>
            <a:endParaRPr lang="en-US" sz="2000" dirty="0"/>
          </a:p>
          <a:p>
            <a:r>
              <a:rPr lang="en-US" sz="2400" dirty="0" smtClean="0"/>
              <a:t>Computing </a:t>
            </a:r>
            <a:r>
              <a:rPr lang="en-US" sz="2400" b="1" dirty="0" smtClean="0"/>
              <a:t>b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Highlight a 4x1 range (say O38:O41) and Type:</a:t>
            </a:r>
          </a:p>
          <a:p>
            <a:pPr lvl="1"/>
            <a:r>
              <a:rPr lang="en-US" sz="2000" dirty="0" smtClean="0"/>
              <a:t>=</a:t>
            </a:r>
            <a:r>
              <a:rPr lang="en-US" sz="2000" dirty="0" err="1" smtClean="0"/>
              <a:t>mmult</a:t>
            </a:r>
            <a:r>
              <a:rPr lang="en-US" sz="2000" dirty="0" smtClean="0"/>
              <a:t>(J38:M41,O31:O34)    Ctrl-Shift-Enter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Hotel Example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908047"/>
              </p:ext>
            </p:extLst>
          </p:nvPr>
        </p:nvGraphicFramePr>
        <p:xfrm>
          <a:off x="1828800" y="1143000"/>
          <a:ext cx="5257800" cy="315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Worksheet" r:id="rId3" imgW="3819457" imgH="2295457" progId="Excel.Sheet.12">
                  <p:embed/>
                </p:oleObj>
              </mc:Choice>
              <mc:Fallback>
                <p:oleObj name="Worksheet" r:id="rId3" imgW="3819457" imgH="2295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143000"/>
                        <a:ext cx="5257800" cy="315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4572000"/>
            <a:ext cx="8763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the truly hard-core types, </a:t>
            </a:r>
            <a:r>
              <a:rPr lang="en-US" b="1" dirty="0" smtClean="0"/>
              <a:t>b</a:t>
            </a:r>
            <a:r>
              <a:rPr lang="en-US" dirty="0" smtClean="0"/>
              <a:t> can be computed in one step (after highlight 4x1 range):</a:t>
            </a:r>
          </a:p>
          <a:p>
            <a:endParaRPr lang="en-US" sz="1600" dirty="0"/>
          </a:p>
          <a:p>
            <a:r>
              <a:rPr lang="en-US" sz="1600" dirty="0" smtClean="0"/>
              <a:t>=MMULT(MINVERSE(MMULT(TRANSPOSE(B31:E49),B31:E49)),MMULT(TRANSPOSE(B31:E49),G31:G49))</a:t>
            </a:r>
          </a:p>
          <a:p>
            <a:endParaRPr lang="en-US" sz="1600" dirty="0"/>
          </a:p>
          <a:p>
            <a:r>
              <a:rPr lang="en-US" sz="1600" dirty="0" smtClean="0"/>
              <a:t>However, you need to have </a:t>
            </a:r>
            <a:r>
              <a:rPr lang="en-US" sz="1600" b="1" dirty="0" smtClean="0"/>
              <a:t>(X’X)</a:t>
            </a:r>
            <a:r>
              <a:rPr lang="en-US" sz="1600" b="1" baseline="30000" dirty="0" smtClean="0"/>
              <a:t>-1</a:t>
            </a:r>
            <a:r>
              <a:rPr lang="en-US" sz="1600" b="1" dirty="0" smtClean="0"/>
              <a:t> </a:t>
            </a:r>
            <a:r>
              <a:rPr lang="en-US" sz="1600" dirty="0" smtClean="0"/>
              <a:t>to obtain the Variance-Covariance Matrix and Standard Errors for </a:t>
            </a:r>
            <a:r>
              <a:rPr lang="en-US" sz="1600" b="1" dirty="0" smtClean="0"/>
              <a:t>b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65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Projection (Hat)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763000" cy="1905000"/>
          </a:xfrm>
        </p:spPr>
        <p:txBody>
          <a:bodyPr/>
          <a:lstStyle/>
          <a:p>
            <a:r>
              <a:rPr lang="en-US" b="1" dirty="0" smtClean="0"/>
              <a:t>P</a:t>
            </a:r>
            <a:r>
              <a:rPr lang="en-US" dirty="0" smtClean="0"/>
              <a:t> = </a:t>
            </a:r>
            <a:r>
              <a:rPr lang="en-US" b="1" dirty="0" smtClean="0"/>
              <a:t>X(X’X)</a:t>
            </a:r>
            <a:r>
              <a:rPr lang="en-US" b="1" baseline="30000" dirty="0" smtClean="0"/>
              <a:t>-1</a:t>
            </a:r>
            <a:r>
              <a:rPr lang="en-US" b="1" dirty="0" smtClean="0"/>
              <a:t>X’  </a:t>
            </a:r>
            <a:r>
              <a:rPr lang="en-US" dirty="0" smtClean="0"/>
              <a:t>and is </a:t>
            </a:r>
            <a:r>
              <a:rPr lang="en-US" dirty="0" err="1" smtClean="0"/>
              <a:t>nxn</a:t>
            </a:r>
            <a:r>
              <a:rPr lang="en-US" dirty="0" smtClean="0"/>
              <a:t>.   </a:t>
            </a:r>
          </a:p>
          <a:p>
            <a:pPr lvl="1"/>
            <a:r>
              <a:rPr lang="en-US" b="1" dirty="0" smtClean="0"/>
              <a:t>X</a:t>
            </a:r>
            <a:r>
              <a:rPr lang="en-US" dirty="0" smtClean="0"/>
              <a:t> is in B31:E49,    </a:t>
            </a:r>
            <a:r>
              <a:rPr lang="en-US" b="1" dirty="0" smtClean="0"/>
              <a:t>(X’X)</a:t>
            </a:r>
            <a:r>
              <a:rPr lang="en-US" b="1" baseline="30000" dirty="0" smtClean="0"/>
              <a:t>-1</a:t>
            </a:r>
            <a:r>
              <a:rPr lang="en-US" b="1" dirty="0"/>
              <a:t> </a:t>
            </a:r>
            <a:r>
              <a:rPr lang="en-US" dirty="0" smtClean="0"/>
              <a:t>is in J38:M41</a:t>
            </a:r>
          </a:p>
          <a:p>
            <a:pPr lvl="1"/>
            <a:r>
              <a:rPr lang="en-US" dirty="0" smtClean="0"/>
              <a:t>Highlight (say) Cells S31:AK49 and Type:</a:t>
            </a:r>
          </a:p>
          <a:p>
            <a:pPr lvl="1"/>
            <a:r>
              <a:rPr lang="en-US" dirty="0" smtClean="0"/>
              <a:t>=MMULT(B31:E49,MMULT(J38:M41,TRANSPOSE(B31:E49)))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23339"/>
              </p:ext>
            </p:extLst>
          </p:nvPr>
        </p:nvGraphicFramePr>
        <p:xfrm>
          <a:off x="198931" y="2971800"/>
          <a:ext cx="8763634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Worksheet" r:id="rId3" imgW="12811057" imgH="4009957" progId="Excel.Sheet.12">
                  <p:embed/>
                </p:oleObj>
              </mc:Choice>
              <mc:Fallback>
                <p:oleObj name="Worksheet" r:id="rId3" imgW="12811057" imgH="4009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931" y="2971800"/>
                        <a:ext cx="8763634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943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Sums on the margins just show that the rows and columns sum to 1, and are not part of the </a:t>
            </a:r>
            <a:r>
              <a:rPr lang="en-US" b="1" dirty="0" smtClean="0"/>
              <a:t>P</a:t>
            </a:r>
            <a:r>
              <a:rPr lang="en-US" dirty="0" smtClean="0"/>
              <a:t>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6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Analysis of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r>
              <a:rPr lang="en-US" b="1" dirty="0" smtClean="0"/>
              <a:t>Y</a:t>
            </a:r>
            <a:r>
              <a:rPr lang="en-US" dirty="0" smtClean="0"/>
              <a:t> is in Cells G31:G49,  </a:t>
            </a:r>
            <a:r>
              <a:rPr lang="en-US" b="1" dirty="0" smtClean="0"/>
              <a:t>X’Y</a:t>
            </a:r>
            <a:r>
              <a:rPr lang="en-US" dirty="0" smtClean="0"/>
              <a:t> is in O31:O34  </a:t>
            </a:r>
            <a:r>
              <a:rPr lang="en-US" b="1" dirty="0" smtClean="0"/>
              <a:t>b</a:t>
            </a:r>
            <a:r>
              <a:rPr lang="en-US" dirty="0" smtClean="0"/>
              <a:t> is in O38:O41</a:t>
            </a:r>
          </a:p>
          <a:p>
            <a:r>
              <a:rPr lang="en-US" b="1" dirty="0" smtClean="0"/>
              <a:t>P</a:t>
            </a:r>
            <a:r>
              <a:rPr lang="en-US" dirty="0" smtClean="0"/>
              <a:t> is in S31:AK49</a:t>
            </a:r>
          </a:p>
          <a:p>
            <a:r>
              <a:rPr lang="en-US" dirty="0" smtClean="0"/>
              <a:t>Total (Corrected) Sum of Squares:   </a:t>
            </a:r>
            <a:r>
              <a:rPr lang="en-US" dirty="0" err="1" smtClean="0"/>
              <a:t>df</a:t>
            </a:r>
            <a:r>
              <a:rPr lang="en-US" baseline="-25000" dirty="0" err="1" smtClean="0"/>
              <a:t>Total</a:t>
            </a:r>
            <a:r>
              <a:rPr lang="en-US" dirty="0" smtClean="0"/>
              <a:t> = n-1</a:t>
            </a:r>
          </a:p>
          <a:p>
            <a:pPr lvl="1"/>
            <a:r>
              <a:rPr lang="en-US" b="1" dirty="0" smtClean="0"/>
              <a:t>Y’(I - </a:t>
            </a:r>
            <a:r>
              <a:rPr lang="en-US" dirty="0" smtClean="0"/>
              <a:t>(1/n)</a:t>
            </a:r>
            <a:r>
              <a:rPr lang="en-US" b="1" dirty="0" smtClean="0"/>
              <a:t>J)Y</a:t>
            </a:r>
            <a:r>
              <a:rPr lang="en-US" dirty="0" smtClean="0"/>
              <a:t>=</a:t>
            </a:r>
            <a:r>
              <a:rPr lang="en-US" b="1" dirty="0" smtClean="0"/>
              <a:t>Y’Y</a:t>
            </a:r>
            <a:r>
              <a:rPr lang="en-US" dirty="0" smtClean="0"/>
              <a:t> - </a:t>
            </a:r>
            <a:r>
              <a:rPr lang="en-US" b="1" dirty="0" smtClean="0"/>
              <a:t>Y’</a:t>
            </a:r>
            <a:r>
              <a:rPr lang="en-US" dirty="0" smtClean="0"/>
              <a:t>(1/n)</a:t>
            </a:r>
            <a:r>
              <a:rPr lang="en-US" b="1" dirty="0" smtClean="0"/>
              <a:t>JY</a:t>
            </a:r>
          </a:p>
          <a:p>
            <a:pPr lvl="2"/>
            <a:r>
              <a:rPr lang="en-US" sz="2000" b="1" dirty="0" smtClean="0"/>
              <a:t>Y’Y</a:t>
            </a:r>
            <a:r>
              <a:rPr lang="en-US" sz="2000" dirty="0" smtClean="0"/>
              <a:t>:    1)  =</a:t>
            </a:r>
            <a:r>
              <a:rPr lang="en-US" sz="2000" dirty="0" err="1" smtClean="0"/>
              <a:t>mmult</a:t>
            </a:r>
            <a:r>
              <a:rPr lang="en-US" sz="2000" dirty="0" smtClean="0"/>
              <a:t>(transpose(G31:G49),G31:G49)   2) =</a:t>
            </a:r>
            <a:r>
              <a:rPr lang="en-US" sz="2000" dirty="0" err="1" smtClean="0"/>
              <a:t>sumsq</a:t>
            </a:r>
            <a:r>
              <a:rPr lang="en-US" sz="2000" dirty="0" smtClean="0"/>
              <a:t>(G31:G49)</a:t>
            </a:r>
          </a:p>
          <a:p>
            <a:pPr lvl="2"/>
            <a:r>
              <a:rPr lang="en-US" sz="2000" b="1" dirty="0"/>
              <a:t>Y’</a:t>
            </a:r>
            <a:r>
              <a:rPr lang="en-US" sz="2000" dirty="0"/>
              <a:t>(</a:t>
            </a:r>
            <a:r>
              <a:rPr lang="en-US" sz="2000" dirty="0" smtClean="0"/>
              <a:t>1/n)</a:t>
            </a:r>
            <a:r>
              <a:rPr lang="en-US" sz="2000" b="1" dirty="0" smtClean="0"/>
              <a:t>JY</a:t>
            </a:r>
            <a:r>
              <a:rPr lang="en-US" sz="2000" dirty="0" smtClean="0"/>
              <a:t>:   =(sum(G31:G49))^2/count(G31:G49)</a:t>
            </a:r>
          </a:p>
          <a:p>
            <a:r>
              <a:rPr lang="en-US" dirty="0" smtClean="0"/>
              <a:t>Residual (Error) Sum of Squares:   </a:t>
            </a:r>
            <a:r>
              <a:rPr lang="en-US" dirty="0" err="1" smtClean="0"/>
              <a:t>df</a:t>
            </a:r>
            <a:r>
              <a:rPr lang="en-US" baseline="-25000" dirty="0" err="1" smtClean="0"/>
              <a:t>Error</a:t>
            </a:r>
            <a:r>
              <a:rPr lang="en-US" dirty="0" smtClean="0"/>
              <a:t> = n-(p+1)</a:t>
            </a:r>
          </a:p>
          <a:p>
            <a:pPr lvl="1"/>
            <a:r>
              <a:rPr lang="en-US" b="1" dirty="0" smtClean="0"/>
              <a:t>Y’(I </a:t>
            </a:r>
            <a:r>
              <a:rPr lang="en-US" dirty="0" smtClean="0"/>
              <a:t>-</a:t>
            </a:r>
            <a:r>
              <a:rPr lang="en-US" b="1" dirty="0" smtClean="0"/>
              <a:t> P)Y </a:t>
            </a:r>
            <a:r>
              <a:rPr lang="en-US" dirty="0" smtClean="0"/>
              <a:t>= </a:t>
            </a:r>
            <a:r>
              <a:rPr lang="en-US" b="1" dirty="0" smtClean="0"/>
              <a:t>Y’Y</a:t>
            </a:r>
            <a:r>
              <a:rPr lang="en-US" dirty="0" smtClean="0"/>
              <a:t> – </a:t>
            </a:r>
            <a:r>
              <a:rPr lang="en-US" b="1" dirty="0" smtClean="0"/>
              <a:t>Y’PY</a:t>
            </a:r>
            <a:r>
              <a:rPr lang="en-US" dirty="0" smtClean="0"/>
              <a:t> = </a:t>
            </a:r>
            <a:r>
              <a:rPr lang="en-US" b="1" dirty="0" smtClean="0"/>
              <a:t>Y’Y</a:t>
            </a:r>
            <a:r>
              <a:rPr lang="en-US" dirty="0" smtClean="0"/>
              <a:t> – </a:t>
            </a:r>
            <a:r>
              <a:rPr lang="en-US" b="1" dirty="0" err="1" smtClean="0"/>
              <a:t>b’X’Y</a:t>
            </a:r>
            <a:r>
              <a:rPr lang="en-US" dirty="0" smtClean="0"/>
              <a:t>     (Much easier for large n)</a:t>
            </a:r>
          </a:p>
          <a:p>
            <a:pPr lvl="2"/>
            <a:r>
              <a:rPr lang="en-US" sz="2000" b="1" dirty="0" smtClean="0"/>
              <a:t>Y’PY</a:t>
            </a:r>
            <a:r>
              <a:rPr lang="en-US" sz="2000" dirty="0" smtClean="0"/>
              <a:t>:  =</a:t>
            </a:r>
            <a:r>
              <a:rPr lang="en-US" sz="2000" dirty="0" err="1" smtClean="0"/>
              <a:t>mmult</a:t>
            </a:r>
            <a:r>
              <a:rPr lang="en-US" sz="2000" dirty="0" smtClean="0"/>
              <a:t>(transpose(G31:G49),</a:t>
            </a:r>
            <a:r>
              <a:rPr lang="en-US" sz="2000" dirty="0" err="1" smtClean="0"/>
              <a:t>mmult</a:t>
            </a:r>
            <a:r>
              <a:rPr lang="en-US" sz="2000" dirty="0" smtClean="0"/>
              <a:t>(S31:AK49,G31:G49))</a:t>
            </a:r>
          </a:p>
          <a:p>
            <a:pPr lvl="2"/>
            <a:r>
              <a:rPr lang="en-US" sz="2000" b="1" dirty="0" err="1" smtClean="0"/>
              <a:t>b’X’Y</a:t>
            </a:r>
            <a:r>
              <a:rPr lang="en-US" sz="2000" dirty="0" smtClean="0"/>
              <a:t>:  1)  =</a:t>
            </a:r>
            <a:r>
              <a:rPr lang="en-US" sz="2000" dirty="0" err="1" smtClean="0"/>
              <a:t>mmult</a:t>
            </a:r>
            <a:r>
              <a:rPr lang="en-US" sz="2000" dirty="0" smtClean="0"/>
              <a:t>(transpose(O38:O41),O31:O34)    </a:t>
            </a:r>
          </a:p>
          <a:p>
            <a:pPr lvl="2"/>
            <a:r>
              <a:rPr lang="en-US" sz="2000" b="1" dirty="0" err="1" smtClean="0"/>
              <a:t>b’X’Y</a:t>
            </a:r>
            <a:r>
              <a:rPr lang="en-US" sz="2000" dirty="0"/>
              <a:t>:  </a:t>
            </a:r>
            <a:r>
              <a:rPr lang="en-US" sz="2000" dirty="0" smtClean="0"/>
              <a:t>2)  =</a:t>
            </a:r>
            <a:r>
              <a:rPr lang="en-US" sz="2000" dirty="0" err="1" smtClean="0"/>
              <a:t>sumproduct</a:t>
            </a:r>
            <a:r>
              <a:rPr lang="en-US" sz="2000" dirty="0" smtClean="0"/>
              <a:t>(O31:O34,O38:O41)    </a:t>
            </a:r>
          </a:p>
          <a:p>
            <a:r>
              <a:rPr lang="en-US" dirty="0" smtClean="0"/>
              <a:t>Regression Sum of Squares:    </a:t>
            </a:r>
            <a:r>
              <a:rPr lang="en-US" dirty="0" err="1" smtClean="0"/>
              <a:t>df</a:t>
            </a:r>
            <a:r>
              <a:rPr lang="en-US" baseline="-25000" dirty="0" err="1" smtClean="0"/>
              <a:t>Reg</a:t>
            </a:r>
            <a:r>
              <a:rPr lang="en-US" dirty="0" smtClean="0"/>
              <a:t> = p</a:t>
            </a:r>
          </a:p>
          <a:p>
            <a:pPr lvl="1"/>
            <a:r>
              <a:rPr lang="en-US" b="1" dirty="0" smtClean="0"/>
              <a:t>Y’</a:t>
            </a:r>
            <a:r>
              <a:rPr lang="en-US" dirty="0" smtClean="0"/>
              <a:t>(</a:t>
            </a:r>
            <a:r>
              <a:rPr lang="en-US" b="1" dirty="0" smtClean="0"/>
              <a:t>P</a:t>
            </a:r>
            <a:r>
              <a:rPr lang="en-US" dirty="0" smtClean="0"/>
              <a:t> - (1/n)</a:t>
            </a:r>
            <a:r>
              <a:rPr lang="en-US" b="1" dirty="0" smtClean="0"/>
              <a:t>J</a:t>
            </a:r>
            <a:r>
              <a:rPr lang="en-US" dirty="0" smtClean="0"/>
              <a:t>)</a:t>
            </a:r>
            <a:r>
              <a:rPr lang="en-US" b="1" dirty="0" smtClean="0"/>
              <a:t>Y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3958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780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Office Theme</vt:lpstr>
      <vt:lpstr>Worksheet</vt:lpstr>
      <vt:lpstr>Equation</vt:lpstr>
      <vt:lpstr>MathType 6.0 Equation</vt:lpstr>
      <vt:lpstr>Microsoft Excel Worksheet</vt:lpstr>
      <vt:lpstr>Multiple Regression in Matrix Form Using EXCEL</vt:lpstr>
      <vt:lpstr>Data</vt:lpstr>
      <vt:lpstr>Regression Model (n = #obs, p=#predictors)</vt:lpstr>
      <vt:lpstr>X Matrix and Y Vector</vt:lpstr>
      <vt:lpstr>Matrix Operations/Rules</vt:lpstr>
      <vt:lpstr>Computing X’X, X’Y, (X’X)-1,b</vt:lpstr>
      <vt:lpstr>Hotel Example</vt:lpstr>
      <vt:lpstr>Computing the Projection (Hat) Matrix</vt:lpstr>
      <vt:lpstr>Computing the Analysis of Variance</vt:lpstr>
      <vt:lpstr>Hotel Example – ANOVA, F &amp; t-tests</vt:lpstr>
      <vt:lpstr>Obtaining Fitted Values, Residuals and Diagonal Elements of P</vt:lpstr>
      <vt:lpstr>Hotel Example</vt:lpstr>
      <vt:lpstr>PowerPoint Presentation</vt:lpstr>
    </vt:vector>
  </TitlesOfParts>
  <Company>UF College of Liberal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Regression in Matrix Form Using EXCEL</dc:title>
  <dc:creator>Winner,Lawrence Herman</dc:creator>
  <cp:lastModifiedBy>Winner,Lawrence Herman</cp:lastModifiedBy>
  <cp:revision>23</cp:revision>
  <dcterms:created xsi:type="dcterms:W3CDTF">2014-11-20T18:35:15Z</dcterms:created>
  <dcterms:modified xsi:type="dcterms:W3CDTF">2014-11-26T16:05:51Z</dcterms:modified>
</cp:coreProperties>
</file>