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8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1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9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9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5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8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D309-488C-4AD9-B375-DAF8103B5CE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0C3C7-0D20-4930-A20B-706C392B0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Estimation and Comparison </a:t>
            </a:r>
            <a:br>
              <a:rPr lang="en-US" dirty="0" smtClean="0"/>
            </a:br>
            <a:r>
              <a:rPr lang="en-US" dirty="0" smtClean="0"/>
              <a:t>Gamma and Lognormal Distributions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 Washington, D.C. Rock ‘n’ Roll Marathon Velocities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19" y="838200"/>
            <a:ext cx="8682681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Maximum Likelihood Estimates /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Minimum Chi-Square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/>
          <a:lstStyle/>
          <a:p>
            <a:r>
              <a:rPr lang="en-US" dirty="0" smtClean="0"/>
              <a:t>Slice Range of Y (mile per hour) values into a set of non-overlapping sub-ranges</a:t>
            </a:r>
          </a:p>
          <a:p>
            <a:r>
              <a:rPr lang="en-US" dirty="0" smtClean="0"/>
              <a:t>Create a grid of parameter values for each distribution (Gamma and Lognormal)</a:t>
            </a:r>
          </a:p>
          <a:p>
            <a:r>
              <a:rPr lang="en-US" dirty="0" smtClean="0"/>
              <a:t>Obtain the Pearson Chi-Square statistic for each set of parameter values and choose the values that minimize the Chi-Square statistic</a:t>
            </a:r>
          </a:p>
          <a:p>
            <a:r>
              <a:rPr lang="en-US" dirty="0" smtClean="0"/>
              <a:t>Ranges for this example: </a:t>
            </a:r>
          </a:p>
          <a:p>
            <a:pPr lvl="1"/>
            <a:r>
              <a:rPr lang="en-US" dirty="0" smtClean="0"/>
              <a:t>Males: (0,4.75],(4.75,5.25],…,(8.75,9.25] ,(9.25,∞)</a:t>
            </a:r>
          </a:p>
          <a:p>
            <a:pPr lvl="1"/>
            <a:r>
              <a:rPr lang="en-US" dirty="0" smtClean="0"/>
              <a:t>Females</a:t>
            </a:r>
            <a:r>
              <a:rPr lang="en-US" dirty="0"/>
              <a:t>: (0,4.75],(</a:t>
            </a:r>
            <a:r>
              <a:rPr lang="en-US" dirty="0" smtClean="0"/>
              <a:t>4.75,5.25],…,(7.25,7.75</a:t>
            </a:r>
            <a:r>
              <a:rPr lang="en-US" dirty="0"/>
              <a:t>] </a:t>
            </a:r>
            <a:r>
              <a:rPr lang="en-US" dirty="0" smtClean="0"/>
              <a:t>,(7.75,∞)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623820"/>
              </p:ext>
            </p:extLst>
          </p:nvPr>
        </p:nvGraphicFramePr>
        <p:xfrm>
          <a:off x="727075" y="5867400"/>
          <a:ext cx="7789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6654600" imgH="520560" progId="Equation.DSMT4">
                  <p:embed/>
                </p:oleObj>
              </mc:Choice>
              <mc:Fallback>
                <p:oleObj name="Equation" r:id="rId3" imgW="66546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075" y="5867400"/>
                        <a:ext cx="778986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2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Chi-Square Results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588138"/>
              </p:ext>
            </p:extLst>
          </p:nvPr>
        </p:nvGraphicFramePr>
        <p:xfrm>
          <a:off x="180975" y="1447800"/>
          <a:ext cx="8740775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5790960" imgH="2019240" progId="Equation.DSMT4">
                  <p:embed/>
                </p:oleObj>
              </mc:Choice>
              <mc:Fallback>
                <p:oleObj name="Equation" r:id="rId3" imgW="579096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" y="1447800"/>
                        <a:ext cx="8740775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4953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both Males and Females, the Lognormal appears to fit better than the Gamma (smaller minimum chi-square statistic). However, for Females, the chi-square statistic exceeds the critical value, rejecting the null hypothesis that the distribution is appropriate.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7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Description /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1981200"/>
          </a:xfrm>
        </p:spPr>
        <p:txBody>
          <a:bodyPr/>
          <a:lstStyle/>
          <a:p>
            <a:r>
              <a:rPr lang="en-US" dirty="0" smtClean="0"/>
              <a:t>Miles per Hour for 2499 people completing the marathon (1454 Males, 1045 Females)</a:t>
            </a:r>
          </a:p>
          <a:p>
            <a:r>
              <a:rPr lang="en-US" dirty="0" smtClean="0"/>
              <a:t>Males: Mean=6.337, SD=1.058, Min=4.288, Max=10.289</a:t>
            </a:r>
          </a:p>
          <a:p>
            <a:r>
              <a:rPr lang="en-US" dirty="0" smtClean="0"/>
              <a:t>Females: Mean=5.840, SD=0.831, Min=4.278, Max=8.963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24200"/>
            <a:ext cx="8382000" cy="355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5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Gamma and Lognormal Distributions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942220"/>
              </p:ext>
            </p:extLst>
          </p:nvPr>
        </p:nvGraphicFramePr>
        <p:xfrm>
          <a:off x="609600" y="958850"/>
          <a:ext cx="7848600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6298920" imgH="4470120" progId="Equation.DSMT4">
                  <p:embed/>
                </p:oleObj>
              </mc:Choice>
              <mc:Fallback>
                <p:oleObj name="Equation" r:id="rId3" imgW="6298920" imgH="447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58850"/>
                        <a:ext cx="7848600" cy="557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1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Moments Estimators - Gamma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Obtain the Sample Mean and Variance and Use them to obtain estimates of parameters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69210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582356"/>
              </p:ext>
            </p:extLst>
          </p:nvPr>
        </p:nvGraphicFramePr>
        <p:xfrm>
          <a:off x="151940" y="1676400"/>
          <a:ext cx="876392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5" imgW="4673520" imgH="2641320" progId="Equation.DSMT4">
                  <p:embed/>
                </p:oleObj>
              </mc:Choice>
              <mc:Fallback>
                <p:oleObj name="Equation" r:id="rId5" imgW="4673520" imgH="2641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40" y="1676400"/>
                        <a:ext cx="876392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28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of Moments Estimators - Lognormal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700645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242166"/>
              </p:ext>
            </p:extLst>
          </p:nvPr>
        </p:nvGraphicFramePr>
        <p:xfrm>
          <a:off x="879475" y="1087438"/>
          <a:ext cx="7310438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5867280" imgH="4267080" progId="Equation.DSMT4">
                  <p:embed/>
                </p:oleObj>
              </mc:Choice>
              <mc:Fallback>
                <p:oleObj name="Equation" r:id="rId5" imgW="5867280" imgH="426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087438"/>
                        <a:ext cx="7310438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31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85800"/>
            <a:ext cx="8849895" cy="59902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Method of Moments Estimates /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Estimators - Gamma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595751"/>
              </p:ext>
            </p:extLst>
          </p:nvPr>
        </p:nvGraphicFramePr>
        <p:xfrm>
          <a:off x="425450" y="838200"/>
          <a:ext cx="8275638" cy="582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6642000" imgH="4673520" progId="Equation.DSMT4">
                  <p:embed/>
                </p:oleObj>
              </mc:Choice>
              <mc:Fallback>
                <p:oleObj name="Equation" r:id="rId3" imgW="6642000" imgH="46735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838200"/>
                        <a:ext cx="8275638" cy="582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1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Likelihood Estimators - Lognormal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782001"/>
              </p:ext>
            </p:extLst>
          </p:nvPr>
        </p:nvGraphicFramePr>
        <p:xfrm>
          <a:off x="233363" y="1349375"/>
          <a:ext cx="8640762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6134040" imgH="3276360" progId="Equation.DSMT4">
                  <p:embed/>
                </p:oleObj>
              </mc:Choice>
              <mc:Fallback>
                <p:oleObj name="Equation" r:id="rId3" imgW="6134040" imgH="327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349375"/>
                        <a:ext cx="8640762" cy="461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059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176599"/>
              </p:ext>
            </p:extLst>
          </p:nvPr>
        </p:nvGraphicFramePr>
        <p:xfrm>
          <a:off x="110655" y="1371600"/>
          <a:ext cx="8786191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5181480" imgH="2920680" progId="Equation.DSMT4">
                  <p:embed/>
                </p:oleObj>
              </mc:Choice>
              <mc:Fallback>
                <p:oleObj name="Equation" r:id="rId3" imgW="5181480" imgH="292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55" y="1371600"/>
                        <a:ext cx="8786191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6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241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Model Estimation and Comparison  Gamma and Lognormal Distributions</vt:lpstr>
      <vt:lpstr>Data Description / Distributions</vt:lpstr>
      <vt:lpstr>Gamma and Lognormal Distributions</vt:lpstr>
      <vt:lpstr>Method of Moments Estimators - Gamma</vt:lpstr>
      <vt:lpstr>Method of Moments Estimators - Lognormal</vt:lpstr>
      <vt:lpstr>PowerPoint Presentation</vt:lpstr>
      <vt:lpstr>Maximum Likelihood Estimators - Gamma</vt:lpstr>
      <vt:lpstr>Maximum Likelihood Estimators - Lognormal</vt:lpstr>
      <vt:lpstr>Maximum Likelihood Estimates</vt:lpstr>
      <vt:lpstr>PowerPoint Presentation</vt:lpstr>
      <vt:lpstr>Minimum Chi-Square Estimator</vt:lpstr>
      <vt:lpstr>Minimum Chi-Square Results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Estimation and Comparison  Gamma and Lognormal Distributions</dc:title>
  <dc:creator>Winner,Lawrence Herman</dc:creator>
  <cp:lastModifiedBy>Larry</cp:lastModifiedBy>
  <cp:revision>31</cp:revision>
  <dcterms:created xsi:type="dcterms:W3CDTF">2015-05-04T13:19:39Z</dcterms:created>
  <dcterms:modified xsi:type="dcterms:W3CDTF">2017-10-07T15:52:36Z</dcterms:modified>
</cp:coreProperties>
</file>