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CCE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inner\AppData\Local\Temp\sugar_demand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inner\AppData\Local\Temp\sugar_demand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inner\AppData\Local\Temp\sugar_demand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inner\AppData\Local\Temp\sugar_demand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inner\AppData\Local\Temp\sugar_demand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Linear Demand Curves (Model 1) - 1896,1905,1914</a:t>
            </a:r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sugar_demand!$B$49</c:f>
              <c:strCache>
                <c:ptCount val="1"/>
                <c:pt idx="0">
                  <c:v>Q1_1896</c:v>
                </c:pt>
              </c:strCache>
            </c:strRef>
          </c:tx>
          <c:spPr>
            <a:ln w="38100">
              <a:solidFill>
                <a:srgbClr val="3210FC"/>
              </a:solidFill>
            </a:ln>
          </c:spPr>
          <c:marker>
            <c:symbol val="none"/>
          </c:marker>
          <c:xVal>
            <c:numRef>
              <c:f>sugar_demand!$A$50:$A$90</c:f>
              <c:numCache>
                <c:formatCode>General</c:formatCode>
                <c:ptCount val="41"/>
                <c:pt idx="0">
                  <c:v>4</c:v>
                </c:pt>
                <c:pt idx="1">
                  <c:v>4.0999999999999996</c:v>
                </c:pt>
                <c:pt idx="2">
                  <c:v>4.1999999999999993</c:v>
                </c:pt>
                <c:pt idx="3">
                  <c:v>4.2999999999999989</c:v>
                </c:pt>
                <c:pt idx="4">
                  <c:v>4.3999999999999986</c:v>
                </c:pt>
                <c:pt idx="5">
                  <c:v>4.4999999999999982</c:v>
                </c:pt>
                <c:pt idx="6">
                  <c:v>4.5999999999999979</c:v>
                </c:pt>
                <c:pt idx="7">
                  <c:v>4.6999999999999975</c:v>
                </c:pt>
                <c:pt idx="8">
                  <c:v>4.7999999999999972</c:v>
                </c:pt>
                <c:pt idx="9">
                  <c:v>4.8999999999999968</c:v>
                </c:pt>
                <c:pt idx="10">
                  <c:v>4.9999999999999964</c:v>
                </c:pt>
                <c:pt idx="11">
                  <c:v>5.0999999999999961</c:v>
                </c:pt>
                <c:pt idx="12">
                  <c:v>5.1999999999999957</c:v>
                </c:pt>
                <c:pt idx="13">
                  <c:v>5.2999999999999954</c:v>
                </c:pt>
                <c:pt idx="14">
                  <c:v>5.399999999999995</c:v>
                </c:pt>
                <c:pt idx="15">
                  <c:v>5.4999999999999947</c:v>
                </c:pt>
                <c:pt idx="16">
                  <c:v>5.5999999999999943</c:v>
                </c:pt>
                <c:pt idx="17">
                  <c:v>5.699999999999994</c:v>
                </c:pt>
                <c:pt idx="18">
                  <c:v>5.7999999999999936</c:v>
                </c:pt>
                <c:pt idx="19">
                  <c:v>5.8999999999999932</c:v>
                </c:pt>
                <c:pt idx="20">
                  <c:v>5.9999999999999929</c:v>
                </c:pt>
                <c:pt idx="21">
                  <c:v>6.0999999999999925</c:v>
                </c:pt>
                <c:pt idx="22">
                  <c:v>6.1999999999999922</c:v>
                </c:pt>
                <c:pt idx="23">
                  <c:v>6.2999999999999918</c:v>
                </c:pt>
                <c:pt idx="24">
                  <c:v>6.3999999999999915</c:v>
                </c:pt>
                <c:pt idx="25">
                  <c:v>6.4999999999999911</c:v>
                </c:pt>
                <c:pt idx="26">
                  <c:v>6.5999999999999908</c:v>
                </c:pt>
                <c:pt idx="27">
                  <c:v>6.6999999999999904</c:v>
                </c:pt>
                <c:pt idx="28">
                  <c:v>6.7999999999999901</c:v>
                </c:pt>
                <c:pt idx="29">
                  <c:v>6.8999999999999897</c:v>
                </c:pt>
                <c:pt idx="30">
                  <c:v>6.9999999999999893</c:v>
                </c:pt>
                <c:pt idx="31">
                  <c:v>7.099999999999989</c:v>
                </c:pt>
                <c:pt idx="32">
                  <c:v>7.1999999999999886</c:v>
                </c:pt>
                <c:pt idx="33">
                  <c:v>7.2999999999999883</c:v>
                </c:pt>
                <c:pt idx="34">
                  <c:v>7.3999999999999879</c:v>
                </c:pt>
                <c:pt idx="35">
                  <c:v>7.4999999999999876</c:v>
                </c:pt>
                <c:pt idx="36">
                  <c:v>7.5999999999999872</c:v>
                </c:pt>
                <c:pt idx="37">
                  <c:v>7.6999999999999869</c:v>
                </c:pt>
                <c:pt idx="38">
                  <c:v>7.7999999999999865</c:v>
                </c:pt>
                <c:pt idx="39">
                  <c:v>7.8999999999999861</c:v>
                </c:pt>
                <c:pt idx="40">
                  <c:v>7.9999999999999858</c:v>
                </c:pt>
              </c:numCache>
            </c:numRef>
          </c:xVal>
          <c:yVal>
            <c:numRef>
              <c:f>sugar_demand!$B$50:$B$90</c:f>
              <c:numCache>
                <c:formatCode>General</c:formatCode>
                <c:ptCount val="41"/>
                <c:pt idx="0">
                  <c:v>71.247817886533142</c:v>
                </c:pt>
                <c:pt idx="1">
                  <c:v>70.913960737704215</c:v>
                </c:pt>
                <c:pt idx="2">
                  <c:v>70.580103588875275</c:v>
                </c:pt>
                <c:pt idx="3">
                  <c:v>70.246246440046335</c:v>
                </c:pt>
                <c:pt idx="4">
                  <c:v>69.912389291217394</c:v>
                </c:pt>
                <c:pt idx="5">
                  <c:v>69.578532142388454</c:v>
                </c:pt>
                <c:pt idx="6">
                  <c:v>69.244674993559514</c:v>
                </c:pt>
                <c:pt idx="7">
                  <c:v>68.910817844730573</c:v>
                </c:pt>
                <c:pt idx="8">
                  <c:v>68.576960695901633</c:v>
                </c:pt>
                <c:pt idx="9">
                  <c:v>68.243103547072693</c:v>
                </c:pt>
                <c:pt idx="10">
                  <c:v>67.909246398243752</c:v>
                </c:pt>
                <c:pt idx="11">
                  <c:v>67.575389249414826</c:v>
                </c:pt>
                <c:pt idx="12">
                  <c:v>67.241532100585886</c:v>
                </c:pt>
                <c:pt idx="13">
                  <c:v>66.907674951756945</c:v>
                </c:pt>
                <c:pt idx="14">
                  <c:v>66.573817802928005</c:v>
                </c:pt>
                <c:pt idx="15">
                  <c:v>66.239960654099065</c:v>
                </c:pt>
                <c:pt idx="16">
                  <c:v>65.906103505270124</c:v>
                </c:pt>
                <c:pt idx="17">
                  <c:v>65.572246356441198</c:v>
                </c:pt>
                <c:pt idx="18">
                  <c:v>65.238389207612258</c:v>
                </c:pt>
                <c:pt idx="19">
                  <c:v>64.904532058783317</c:v>
                </c:pt>
                <c:pt idx="20">
                  <c:v>64.570674909954377</c:v>
                </c:pt>
                <c:pt idx="21">
                  <c:v>64.236817761125437</c:v>
                </c:pt>
                <c:pt idx="22">
                  <c:v>63.902960612296496</c:v>
                </c:pt>
                <c:pt idx="23">
                  <c:v>63.569103463467556</c:v>
                </c:pt>
                <c:pt idx="24">
                  <c:v>63.235246314638616</c:v>
                </c:pt>
                <c:pt idx="25">
                  <c:v>62.901389165809675</c:v>
                </c:pt>
                <c:pt idx="26">
                  <c:v>62.567532016980735</c:v>
                </c:pt>
                <c:pt idx="27">
                  <c:v>62.233674868151795</c:v>
                </c:pt>
                <c:pt idx="28">
                  <c:v>61.899817719322868</c:v>
                </c:pt>
                <c:pt idx="29">
                  <c:v>61.565960570493928</c:v>
                </c:pt>
                <c:pt idx="30">
                  <c:v>61.232103421664988</c:v>
                </c:pt>
                <c:pt idx="31">
                  <c:v>60.898246272836047</c:v>
                </c:pt>
                <c:pt idx="32">
                  <c:v>60.564389124007107</c:v>
                </c:pt>
                <c:pt idx="33">
                  <c:v>60.230531975178167</c:v>
                </c:pt>
                <c:pt idx="34">
                  <c:v>59.896674826349241</c:v>
                </c:pt>
                <c:pt idx="35">
                  <c:v>59.5628176775203</c:v>
                </c:pt>
                <c:pt idx="36">
                  <c:v>59.22896052869136</c:v>
                </c:pt>
                <c:pt idx="37">
                  <c:v>58.89510337986242</c:v>
                </c:pt>
                <c:pt idx="38">
                  <c:v>58.561246231033479</c:v>
                </c:pt>
                <c:pt idx="39">
                  <c:v>58.227389082204539</c:v>
                </c:pt>
                <c:pt idx="40">
                  <c:v>57.893531933375598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sugar_demand!$C$49</c:f>
              <c:strCache>
                <c:ptCount val="1"/>
                <c:pt idx="0">
                  <c:v>Q1_1905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sugar_demand!$A$50:$A$90</c:f>
              <c:numCache>
                <c:formatCode>General</c:formatCode>
                <c:ptCount val="41"/>
                <c:pt idx="0">
                  <c:v>4</c:v>
                </c:pt>
                <c:pt idx="1">
                  <c:v>4.0999999999999996</c:v>
                </c:pt>
                <c:pt idx="2">
                  <c:v>4.1999999999999993</c:v>
                </c:pt>
                <c:pt idx="3">
                  <c:v>4.2999999999999989</c:v>
                </c:pt>
                <c:pt idx="4">
                  <c:v>4.3999999999999986</c:v>
                </c:pt>
                <c:pt idx="5">
                  <c:v>4.4999999999999982</c:v>
                </c:pt>
                <c:pt idx="6">
                  <c:v>4.5999999999999979</c:v>
                </c:pt>
                <c:pt idx="7">
                  <c:v>4.6999999999999975</c:v>
                </c:pt>
                <c:pt idx="8">
                  <c:v>4.7999999999999972</c:v>
                </c:pt>
                <c:pt idx="9">
                  <c:v>4.8999999999999968</c:v>
                </c:pt>
                <c:pt idx="10">
                  <c:v>4.9999999999999964</c:v>
                </c:pt>
                <c:pt idx="11">
                  <c:v>5.0999999999999961</c:v>
                </c:pt>
                <c:pt idx="12">
                  <c:v>5.1999999999999957</c:v>
                </c:pt>
                <c:pt idx="13">
                  <c:v>5.2999999999999954</c:v>
                </c:pt>
                <c:pt idx="14">
                  <c:v>5.399999999999995</c:v>
                </c:pt>
                <c:pt idx="15">
                  <c:v>5.4999999999999947</c:v>
                </c:pt>
                <c:pt idx="16">
                  <c:v>5.5999999999999943</c:v>
                </c:pt>
                <c:pt idx="17">
                  <c:v>5.699999999999994</c:v>
                </c:pt>
                <c:pt idx="18">
                  <c:v>5.7999999999999936</c:v>
                </c:pt>
                <c:pt idx="19">
                  <c:v>5.8999999999999932</c:v>
                </c:pt>
                <c:pt idx="20">
                  <c:v>5.9999999999999929</c:v>
                </c:pt>
                <c:pt idx="21">
                  <c:v>6.0999999999999925</c:v>
                </c:pt>
                <c:pt idx="22">
                  <c:v>6.1999999999999922</c:v>
                </c:pt>
                <c:pt idx="23">
                  <c:v>6.2999999999999918</c:v>
                </c:pt>
                <c:pt idx="24">
                  <c:v>6.3999999999999915</c:v>
                </c:pt>
                <c:pt idx="25">
                  <c:v>6.4999999999999911</c:v>
                </c:pt>
                <c:pt idx="26">
                  <c:v>6.5999999999999908</c:v>
                </c:pt>
                <c:pt idx="27">
                  <c:v>6.6999999999999904</c:v>
                </c:pt>
                <c:pt idx="28">
                  <c:v>6.7999999999999901</c:v>
                </c:pt>
                <c:pt idx="29">
                  <c:v>6.8999999999999897</c:v>
                </c:pt>
                <c:pt idx="30">
                  <c:v>6.9999999999999893</c:v>
                </c:pt>
                <c:pt idx="31">
                  <c:v>7.099999999999989</c:v>
                </c:pt>
                <c:pt idx="32">
                  <c:v>7.1999999999999886</c:v>
                </c:pt>
                <c:pt idx="33">
                  <c:v>7.2999999999999883</c:v>
                </c:pt>
                <c:pt idx="34">
                  <c:v>7.3999999999999879</c:v>
                </c:pt>
                <c:pt idx="35">
                  <c:v>7.4999999999999876</c:v>
                </c:pt>
                <c:pt idx="36">
                  <c:v>7.5999999999999872</c:v>
                </c:pt>
                <c:pt idx="37">
                  <c:v>7.6999999999999869</c:v>
                </c:pt>
                <c:pt idx="38">
                  <c:v>7.7999999999999865</c:v>
                </c:pt>
                <c:pt idx="39">
                  <c:v>7.8999999999999861</c:v>
                </c:pt>
                <c:pt idx="40">
                  <c:v>7.9999999999999858</c:v>
                </c:pt>
              </c:numCache>
            </c:numRef>
          </c:xVal>
          <c:yVal>
            <c:numRef>
              <c:f>sugar_demand!$C$50:$C$90</c:f>
              <c:numCache>
                <c:formatCode>General</c:formatCode>
                <c:ptCount val="41"/>
                <c:pt idx="0">
                  <c:v>79.527748851075287</c:v>
                </c:pt>
                <c:pt idx="1">
                  <c:v>79.193891702246361</c:v>
                </c:pt>
                <c:pt idx="2">
                  <c:v>78.860034553417421</c:v>
                </c:pt>
                <c:pt idx="3">
                  <c:v>78.526177404588481</c:v>
                </c:pt>
                <c:pt idx="4">
                  <c:v>78.19232025575954</c:v>
                </c:pt>
                <c:pt idx="5">
                  <c:v>77.8584631069306</c:v>
                </c:pt>
                <c:pt idx="6">
                  <c:v>77.52460595810166</c:v>
                </c:pt>
                <c:pt idx="7">
                  <c:v>77.190748809272719</c:v>
                </c:pt>
                <c:pt idx="8">
                  <c:v>76.856891660443779</c:v>
                </c:pt>
                <c:pt idx="9">
                  <c:v>76.523034511614838</c:v>
                </c:pt>
                <c:pt idx="10">
                  <c:v>76.189177362785898</c:v>
                </c:pt>
                <c:pt idx="11">
                  <c:v>75.855320213956972</c:v>
                </c:pt>
                <c:pt idx="12">
                  <c:v>75.521463065128032</c:v>
                </c:pt>
                <c:pt idx="13">
                  <c:v>75.187605916299091</c:v>
                </c:pt>
                <c:pt idx="14">
                  <c:v>74.853748767470151</c:v>
                </c:pt>
                <c:pt idx="15">
                  <c:v>74.519891618641211</c:v>
                </c:pt>
                <c:pt idx="16">
                  <c:v>74.18603446981227</c:v>
                </c:pt>
                <c:pt idx="17">
                  <c:v>73.852177320983344</c:v>
                </c:pt>
                <c:pt idx="18">
                  <c:v>73.518320172154404</c:v>
                </c:pt>
                <c:pt idx="19">
                  <c:v>73.184463023325463</c:v>
                </c:pt>
                <c:pt idx="20">
                  <c:v>72.850605874496523</c:v>
                </c:pt>
                <c:pt idx="21">
                  <c:v>72.516748725667583</c:v>
                </c:pt>
                <c:pt idx="22">
                  <c:v>72.182891576838642</c:v>
                </c:pt>
                <c:pt idx="23">
                  <c:v>71.849034428009702</c:v>
                </c:pt>
                <c:pt idx="24">
                  <c:v>71.515177279180762</c:v>
                </c:pt>
                <c:pt idx="25">
                  <c:v>71.181320130351821</c:v>
                </c:pt>
                <c:pt idx="26">
                  <c:v>70.847462981522881</c:v>
                </c:pt>
                <c:pt idx="27">
                  <c:v>70.513605832693941</c:v>
                </c:pt>
                <c:pt idx="28">
                  <c:v>70.179748683865014</c:v>
                </c:pt>
                <c:pt idx="29">
                  <c:v>69.845891535036074</c:v>
                </c:pt>
                <c:pt idx="30">
                  <c:v>69.512034386207134</c:v>
                </c:pt>
                <c:pt idx="31">
                  <c:v>69.178177237378193</c:v>
                </c:pt>
                <c:pt idx="32">
                  <c:v>68.844320088549253</c:v>
                </c:pt>
                <c:pt idx="33">
                  <c:v>68.510462939720313</c:v>
                </c:pt>
                <c:pt idx="34">
                  <c:v>68.176605790891387</c:v>
                </c:pt>
                <c:pt idx="35">
                  <c:v>67.842748642062446</c:v>
                </c:pt>
                <c:pt idx="36">
                  <c:v>67.508891493233506</c:v>
                </c:pt>
                <c:pt idx="37">
                  <c:v>67.175034344404565</c:v>
                </c:pt>
                <c:pt idx="38">
                  <c:v>66.841177195575625</c:v>
                </c:pt>
                <c:pt idx="39">
                  <c:v>66.507320046746685</c:v>
                </c:pt>
                <c:pt idx="40">
                  <c:v>66.173462897917744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sugar_demand!$D$49</c:f>
              <c:strCache>
                <c:ptCount val="1"/>
                <c:pt idx="0">
                  <c:v>Q1_1914</c:v>
                </c:pt>
              </c:strCache>
            </c:strRef>
          </c:tx>
          <c:spPr>
            <a:ln w="38100">
              <a:solidFill>
                <a:srgbClr val="339933"/>
              </a:solidFill>
            </a:ln>
          </c:spPr>
          <c:marker>
            <c:symbol val="none"/>
          </c:marker>
          <c:xVal>
            <c:numRef>
              <c:f>sugar_demand!$A$50:$A$90</c:f>
              <c:numCache>
                <c:formatCode>General</c:formatCode>
                <c:ptCount val="41"/>
                <c:pt idx="0">
                  <c:v>4</c:v>
                </c:pt>
                <c:pt idx="1">
                  <c:v>4.0999999999999996</c:v>
                </c:pt>
                <c:pt idx="2">
                  <c:v>4.1999999999999993</c:v>
                </c:pt>
                <c:pt idx="3">
                  <c:v>4.2999999999999989</c:v>
                </c:pt>
                <c:pt idx="4">
                  <c:v>4.3999999999999986</c:v>
                </c:pt>
                <c:pt idx="5">
                  <c:v>4.4999999999999982</c:v>
                </c:pt>
                <c:pt idx="6">
                  <c:v>4.5999999999999979</c:v>
                </c:pt>
                <c:pt idx="7">
                  <c:v>4.6999999999999975</c:v>
                </c:pt>
                <c:pt idx="8">
                  <c:v>4.7999999999999972</c:v>
                </c:pt>
                <c:pt idx="9">
                  <c:v>4.8999999999999968</c:v>
                </c:pt>
                <c:pt idx="10">
                  <c:v>4.9999999999999964</c:v>
                </c:pt>
                <c:pt idx="11">
                  <c:v>5.0999999999999961</c:v>
                </c:pt>
                <c:pt idx="12">
                  <c:v>5.1999999999999957</c:v>
                </c:pt>
                <c:pt idx="13">
                  <c:v>5.2999999999999954</c:v>
                </c:pt>
                <c:pt idx="14">
                  <c:v>5.399999999999995</c:v>
                </c:pt>
                <c:pt idx="15">
                  <c:v>5.4999999999999947</c:v>
                </c:pt>
                <c:pt idx="16">
                  <c:v>5.5999999999999943</c:v>
                </c:pt>
                <c:pt idx="17">
                  <c:v>5.699999999999994</c:v>
                </c:pt>
                <c:pt idx="18">
                  <c:v>5.7999999999999936</c:v>
                </c:pt>
                <c:pt idx="19">
                  <c:v>5.8999999999999932</c:v>
                </c:pt>
                <c:pt idx="20">
                  <c:v>5.9999999999999929</c:v>
                </c:pt>
                <c:pt idx="21">
                  <c:v>6.0999999999999925</c:v>
                </c:pt>
                <c:pt idx="22">
                  <c:v>6.1999999999999922</c:v>
                </c:pt>
                <c:pt idx="23">
                  <c:v>6.2999999999999918</c:v>
                </c:pt>
                <c:pt idx="24">
                  <c:v>6.3999999999999915</c:v>
                </c:pt>
                <c:pt idx="25">
                  <c:v>6.4999999999999911</c:v>
                </c:pt>
                <c:pt idx="26">
                  <c:v>6.5999999999999908</c:v>
                </c:pt>
                <c:pt idx="27">
                  <c:v>6.6999999999999904</c:v>
                </c:pt>
                <c:pt idx="28">
                  <c:v>6.7999999999999901</c:v>
                </c:pt>
                <c:pt idx="29">
                  <c:v>6.8999999999999897</c:v>
                </c:pt>
                <c:pt idx="30">
                  <c:v>6.9999999999999893</c:v>
                </c:pt>
                <c:pt idx="31">
                  <c:v>7.099999999999989</c:v>
                </c:pt>
                <c:pt idx="32">
                  <c:v>7.1999999999999886</c:v>
                </c:pt>
                <c:pt idx="33">
                  <c:v>7.2999999999999883</c:v>
                </c:pt>
                <c:pt idx="34">
                  <c:v>7.3999999999999879</c:v>
                </c:pt>
                <c:pt idx="35">
                  <c:v>7.4999999999999876</c:v>
                </c:pt>
                <c:pt idx="36">
                  <c:v>7.5999999999999872</c:v>
                </c:pt>
                <c:pt idx="37">
                  <c:v>7.6999999999999869</c:v>
                </c:pt>
                <c:pt idx="38">
                  <c:v>7.7999999999999865</c:v>
                </c:pt>
                <c:pt idx="39">
                  <c:v>7.8999999999999861</c:v>
                </c:pt>
                <c:pt idx="40">
                  <c:v>7.9999999999999858</c:v>
                </c:pt>
              </c:numCache>
            </c:numRef>
          </c:xVal>
          <c:yVal>
            <c:numRef>
              <c:f>sugar_demand!$D$50:$D$90</c:f>
              <c:numCache>
                <c:formatCode>General</c:formatCode>
                <c:ptCount val="41"/>
                <c:pt idx="0">
                  <c:v>87.807679815617433</c:v>
                </c:pt>
                <c:pt idx="1">
                  <c:v>87.473822666788507</c:v>
                </c:pt>
                <c:pt idx="2">
                  <c:v>87.139965517959567</c:v>
                </c:pt>
                <c:pt idx="3">
                  <c:v>86.806108369130627</c:v>
                </c:pt>
                <c:pt idx="4">
                  <c:v>86.472251220301686</c:v>
                </c:pt>
                <c:pt idx="5">
                  <c:v>86.138394071472746</c:v>
                </c:pt>
                <c:pt idx="6">
                  <c:v>85.804536922643805</c:v>
                </c:pt>
                <c:pt idx="7">
                  <c:v>85.470679773814865</c:v>
                </c:pt>
                <c:pt idx="8">
                  <c:v>85.136822624985925</c:v>
                </c:pt>
                <c:pt idx="9">
                  <c:v>84.802965476156984</c:v>
                </c:pt>
                <c:pt idx="10">
                  <c:v>84.469108327328044</c:v>
                </c:pt>
                <c:pt idx="11">
                  <c:v>84.135251178499118</c:v>
                </c:pt>
                <c:pt idx="12">
                  <c:v>83.801394029670178</c:v>
                </c:pt>
                <c:pt idx="13">
                  <c:v>83.467536880841237</c:v>
                </c:pt>
                <c:pt idx="14">
                  <c:v>83.133679732012297</c:v>
                </c:pt>
                <c:pt idx="15">
                  <c:v>82.799822583183357</c:v>
                </c:pt>
                <c:pt idx="16">
                  <c:v>82.465965434354416</c:v>
                </c:pt>
                <c:pt idx="17">
                  <c:v>82.13210828552549</c:v>
                </c:pt>
                <c:pt idx="18">
                  <c:v>81.79825113669655</c:v>
                </c:pt>
                <c:pt idx="19">
                  <c:v>81.464393987867609</c:v>
                </c:pt>
                <c:pt idx="20">
                  <c:v>81.130536839038669</c:v>
                </c:pt>
                <c:pt idx="21">
                  <c:v>80.796679690209729</c:v>
                </c:pt>
                <c:pt idx="22">
                  <c:v>80.462822541380788</c:v>
                </c:pt>
                <c:pt idx="23">
                  <c:v>80.128965392551848</c:v>
                </c:pt>
                <c:pt idx="24">
                  <c:v>79.795108243722908</c:v>
                </c:pt>
                <c:pt idx="25">
                  <c:v>79.461251094893967</c:v>
                </c:pt>
                <c:pt idx="26">
                  <c:v>79.127393946065027</c:v>
                </c:pt>
                <c:pt idx="27">
                  <c:v>78.793536797236086</c:v>
                </c:pt>
                <c:pt idx="28">
                  <c:v>78.45967964840716</c:v>
                </c:pt>
                <c:pt idx="29">
                  <c:v>78.12582249957822</c:v>
                </c:pt>
                <c:pt idx="30">
                  <c:v>77.79196535074928</c:v>
                </c:pt>
                <c:pt idx="31">
                  <c:v>77.458108201920339</c:v>
                </c:pt>
                <c:pt idx="32">
                  <c:v>77.124251053091399</c:v>
                </c:pt>
                <c:pt idx="33">
                  <c:v>76.790393904262459</c:v>
                </c:pt>
                <c:pt idx="34">
                  <c:v>76.456536755433532</c:v>
                </c:pt>
                <c:pt idx="35">
                  <c:v>76.122679606604592</c:v>
                </c:pt>
                <c:pt idx="36">
                  <c:v>75.788822457775652</c:v>
                </c:pt>
                <c:pt idx="37">
                  <c:v>75.454965308946711</c:v>
                </c:pt>
                <c:pt idx="38">
                  <c:v>75.121108160117771</c:v>
                </c:pt>
                <c:pt idx="39">
                  <c:v>74.787251011288831</c:v>
                </c:pt>
                <c:pt idx="40">
                  <c:v>74.45339386245989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208576"/>
        <c:axId val="35214848"/>
      </c:scatterChart>
      <c:valAx>
        <c:axId val="35208576"/>
        <c:scaling>
          <c:orientation val="minMax"/>
          <c:max val="8.5"/>
          <c:min val="3.5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Price (cents/pound)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5214848"/>
        <c:crosses val="autoZero"/>
        <c:crossBetween val="midCat"/>
        <c:majorUnit val="0.5"/>
      </c:valAx>
      <c:valAx>
        <c:axId val="35214848"/>
        <c:scaling>
          <c:orientation val="minMax"/>
          <c:max val="100"/>
          <c:min val="50"/>
        </c:scaling>
        <c:delete val="0"/>
        <c:axPos val="l"/>
        <c:majorGridlines>
          <c:spPr>
            <a:ln>
              <a:solidFill>
                <a:srgbClr val="00B0F0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 Capita Consumption (Pounds)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35208576"/>
        <c:crosses val="autoZero"/>
        <c:crossBetween val="midCat"/>
      </c:valAx>
      <c:spPr>
        <a:solidFill>
          <a:srgbClr val="CCFFFF"/>
        </a:solidFill>
      </c:spPr>
    </c:plotArea>
    <c:legend>
      <c:legendPos val="r"/>
      <c:legendEntry>
        <c:idx val="0"/>
        <c:txPr>
          <a:bodyPr/>
          <a:lstStyle/>
          <a:p>
            <a:pPr>
              <a:defRPr baseline="0">
                <a:solidFill>
                  <a:sysClr val="windowText" lastClr="000000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baseline="0">
                <a:solidFill>
                  <a:sysClr val="windowText" lastClr="000000"/>
                </a:solidFill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baseline="0">
                <a:solidFill>
                  <a:sysClr val="windowText" lastClr="000000"/>
                </a:solidFill>
              </a:defRPr>
            </a:pPr>
            <a:endParaRPr lang="en-US"/>
          </a:p>
        </c:txPr>
      </c:legendEntry>
      <c:layout/>
      <c:overlay val="0"/>
      <c:spPr>
        <a:solidFill>
          <a:srgbClr val="CCFFFF"/>
        </a:solidFill>
      </c:spPr>
      <c:txPr>
        <a:bodyPr/>
        <a:lstStyle/>
        <a:p>
          <a:pPr>
            <a:defRPr baseline="0">
              <a:solidFill>
                <a:sysClr val="windowText" lastClr="000000"/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CCFF"/>
    </a:soli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>
                <a:effectLst/>
              </a:rPr>
              <a:t>Nonlinear Demand Curves (Model 2) - 1896,1905,1914</a:t>
            </a:r>
            <a:endParaRPr lang="en-US">
              <a:effectLst/>
            </a:endParaRPr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sugar_demand!$G$49</c:f>
              <c:strCache>
                <c:ptCount val="1"/>
                <c:pt idx="0">
                  <c:v>Q2_1896</c:v>
                </c:pt>
              </c:strCache>
            </c:strRef>
          </c:tx>
          <c:spPr>
            <a:ln w="38100">
              <a:solidFill>
                <a:srgbClr val="660066"/>
              </a:solidFill>
            </a:ln>
          </c:spPr>
          <c:marker>
            <c:symbol val="none"/>
          </c:marker>
          <c:xVal>
            <c:numRef>
              <c:f>sugar_demand!$F$50:$F$90</c:f>
              <c:numCache>
                <c:formatCode>General</c:formatCode>
                <c:ptCount val="41"/>
                <c:pt idx="0">
                  <c:v>4</c:v>
                </c:pt>
                <c:pt idx="1">
                  <c:v>4.0999999999999996</c:v>
                </c:pt>
                <c:pt idx="2">
                  <c:v>4.1999999999999993</c:v>
                </c:pt>
                <c:pt idx="3">
                  <c:v>4.2999999999999989</c:v>
                </c:pt>
                <c:pt idx="4">
                  <c:v>4.3999999999999986</c:v>
                </c:pt>
                <c:pt idx="5">
                  <c:v>4.4999999999999982</c:v>
                </c:pt>
                <c:pt idx="6">
                  <c:v>4.5999999999999979</c:v>
                </c:pt>
                <c:pt idx="7">
                  <c:v>4.6999999999999975</c:v>
                </c:pt>
                <c:pt idx="8">
                  <c:v>4.7999999999999972</c:v>
                </c:pt>
                <c:pt idx="9">
                  <c:v>4.8999999999999968</c:v>
                </c:pt>
                <c:pt idx="10">
                  <c:v>4.9999999999999964</c:v>
                </c:pt>
                <c:pt idx="11">
                  <c:v>5.0999999999999961</c:v>
                </c:pt>
                <c:pt idx="12">
                  <c:v>5.1999999999999957</c:v>
                </c:pt>
                <c:pt idx="13">
                  <c:v>5.2999999999999954</c:v>
                </c:pt>
                <c:pt idx="14">
                  <c:v>5.399999999999995</c:v>
                </c:pt>
                <c:pt idx="15">
                  <c:v>5.4999999999999947</c:v>
                </c:pt>
                <c:pt idx="16">
                  <c:v>5.5999999999999943</c:v>
                </c:pt>
                <c:pt idx="17">
                  <c:v>5.699999999999994</c:v>
                </c:pt>
                <c:pt idx="18">
                  <c:v>5.7999999999999936</c:v>
                </c:pt>
                <c:pt idx="19">
                  <c:v>5.8999999999999932</c:v>
                </c:pt>
                <c:pt idx="20">
                  <c:v>5.9999999999999929</c:v>
                </c:pt>
                <c:pt idx="21">
                  <c:v>6.0999999999999925</c:v>
                </c:pt>
                <c:pt idx="22">
                  <c:v>6.1999999999999922</c:v>
                </c:pt>
                <c:pt idx="23">
                  <c:v>6.2999999999999918</c:v>
                </c:pt>
                <c:pt idx="24">
                  <c:v>6.3999999999999915</c:v>
                </c:pt>
                <c:pt idx="25">
                  <c:v>6.4999999999999911</c:v>
                </c:pt>
                <c:pt idx="26">
                  <c:v>6.5999999999999908</c:v>
                </c:pt>
                <c:pt idx="27">
                  <c:v>6.6999999999999904</c:v>
                </c:pt>
                <c:pt idx="28">
                  <c:v>6.7999999999999901</c:v>
                </c:pt>
                <c:pt idx="29">
                  <c:v>6.8999999999999897</c:v>
                </c:pt>
                <c:pt idx="30">
                  <c:v>6.9999999999999893</c:v>
                </c:pt>
                <c:pt idx="31">
                  <c:v>7.099999999999989</c:v>
                </c:pt>
                <c:pt idx="32">
                  <c:v>7.1999999999999886</c:v>
                </c:pt>
                <c:pt idx="33">
                  <c:v>7.2999999999999883</c:v>
                </c:pt>
                <c:pt idx="34">
                  <c:v>7.3999999999999879</c:v>
                </c:pt>
                <c:pt idx="35">
                  <c:v>7.4999999999999876</c:v>
                </c:pt>
                <c:pt idx="36">
                  <c:v>7.5999999999999872</c:v>
                </c:pt>
                <c:pt idx="37">
                  <c:v>7.6999999999999869</c:v>
                </c:pt>
                <c:pt idx="38">
                  <c:v>7.7999999999999865</c:v>
                </c:pt>
                <c:pt idx="39">
                  <c:v>7.8999999999999861</c:v>
                </c:pt>
                <c:pt idx="40">
                  <c:v>7.9999999999999858</c:v>
                </c:pt>
              </c:numCache>
            </c:numRef>
          </c:xVal>
          <c:yVal>
            <c:numRef>
              <c:f>sugar_demand!$G$50:$G$90</c:f>
              <c:numCache>
                <c:formatCode>General</c:formatCode>
                <c:ptCount val="41"/>
                <c:pt idx="0">
                  <c:v>72.128031442718026</c:v>
                </c:pt>
                <c:pt idx="1">
                  <c:v>71.643925811358955</c:v>
                </c:pt>
                <c:pt idx="2">
                  <c:v>71.174619377258253</c:v>
                </c:pt>
                <c:pt idx="3">
                  <c:v>70.719323181731042</c:v>
                </c:pt>
                <c:pt idx="4">
                  <c:v>70.277307446382906</c:v>
                </c:pt>
                <c:pt idx="5">
                  <c:v>69.847895907237159</c:v>
                </c:pt>
                <c:pt idx="6">
                  <c:v>69.430460803611922</c:v>
                </c:pt>
                <c:pt idx="7">
                  <c:v>69.024418433662419</c:v>
                </c:pt>
                <c:pt idx="8">
                  <c:v>68.629225201954199</c:v>
                </c:pt>
                <c:pt idx="9">
                  <c:v>68.244374095597067</c:v>
                </c:pt>
                <c:pt idx="10">
                  <c:v>67.869391534769932</c:v>
                </c:pt>
                <c:pt idx="11">
                  <c:v>67.503834551250023</c:v>
                </c:pt>
                <c:pt idx="12">
                  <c:v>67.147288255093216</c:v>
                </c:pt>
                <c:pt idx="13">
                  <c:v>66.799363555120593</c:v>
                </c:pt>
                <c:pt idx="14">
                  <c:v>66.459695103524083</c:v>
                </c:pt>
                <c:pt idx="15">
                  <c:v>66.127939438856075</c:v>
                </c:pt>
                <c:pt idx="16">
                  <c:v>65.803773305033403</c:v>
                </c:pt>
                <c:pt idx="17">
                  <c:v>65.486892126857484</c:v>
                </c:pt>
                <c:pt idx="18">
                  <c:v>65.177008625015034</c:v>
                </c:pt>
                <c:pt idx="19">
                  <c:v>64.873851555635852</c:v>
                </c:pt>
                <c:pt idx="20">
                  <c:v>64.577164561304244</c:v>
                </c:pt>
                <c:pt idx="21">
                  <c:v>64.286705121994132</c:v>
                </c:pt>
                <c:pt idx="22">
                  <c:v>64.002243595755431</c:v>
                </c:pt>
                <c:pt idx="23">
                  <c:v>63.72356234016474</c:v>
                </c:pt>
                <c:pt idx="24">
                  <c:v>63.450454906576617</c:v>
                </c:pt>
                <c:pt idx="25">
                  <c:v>63.182725300110413</c:v>
                </c:pt>
                <c:pt idx="26">
                  <c:v>62.920187299089655</c:v>
                </c:pt>
                <c:pt idx="27">
                  <c:v>62.662663828336832</c:v>
                </c:pt>
                <c:pt idx="28">
                  <c:v>62.409986381328594</c:v>
                </c:pt>
                <c:pt idx="29">
                  <c:v>62.161994486745392</c:v>
                </c:pt>
                <c:pt idx="30">
                  <c:v>61.918535215415794</c:v>
                </c:pt>
                <c:pt idx="31">
                  <c:v>61.679462724069239</c:v>
                </c:pt>
                <c:pt idx="32">
                  <c:v>61.444637832672292</c:v>
                </c:pt>
                <c:pt idx="33">
                  <c:v>61.213927632448986</c:v>
                </c:pt>
                <c:pt idx="34">
                  <c:v>60.987205121970767</c:v>
                </c:pt>
                <c:pt idx="35">
                  <c:v>60.764348868957129</c:v>
                </c:pt>
                <c:pt idx="36">
                  <c:v>60.54524269565411</c:v>
                </c:pt>
                <c:pt idx="37">
                  <c:v>60.329775385860515</c:v>
                </c:pt>
                <c:pt idx="38">
                  <c:v>60.117840411853734</c:v>
                </c:pt>
                <c:pt idx="39">
                  <c:v>59.909335679625947</c:v>
                </c:pt>
                <c:pt idx="40">
                  <c:v>59.704163290990195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sugar_demand!$H$49</c:f>
              <c:strCache>
                <c:ptCount val="1"/>
                <c:pt idx="0">
                  <c:v>Q2_1905</c:v>
                </c:pt>
              </c:strCache>
            </c:strRef>
          </c:tx>
          <c:spPr>
            <a:ln w="38100">
              <a:solidFill>
                <a:srgbClr val="006666"/>
              </a:solidFill>
            </a:ln>
          </c:spPr>
          <c:marker>
            <c:symbol val="none"/>
          </c:marker>
          <c:xVal>
            <c:numRef>
              <c:f>sugar_demand!$F$50:$F$90</c:f>
              <c:numCache>
                <c:formatCode>General</c:formatCode>
                <c:ptCount val="41"/>
                <c:pt idx="0">
                  <c:v>4</c:v>
                </c:pt>
                <c:pt idx="1">
                  <c:v>4.0999999999999996</c:v>
                </c:pt>
                <c:pt idx="2">
                  <c:v>4.1999999999999993</c:v>
                </c:pt>
                <c:pt idx="3">
                  <c:v>4.2999999999999989</c:v>
                </c:pt>
                <c:pt idx="4">
                  <c:v>4.3999999999999986</c:v>
                </c:pt>
                <c:pt idx="5">
                  <c:v>4.4999999999999982</c:v>
                </c:pt>
                <c:pt idx="6">
                  <c:v>4.5999999999999979</c:v>
                </c:pt>
                <c:pt idx="7">
                  <c:v>4.6999999999999975</c:v>
                </c:pt>
                <c:pt idx="8">
                  <c:v>4.7999999999999972</c:v>
                </c:pt>
                <c:pt idx="9">
                  <c:v>4.8999999999999968</c:v>
                </c:pt>
                <c:pt idx="10">
                  <c:v>4.9999999999999964</c:v>
                </c:pt>
                <c:pt idx="11">
                  <c:v>5.0999999999999961</c:v>
                </c:pt>
                <c:pt idx="12">
                  <c:v>5.1999999999999957</c:v>
                </c:pt>
                <c:pt idx="13">
                  <c:v>5.2999999999999954</c:v>
                </c:pt>
                <c:pt idx="14">
                  <c:v>5.399999999999995</c:v>
                </c:pt>
                <c:pt idx="15">
                  <c:v>5.4999999999999947</c:v>
                </c:pt>
                <c:pt idx="16">
                  <c:v>5.5999999999999943</c:v>
                </c:pt>
                <c:pt idx="17">
                  <c:v>5.699999999999994</c:v>
                </c:pt>
                <c:pt idx="18">
                  <c:v>5.7999999999999936</c:v>
                </c:pt>
                <c:pt idx="19">
                  <c:v>5.8999999999999932</c:v>
                </c:pt>
                <c:pt idx="20">
                  <c:v>5.9999999999999929</c:v>
                </c:pt>
                <c:pt idx="21">
                  <c:v>6.0999999999999925</c:v>
                </c:pt>
                <c:pt idx="22">
                  <c:v>6.1999999999999922</c:v>
                </c:pt>
                <c:pt idx="23">
                  <c:v>6.2999999999999918</c:v>
                </c:pt>
                <c:pt idx="24">
                  <c:v>6.3999999999999915</c:v>
                </c:pt>
                <c:pt idx="25">
                  <c:v>6.4999999999999911</c:v>
                </c:pt>
                <c:pt idx="26">
                  <c:v>6.5999999999999908</c:v>
                </c:pt>
                <c:pt idx="27">
                  <c:v>6.6999999999999904</c:v>
                </c:pt>
                <c:pt idx="28">
                  <c:v>6.7999999999999901</c:v>
                </c:pt>
                <c:pt idx="29">
                  <c:v>6.8999999999999897</c:v>
                </c:pt>
                <c:pt idx="30">
                  <c:v>6.9999999999999893</c:v>
                </c:pt>
                <c:pt idx="31">
                  <c:v>7.099999999999989</c:v>
                </c:pt>
                <c:pt idx="32">
                  <c:v>7.1999999999999886</c:v>
                </c:pt>
                <c:pt idx="33">
                  <c:v>7.2999999999999883</c:v>
                </c:pt>
                <c:pt idx="34">
                  <c:v>7.3999999999999879</c:v>
                </c:pt>
                <c:pt idx="35">
                  <c:v>7.4999999999999876</c:v>
                </c:pt>
                <c:pt idx="36">
                  <c:v>7.5999999999999872</c:v>
                </c:pt>
                <c:pt idx="37">
                  <c:v>7.6999999999999869</c:v>
                </c:pt>
                <c:pt idx="38">
                  <c:v>7.7999999999999865</c:v>
                </c:pt>
                <c:pt idx="39">
                  <c:v>7.8999999999999861</c:v>
                </c:pt>
                <c:pt idx="40">
                  <c:v>7.9999999999999858</c:v>
                </c:pt>
              </c:numCache>
            </c:numRef>
          </c:xVal>
          <c:yVal>
            <c:numRef>
              <c:f>sugar_demand!$H$50:$H$90</c:f>
              <c:numCache>
                <c:formatCode>General</c:formatCode>
                <c:ptCount val="41"/>
                <c:pt idx="0">
                  <c:v>80.658658219615234</c:v>
                </c:pt>
                <c:pt idx="1">
                  <c:v>80.117297116574548</c:v>
                </c:pt>
                <c:pt idx="2">
                  <c:v>79.592485520982109</c:v>
                </c:pt>
                <c:pt idx="3">
                  <c:v>79.083341163522618</c:v>
                </c:pt>
                <c:pt idx="4">
                  <c:v>78.589047954460753</c:v>
                </c:pt>
                <c:pt idx="5">
                  <c:v>78.108849647662055</c:v>
                </c:pt>
                <c:pt idx="6">
                  <c:v>77.642044236801553</c:v>
                </c:pt>
                <c:pt idx="7">
                  <c:v>77.187978985257161</c:v>
                </c:pt>
                <c:pt idx="8">
                  <c:v>76.746046006227033</c:v>
                </c:pt>
                <c:pt idx="9">
                  <c:v>76.315678322093675</c:v>
                </c:pt>
                <c:pt idx="10">
                  <c:v>75.896346342458372</c:v>
                </c:pt>
                <c:pt idx="11">
                  <c:v>75.487554708973377</c:v>
                </c:pt>
                <c:pt idx="12">
                  <c:v>75.088839462404906</c:v>
                </c:pt>
                <c:pt idx="13">
                  <c:v>74.699765493520275</c:v>
                </c:pt>
                <c:pt idx="14">
                  <c:v>74.319924244600742</c:v>
                </c:pt>
                <c:pt idx="15">
                  <c:v>73.948931632801418</c:v>
                </c:pt>
                <c:pt idx="16">
                  <c:v>73.586426170342747</c:v>
                </c:pt>
                <c:pt idx="17">
                  <c:v>73.232067259729476</c:v>
                </c:pt>
                <c:pt idx="18">
                  <c:v>72.885533644946747</c:v>
                </c:pt>
                <c:pt idx="19">
                  <c:v>72.546522001944467</c:v>
                </c:pt>
                <c:pt idx="20">
                  <c:v>72.214745653757262</c:v>
                </c:pt>
                <c:pt idx="21">
                  <c:v>71.889933397365908</c:v>
                </c:pt>
                <c:pt idx="22">
                  <c:v>71.571828430925223</c:v>
                </c:pt>
                <c:pt idx="23">
                  <c:v>71.260187371308149</c:v>
                </c:pt>
                <c:pt idx="24">
                  <c:v>70.954779353060559</c:v>
                </c:pt>
                <c:pt idx="25">
                  <c:v>70.655385200866348</c:v>
                </c:pt>
                <c:pt idx="26">
                  <c:v>70.361796668496495</c:v>
                </c:pt>
                <c:pt idx="27">
                  <c:v>70.073815737982997</c:v>
                </c:pt>
                <c:pt idx="28">
                  <c:v>69.791253973432021</c:v>
                </c:pt>
                <c:pt idx="29">
                  <c:v>69.513931924482065</c:v>
                </c:pt>
                <c:pt idx="30">
                  <c:v>69.241678574934241</c:v>
                </c:pt>
                <c:pt idx="31">
                  <c:v>68.97433083254441</c:v>
                </c:pt>
                <c:pt idx="32">
                  <c:v>68.711733056370704</c:v>
                </c:pt>
                <c:pt idx="33">
                  <c:v>68.453736618434249</c:v>
                </c:pt>
                <c:pt idx="34">
                  <c:v>68.200199496769145</c:v>
                </c:pt>
                <c:pt idx="35">
                  <c:v>67.9509858972242</c:v>
                </c:pt>
                <c:pt idx="36">
                  <c:v>67.70596590163079</c:v>
                </c:pt>
                <c:pt idx="37">
                  <c:v>67.465015140179005</c:v>
                </c:pt>
                <c:pt idx="38">
                  <c:v>67.228014486046746</c:v>
                </c:pt>
                <c:pt idx="39">
                  <c:v>66.994849770504914</c:v>
                </c:pt>
                <c:pt idx="40">
                  <c:v>66.765411516887596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sugar_demand!$I$49</c:f>
              <c:strCache>
                <c:ptCount val="1"/>
                <c:pt idx="0">
                  <c:v>Q2_1914</c:v>
                </c:pt>
              </c:strCache>
            </c:strRef>
          </c:tx>
          <c:spPr>
            <a:ln w="38100">
              <a:solidFill>
                <a:srgbClr val="5104EC"/>
              </a:solidFill>
            </a:ln>
          </c:spPr>
          <c:marker>
            <c:symbol val="none"/>
          </c:marker>
          <c:xVal>
            <c:numRef>
              <c:f>sugar_demand!$F$50:$F$90</c:f>
              <c:numCache>
                <c:formatCode>General</c:formatCode>
                <c:ptCount val="41"/>
                <c:pt idx="0">
                  <c:v>4</c:v>
                </c:pt>
                <c:pt idx="1">
                  <c:v>4.0999999999999996</c:v>
                </c:pt>
                <c:pt idx="2">
                  <c:v>4.1999999999999993</c:v>
                </c:pt>
                <c:pt idx="3">
                  <c:v>4.2999999999999989</c:v>
                </c:pt>
                <c:pt idx="4">
                  <c:v>4.3999999999999986</c:v>
                </c:pt>
                <c:pt idx="5">
                  <c:v>4.4999999999999982</c:v>
                </c:pt>
                <c:pt idx="6">
                  <c:v>4.5999999999999979</c:v>
                </c:pt>
                <c:pt idx="7">
                  <c:v>4.6999999999999975</c:v>
                </c:pt>
                <c:pt idx="8">
                  <c:v>4.7999999999999972</c:v>
                </c:pt>
                <c:pt idx="9">
                  <c:v>4.8999999999999968</c:v>
                </c:pt>
                <c:pt idx="10">
                  <c:v>4.9999999999999964</c:v>
                </c:pt>
                <c:pt idx="11">
                  <c:v>5.0999999999999961</c:v>
                </c:pt>
                <c:pt idx="12">
                  <c:v>5.1999999999999957</c:v>
                </c:pt>
                <c:pt idx="13">
                  <c:v>5.2999999999999954</c:v>
                </c:pt>
                <c:pt idx="14">
                  <c:v>5.399999999999995</c:v>
                </c:pt>
                <c:pt idx="15">
                  <c:v>5.4999999999999947</c:v>
                </c:pt>
                <c:pt idx="16">
                  <c:v>5.5999999999999943</c:v>
                </c:pt>
                <c:pt idx="17">
                  <c:v>5.699999999999994</c:v>
                </c:pt>
                <c:pt idx="18">
                  <c:v>5.7999999999999936</c:v>
                </c:pt>
                <c:pt idx="19">
                  <c:v>5.8999999999999932</c:v>
                </c:pt>
                <c:pt idx="20">
                  <c:v>5.9999999999999929</c:v>
                </c:pt>
                <c:pt idx="21">
                  <c:v>6.0999999999999925</c:v>
                </c:pt>
                <c:pt idx="22">
                  <c:v>6.1999999999999922</c:v>
                </c:pt>
                <c:pt idx="23">
                  <c:v>6.2999999999999918</c:v>
                </c:pt>
                <c:pt idx="24">
                  <c:v>6.3999999999999915</c:v>
                </c:pt>
                <c:pt idx="25">
                  <c:v>6.4999999999999911</c:v>
                </c:pt>
                <c:pt idx="26">
                  <c:v>6.5999999999999908</c:v>
                </c:pt>
                <c:pt idx="27">
                  <c:v>6.6999999999999904</c:v>
                </c:pt>
                <c:pt idx="28">
                  <c:v>6.7999999999999901</c:v>
                </c:pt>
                <c:pt idx="29">
                  <c:v>6.8999999999999897</c:v>
                </c:pt>
                <c:pt idx="30">
                  <c:v>6.9999999999999893</c:v>
                </c:pt>
                <c:pt idx="31">
                  <c:v>7.099999999999989</c:v>
                </c:pt>
                <c:pt idx="32">
                  <c:v>7.1999999999999886</c:v>
                </c:pt>
                <c:pt idx="33">
                  <c:v>7.2999999999999883</c:v>
                </c:pt>
                <c:pt idx="34">
                  <c:v>7.3999999999999879</c:v>
                </c:pt>
                <c:pt idx="35">
                  <c:v>7.4999999999999876</c:v>
                </c:pt>
                <c:pt idx="36">
                  <c:v>7.5999999999999872</c:v>
                </c:pt>
                <c:pt idx="37">
                  <c:v>7.6999999999999869</c:v>
                </c:pt>
                <c:pt idx="38">
                  <c:v>7.7999999999999865</c:v>
                </c:pt>
                <c:pt idx="39">
                  <c:v>7.8999999999999861</c:v>
                </c:pt>
                <c:pt idx="40">
                  <c:v>7.9999999999999858</c:v>
                </c:pt>
              </c:numCache>
            </c:numRef>
          </c:xVal>
          <c:yVal>
            <c:numRef>
              <c:f>sugar_demand!$I$50:$I$90</c:f>
              <c:numCache>
                <c:formatCode>General</c:formatCode>
                <c:ptCount val="41"/>
                <c:pt idx="0">
                  <c:v>90.198207488241721</c:v>
                </c:pt>
                <c:pt idx="1">
                  <c:v>89.592819273560863</c:v>
                </c:pt>
                <c:pt idx="2">
                  <c:v>89.005937886784082</c:v>
                </c:pt>
                <c:pt idx="3">
                  <c:v>88.436576712059875</c:v>
                </c:pt>
                <c:pt idx="4">
                  <c:v>87.883823140216435</c:v>
                </c:pt>
                <c:pt idx="5">
                  <c:v>87.346831483422449</c:v>
                </c:pt>
                <c:pt idx="6">
                  <c:v>86.824816708631786</c:v>
                </c:pt>
                <c:pt idx="7">
                  <c:v>86.317048879659367</c:v>
                </c:pt>
                <c:pt idx="8">
                  <c:v>85.822848214556288</c:v>
                </c:pt>
                <c:pt idx="9">
                  <c:v>85.341580678912422</c:v>
                </c:pt>
                <c:pt idx="10">
                  <c:v>84.872654047345904</c:v>
                </c:pt>
                <c:pt idx="11">
                  <c:v>84.415514375171568</c:v>
                </c:pt>
                <c:pt idx="12">
                  <c:v>83.96964283041082</c:v>
                </c:pt>
                <c:pt idx="13">
                  <c:v>83.534552843193609</c:v>
                </c:pt>
                <c:pt idx="14">
                  <c:v>83.109787535427742</c:v>
                </c:pt>
                <c:pt idx="15">
                  <c:v>82.694917398553301</c:v>
                </c:pt>
                <c:pt idx="16">
                  <c:v>82.289538191408042</c:v>
                </c:pt>
                <c:pt idx="17">
                  <c:v>81.893269033820815</c:v>
                </c:pt>
                <c:pt idx="18">
                  <c:v>81.505750674629695</c:v>
                </c:pt>
                <c:pt idx="19">
                  <c:v>81.12664391546204</c:v>
                </c:pt>
                <c:pt idx="20">
                  <c:v>80.755628173890926</c:v>
                </c:pt>
                <c:pt idx="21">
                  <c:v>80.392400171548758</c:v>
                </c:pt>
                <c:pt idx="22">
                  <c:v>80.036672734477662</c:v>
                </c:pt>
                <c:pt idx="23">
                  <c:v>79.68817369447801</c:v>
                </c:pt>
                <c:pt idx="24">
                  <c:v>79.346644881495976</c:v>
                </c:pt>
                <c:pt idx="25">
                  <c:v>79.011841198215606</c:v>
                </c:pt>
                <c:pt idx="26">
                  <c:v>78.6835297689979</c:v>
                </c:pt>
                <c:pt idx="27">
                  <c:v>78.361489156167607</c:v>
                </c:pt>
                <c:pt idx="28">
                  <c:v>78.045508637401497</c:v>
                </c:pt>
                <c:pt idx="29">
                  <c:v>77.735387538633091</c:v>
                </c:pt>
                <c:pt idx="30">
                  <c:v>77.430934617472161</c:v>
                </c:pt>
                <c:pt idx="31">
                  <c:v>77.131967492654226</c:v>
                </c:pt>
                <c:pt idx="32">
                  <c:v>76.838312115487213</c:v>
                </c:pt>
                <c:pt idx="33">
                  <c:v>76.549802279669464</c:v>
                </c:pt>
                <c:pt idx="34">
                  <c:v>76.2662791662096</c:v>
                </c:pt>
                <c:pt idx="35">
                  <c:v>75.987590920498377</c:v>
                </c:pt>
                <c:pt idx="36">
                  <c:v>75.713592258865191</c:v>
                </c:pt>
                <c:pt idx="37">
                  <c:v>75.44414410220601</c:v>
                </c:pt>
                <c:pt idx="38">
                  <c:v>75.179113234496</c:v>
                </c:pt>
                <c:pt idx="39">
                  <c:v>74.918371984200022</c:v>
                </c:pt>
                <c:pt idx="40">
                  <c:v>74.661797926779329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4395008"/>
        <c:axId val="74417664"/>
      </c:scatterChart>
      <c:valAx>
        <c:axId val="74395008"/>
        <c:scaling>
          <c:orientation val="minMax"/>
          <c:max val="8.5"/>
          <c:min val="3.5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Price (Cents/pound)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74417664"/>
        <c:crosses val="autoZero"/>
        <c:crossBetween val="midCat"/>
        <c:majorUnit val="0.5"/>
      </c:valAx>
      <c:valAx>
        <c:axId val="74417664"/>
        <c:scaling>
          <c:orientation val="minMax"/>
          <c:max val="100"/>
          <c:min val="50"/>
        </c:scaling>
        <c:delete val="0"/>
        <c:axPos val="l"/>
        <c:majorGridlines>
          <c:spPr>
            <a:ln>
              <a:solidFill>
                <a:srgbClr val="00B050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 Capita Consumption (Pounds)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74395008"/>
        <c:crosses val="autoZero"/>
        <c:crossBetween val="midCat"/>
      </c:valAx>
      <c:spPr>
        <a:solidFill>
          <a:srgbClr val="CCECFF"/>
        </a:solidFill>
      </c:spPr>
    </c:plotArea>
    <c:legend>
      <c:legendPos val="r"/>
      <c:legendEntry>
        <c:idx val="0"/>
        <c:txPr>
          <a:bodyPr/>
          <a:lstStyle/>
          <a:p>
            <a:pPr>
              <a:defRPr baseline="0">
                <a:solidFill>
                  <a:sysClr val="windowText" lastClr="000000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baseline="0">
                <a:solidFill>
                  <a:sysClr val="windowText" lastClr="000000"/>
                </a:solidFill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baseline="0">
                <a:solidFill>
                  <a:sysClr val="windowText" lastClr="000000"/>
                </a:solidFill>
              </a:defRPr>
            </a:pPr>
            <a:endParaRPr lang="en-US"/>
          </a:p>
        </c:txPr>
      </c:legendEntry>
      <c:layout/>
      <c:overlay val="0"/>
      <c:spPr>
        <a:solidFill>
          <a:srgbClr val="CCFFFF"/>
        </a:solidFill>
      </c:spPr>
      <c:txPr>
        <a:bodyPr/>
        <a:lstStyle/>
        <a:p>
          <a:pPr>
            <a:defRPr baseline="0">
              <a:solidFill>
                <a:sysClr val="windowText" lastClr="000000"/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99CCFF"/>
    </a:solidFill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Schultz (1933) </a:t>
            </a:r>
            <a:r>
              <a:rPr lang="en-US" dirty="0"/>
              <a:t>- Figure 2A - Points = Q   Line A = </a:t>
            </a:r>
            <a:r>
              <a:rPr lang="en-US" dirty="0" smtClean="0"/>
              <a:t>92.88 </a:t>
            </a:r>
            <a:r>
              <a:rPr lang="en-US" dirty="0"/>
              <a:t>- </a:t>
            </a:r>
            <a:r>
              <a:rPr lang="en-US" dirty="0" smtClean="0"/>
              <a:t>3.34P </a:t>
            </a:r>
            <a:r>
              <a:rPr lang="en-US" dirty="0"/>
              <a:t>(t=0,year=1905)</a:t>
            </a:r>
            <a:r>
              <a:rPr lang="en-US" baseline="0" dirty="0"/>
              <a:t> </a:t>
            </a:r>
            <a:r>
              <a:rPr lang="en-US" dirty="0"/>
              <a:t>  </a:t>
            </a:r>
          </a:p>
        </c:rich>
      </c:tx>
      <c:layout>
        <c:manualLayout>
          <c:xMode val="edge"/>
          <c:yMode val="edge"/>
          <c:x val="0.13903662106497927"/>
          <c:y val="1.2105820119269336E-2"/>
        </c:manualLayout>
      </c:layout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sugar_demand!$E$25</c:f>
              <c:strCache>
                <c:ptCount val="1"/>
                <c:pt idx="0">
                  <c:v>QA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FF00"/>
              </a:solidFill>
            </c:spPr>
          </c:marker>
          <c:xVal>
            <c:numRef>
              <c:f>sugar_demand!$D$26:$D$44</c:f>
              <c:numCache>
                <c:formatCode>General</c:formatCode>
                <c:ptCount val="19"/>
                <c:pt idx="0">
                  <c:v>6.8666666666666663</c:v>
                </c:pt>
                <c:pt idx="1">
                  <c:v>6.8227272727272732</c:v>
                </c:pt>
                <c:pt idx="2">
                  <c:v>7.41044776119403</c:v>
                </c:pt>
                <c:pt idx="3">
                  <c:v>6.5586666666666664</c:v>
                </c:pt>
                <c:pt idx="4">
                  <c:v>6.4878048780487809</c:v>
                </c:pt>
                <c:pt idx="5">
                  <c:v>6.3125</c:v>
                </c:pt>
                <c:pt idx="6">
                  <c:v>5.3035714285714288</c:v>
                </c:pt>
                <c:pt idx="7">
                  <c:v>5.5214285714285714</c:v>
                </c:pt>
                <c:pt idx="8">
                  <c:v>5.6809523809523812</c:v>
                </c:pt>
                <c:pt idx="9">
                  <c:v>6.1116279069767447</c:v>
                </c:pt>
                <c:pt idx="10">
                  <c:v>4.9615384615384608</c:v>
                </c:pt>
                <c:pt idx="11">
                  <c:v>4.8427083333333334</c:v>
                </c:pt>
                <c:pt idx="12">
                  <c:v>5.4472527472527474</c:v>
                </c:pt>
                <c:pt idx="13">
                  <c:v>5.0691489361702118</c:v>
                </c:pt>
                <c:pt idx="14">
                  <c:v>5.1257731958762891</c:v>
                </c:pt>
                <c:pt idx="15">
                  <c:v>5.6263157894736846</c:v>
                </c:pt>
                <c:pt idx="16">
                  <c:v>5.0919191919191924</c:v>
                </c:pt>
                <c:pt idx="17">
                  <c:v>4.2779999999999996</c:v>
                </c:pt>
                <c:pt idx="18">
                  <c:v>4.7785714285714285</c:v>
                </c:pt>
              </c:numCache>
            </c:numRef>
          </c:xVal>
          <c:yVal>
            <c:numRef>
              <c:f>sugar_demand!$E$26:$E$44</c:f>
              <c:numCache>
                <c:formatCode>General</c:formatCode>
                <c:ptCount val="19"/>
                <c:pt idx="0">
                  <c:v>62.5</c:v>
                </c:pt>
                <c:pt idx="1">
                  <c:v>64.800067063458798</c:v>
                </c:pt>
                <c:pt idx="2">
                  <c:v>61.500075401340773</c:v>
                </c:pt>
                <c:pt idx="3">
                  <c:v>62.600040352411057</c:v>
                </c:pt>
                <c:pt idx="4">
                  <c:v>65.199716751029399</c:v>
                </c:pt>
                <c:pt idx="5">
                  <c:v>68.699822885289137</c:v>
                </c:pt>
                <c:pt idx="6">
                  <c:v>72.800040528902173</c:v>
                </c:pt>
                <c:pt idx="7">
                  <c:v>70.90015391489996</c:v>
                </c:pt>
                <c:pt idx="8">
                  <c:v>75.299777672486059</c:v>
                </c:pt>
                <c:pt idx="9">
                  <c:v>70.500173380684203</c:v>
                </c:pt>
                <c:pt idx="10">
                  <c:v>76.10010674890286</c:v>
                </c:pt>
                <c:pt idx="11">
                  <c:v>77.500028892047752</c:v>
                </c:pt>
                <c:pt idx="12">
                  <c:v>81.199790628342555</c:v>
                </c:pt>
                <c:pt idx="13">
                  <c:v>81.799636844582935</c:v>
                </c:pt>
                <c:pt idx="14">
                  <c:v>81.599808614521379</c:v>
                </c:pt>
                <c:pt idx="15">
                  <c:v>79.199983122006799</c:v>
                </c:pt>
                <c:pt idx="16">
                  <c:v>81.299971001284234</c:v>
                </c:pt>
                <c:pt idx="17">
                  <c:v>85.400262801381231</c:v>
                </c:pt>
                <c:pt idx="18">
                  <c:v>84.299852895555844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sugar_demand!$F$25</c:f>
              <c:strCache>
                <c:ptCount val="1"/>
                <c:pt idx="0">
                  <c:v>LineA</c:v>
                </c:pt>
              </c:strCache>
            </c:strRef>
          </c:tx>
          <c:spPr>
            <a:ln w="28575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sugar_demand!$D$26:$D$44</c:f>
              <c:numCache>
                <c:formatCode>General</c:formatCode>
                <c:ptCount val="19"/>
                <c:pt idx="0">
                  <c:v>6.8666666666666663</c:v>
                </c:pt>
                <c:pt idx="1">
                  <c:v>6.8227272727272732</c:v>
                </c:pt>
                <c:pt idx="2">
                  <c:v>7.41044776119403</c:v>
                </c:pt>
                <c:pt idx="3">
                  <c:v>6.5586666666666664</c:v>
                </c:pt>
                <c:pt idx="4">
                  <c:v>6.4878048780487809</c:v>
                </c:pt>
                <c:pt idx="5">
                  <c:v>6.3125</c:v>
                </c:pt>
                <c:pt idx="6">
                  <c:v>5.3035714285714288</c:v>
                </c:pt>
                <c:pt idx="7">
                  <c:v>5.5214285714285714</c:v>
                </c:pt>
                <c:pt idx="8">
                  <c:v>5.6809523809523812</c:v>
                </c:pt>
                <c:pt idx="9">
                  <c:v>6.1116279069767447</c:v>
                </c:pt>
                <c:pt idx="10">
                  <c:v>4.9615384615384608</c:v>
                </c:pt>
                <c:pt idx="11">
                  <c:v>4.8427083333333334</c:v>
                </c:pt>
                <c:pt idx="12">
                  <c:v>5.4472527472527474</c:v>
                </c:pt>
                <c:pt idx="13">
                  <c:v>5.0691489361702118</c:v>
                </c:pt>
                <c:pt idx="14">
                  <c:v>5.1257731958762891</c:v>
                </c:pt>
                <c:pt idx="15">
                  <c:v>5.6263157894736846</c:v>
                </c:pt>
                <c:pt idx="16">
                  <c:v>5.0919191919191924</c:v>
                </c:pt>
                <c:pt idx="17">
                  <c:v>4.2779999999999996</c:v>
                </c:pt>
                <c:pt idx="18">
                  <c:v>4.7785714285714285</c:v>
                </c:pt>
              </c:numCache>
            </c:numRef>
          </c:xVal>
          <c:yVal>
            <c:numRef>
              <c:f>sugar_demand!$F$26:$F$44</c:f>
              <c:numCache>
                <c:formatCode>General</c:formatCode>
                <c:ptCount val="19"/>
                <c:pt idx="0">
                  <c:v>69.957177251312345</c:v>
                </c:pt>
                <c:pt idx="1">
                  <c:v>70.10387205913112</c:v>
                </c:pt>
                <c:pt idx="2">
                  <c:v>68.141725193252483</c:v>
                </c:pt>
                <c:pt idx="3">
                  <c:v>70.985457269705478</c:v>
                </c:pt>
                <c:pt idx="4">
                  <c:v>71.222034416794344</c:v>
                </c:pt>
                <c:pt idx="5">
                  <c:v>71.807302284406063</c:v>
                </c:pt>
                <c:pt idx="6">
                  <c:v>75.175682446698033</c:v>
                </c:pt>
                <c:pt idx="7">
                  <c:v>74.448350801034991</c:v>
                </c:pt>
                <c:pt idx="8">
                  <c:v>73.915769158855497</c:v>
                </c:pt>
                <c:pt idx="9">
                  <c:v>72.477928126966518</c:v>
                </c:pt>
                <c:pt idx="10">
                  <c:v>76.317583958489337</c:v>
                </c:pt>
                <c:pt idx="11">
                  <c:v>76.714306836464743</c:v>
                </c:pt>
                <c:pt idx="12">
                  <c:v>74.695992092748767</c:v>
                </c:pt>
                <c:pt idx="13">
                  <c:v>75.958318696042483</c:v>
                </c:pt>
                <c:pt idx="14">
                  <c:v>75.76927455704228</c:v>
                </c:pt>
                <c:pt idx="15">
                  <c:v>74.098177325383588</c:v>
                </c:pt>
                <c:pt idx="16">
                  <c:v>75.882298569417884</c:v>
                </c:pt>
                <c:pt idx="17">
                  <c:v>78.599625977330845</c:v>
                </c:pt>
                <c:pt idx="18">
                  <c:v>76.92843247804997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074816"/>
        <c:axId val="77076736"/>
      </c:scatterChart>
      <c:valAx>
        <c:axId val="77074816"/>
        <c:scaling>
          <c:orientation val="minMax"/>
          <c:max val="8"/>
          <c:min val="4"/>
        </c:scaling>
        <c:delete val="0"/>
        <c:axPos val="b"/>
        <c:minorGridlines>
          <c:spPr>
            <a:ln>
              <a:solidFill>
                <a:srgbClr val="00FFFF"/>
              </a:solidFill>
            </a:ln>
          </c:spPr>
        </c:min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Real Price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77076736"/>
        <c:crosses val="autoZero"/>
        <c:crossBetween val="midCat"/>
        <c:majorUnit val="1"/>
        <c:minorUnit val="0.5"/>
      </c:valAx>
      <c:valAx>
        <c:axId val="77076736"/>
        <c:scaling>
          <c:orientation val="minMax"/>
          <c:min val="55"/>
        </c:scaling>
        <c:delete val="0"/>
        <c:axPos val="l"/>
        <c:majorGridlines>
          <c:spPr>
            <a:ln>
              <a:solidFill>
                <a:srgbClr val="00FFFF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Uncorrected Quantity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77074816"/>
        <c:crosses val="autoZero"/>
        <c:crossBetween val="midCat"/>
        <c:majorUnit val="5"/>
        <c:minorUnit val="2.5"/>
      </c:valAx>
      <c:spPr>
        <a:solidFill>
          <a:srgbClr val="7030A0"/>
        </a:solidFill>
      </c:spPr>
    </c:plotArea>
    <c:legend>
      <c:legendPos val="r"/>
      <c:legendEntry>
        <c:idx val="0"/>
        <c:txPr>
          <a:bodyPr/>
          <a:lstStyle/>
          <a:p>
            <a:pPr>
              <a:defRPr baseline="0">
                <a:solidFill>
                  <a:srgbClr val="FFFF00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baseline="0">
                <a:solidFill>
                  <a:srgbClr val="FF0000"/>
                </a:solidFill>
              </a:defRPr>
            </a:pPr>
            <a:endParaRPr lang="en-US"/>
          </a:p>
        </c:txPr>
      </c:legendEntry>
      <c:layout/>
      <c:overlay val="0"/>
      <c:spPr>
        <a:solidFill>
          <a:srgbClr val="7030A0"/>
        </a:solidFill>
      </c:spPr>
    </c:legend>
    <c:plotVisOnly val="1"/>
    <c:dispBlanksAs val="gap"/>
    <c:showDLblsOverMax val="0"/>
  </c:chart>
  <c:spPr>
    <a:solidFill>
      <a:srgbClr val="CCFFCC"/>
    </a:solidFill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Schultz (1933) </a:t>
            </a:r>
            <a:r>
              <a:rPr lang="en-US" dirty="0"/>
              <a:t>- Figure 2B</a:t>
            </a:r>
            <a:r>
              <a:rPr lang="en-US" baseline="0" dirty="0"/>
              <a:t> - Points = Q* = Q-(</a:t>
            </a:r>
            <a:r>
              <a:rPr lang="en-US" baseline="0" dirty="0" smtClean="0"/>
              <a:t>92.88-3.34P</a:t>
            </a:r>
            <a:r>
              <a:rPr lang="en-US" baseline="0" dirty="0"/>
              <a:t>)   </a:t>
            </a:r>
            <a:endParaRPr lang="en-US" baseline="0" dirty="0" smtClean="0"/>
          </a:p>
          <a:p>
            <a:pPr>
              <a:defRPr/>
            </a:pPr>
            <a:r>
              <a:rPr lang="en-US" baseline="0" dirty="0" err="1" smtClean="0"/>
              <a:t>LineB</a:t>
            </a:r>
            <a:r>
              <a:rPr lang="en-US" baseline="0" dirty="0" smtClean="0"/>
              <a:t> </a:t>
            </a:r>
            <a:r>
              <a:rPr lang="en-US" baseline="0" dirty="0"/>
              <a:t>= 0.92(year-1905)</a:t>
            </a:r>
            <a:endParaRPr lang="en-US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sugar_demand!$H$25</c:f>
              <c:strCache>
                <c:ptCount val="1"/>
                <c:pt idx="0">
                  <c:v>QB</c:v>
                </c:pt>
              </c:strCache>
            </c:strRef>
          </c:tx>
          <c:spPr>
            <a:ln>
              <a:solidFill>
                <a:srgbClr val="66FF66"/>
              </a:solidFill>
            </a:ln>
          </c:spPr>
          <c:marker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marker>
          <c:xVal>
            <c:numRef>
              <c:f>sugar_demand!$G$26:$G$44</c:f>
              <c:numCache>
                <c:formatCode>General</c:formatCode>
                <c:ptCount val="19"/>
                <c:pt idx="0">
                  <c:v>1896</c:v>
                </c:pt>
                <c:pt idx="1">
                  <c:v>1897</c:v>
                </c:pt>
                <c:pt idx="2">
                  <c:v>1898</c:v>
                </c:pt>
                <c:pt idx="3">
                  <c:v>1899</c:v>
                </c:pt>
                <c:pt idx="4">
                  <c:v>1900</c:v>
                </c:pt>
                <c:pt idx="5">
                  <c:v>1901</c:v>
                </c:pt>
                <c:pt idx="6">
                  <c:v>1902</c:v>
                </c:pt>
                <c:pt idx="7">
                  <c:v>1903</c:v>
                </c:pt>
                <c:pt idx="8">
                  <c:v>1904</c:v>
                </c:pt>
                <c:pt idx="9">
                  <c:v>1905</c:v>
                </c:pt>
                <c:pt idx="10">
                  <c:v>1906</c:v>
                </c:pt>
                <c:pt idx="11">
                  <c:v>1907</c:v>
                </c:pt>
                <c:pt idx="12">
                  <c:v>1908</c:v>
                </c:pt>
                <c:pt idx="13">
                  <c:v>1909</c:v>
                </c:pt>
                <c:pt idx="14">
                  <c:v>1910</c:v>
                </c:pt>
                <c:pt idx="15">
                  <c:v>1911</c:v>
                </c:pt>
                <c:pt idx="16">
                  <c:v>1912</c:v>
                </c:pt>
                <c:pt idx="17">
                  <c:v>1913</c:v>
                </c:pt>
                <c:pt idx="18">
                  <c:v>1914</c:v>
                </c:pt>
              </c:numCache>
            </c:numRef>
          </c:xVal>
          <c:yVal>
            <c:numRef>
              <c:f>sugar_demand!$H$26:$H$44</c:f>
              <c:numCache>
                <c:formatCode>General</c:formatCode>
                <c:ptCount val="19"/>
                <c:pt idx="0">
                  <c:v>-7.457177251312352</c:v>
                </c:pt>
                <c:pt idx="1">
                  <c:v>-5.3038049956723263</c:v>
                </c:pt>
                <c:pt idx="2">
                  <c:v>-6.6416497919117177</c:v>
                </c:pt>
                <c:pt idx="3">
                  <c:v>-8.3854169172944282</c:v>
                </c:pt>
                <c:pt idx="4">
                  <c:v>-6.0223176657649482</c:v>
                </c:pt>
                <c:pt idx="5">
                  <c:v>-3.1074793991169223</c:v>
                </c:pt>
                <c:pt idx="6">
                  <c:v>-2.3756419177958676</c:v>
                </c:pt>
                <c:pt idx="7">
                  <c:v>-3.5481968861350346</c:v>
                </c:pt>
                <c:pt idx="8">
                  <c:v>1.3840085136305653</c:v>
                </c:pt>
                <c:pt idx="9">
                  <c:v>-1.9777547462823115</c:v>
                </c:pt>
                <c:pt idx="10">
                  <c:v>-0.21747720958647676</c:v>
                </c:pt>
                <c:pt idx="11">
                  <c:v>0.78572205558300467</c:v>
                </c:pt>
                <c:pt idx="12">
                  <c:v>6.5037985355937877</c:v>
                </c:pt>
                <c:pt idx="13">
                  <c:v>5.8413181485404522</c:v>
                </c:pt>
                <c:pt idx="14">
                  <c:v>5.8305340574791025</c:v>
                </c:pt>
                <c:pt idx="15">
                  <c:v>5.1018057966232142</c:v>
                </c:pt>
                <c:pt idx="16">
                  <c:v>5.4176724318663574</c:v>
                </c:pt>
                <c:pt idx="17">
                  <c:v>6.8006368240503896</c:v>
                </c:pt>
                <c:pt idx="18">
                  <c:v>7.3714204175058686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sugar_demand!$I$25</c:f>
              <c:strCache>
                <c:ptCount val="1"/>
                <c:pt idx="0">
                  <c:v>LineB</c:v>
                </c:pt>
              </c:strCache>
            </c:strRef>
          </c:tx>
          <c:spPr>
            <a:ln w="28575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sugar_demand!$G$26:$G$44</c:f>
              <c:numCache>
                <c:formatCode>General</c:formatCode>
                <c:ptCount val="19"/>
                <c:pt idx="0">
                  <c:v>1896</c:v>
                </c:pt>
                <c:pt idx="1">
                  <c:v>1897</c:v>
                </c:pt>
                <c:pt idx="2">
                  <c:v>1898</c:v>
                </c:pt>
                <c:pt idx="3">
                  <c:v>1899</c:v>
                </c:pt>
                <c:pt idx="4">
                  <c:v>1900</c:v>
                </c:pt>
                <c:pt idx="5">
                  <c:v>1901</c:v>
                </c:pt>
                <c:pt idx="6">
                  <c:v>1902</c:v>
                </c:pt>
                <c:pt idx="7">
                  <c:v>1903</c:v>
                </c:pt>
                <c:pt idx="8">
                  <c:v>1904</c:v>
                </c:pt>
                <c:pt idx="9">
                  <c:v>1905</c:v>
                </c:pt>
                <c:pt idx="10">
                  <c:v>1906</c:v>
                </c:pt>
                <c:pt idx="11">
                  <c:v>1907</c:v>
                </c:pt>
                <c:pt idx="12">
                  <c:v>1908</c:v>
                </c:pt>
                <c:pt idx="13">
                  <c:v>1909</c:v>
                </c:pt>
                <c:pt idx="14">
                  <c:v>1910</c:v>
                </c:pt>
                <c:pt idx="15">
                  <c:v>1911</c:v>
                </c:pt>
                <c:pt idx="16">
                  <c:v>1912</c:v>
                </c:pt>
                <c:pt idx="17">
                  <c:v>1913</c:v>
                </c:pt>
                <c:pt idx="18">
                  <c:v>1914</c:v>
                </c:pt>
              </c:numCache>
            </c:numRef>
          </c:xVal>
          <c:yVal>
            <c:numRef>
              <c:f>sugar_demand!$I$26:$I$44</c:f>
              <c:numCache>
                <c:formatCode>General</c:formatCode>
                <c:ptCount val="19"/>
                <c:pt idx="0">
                  <c:v>-8.2799309645421459</c:v>
                </c:pt>
                <c:pt idx="1">
                  <c:v>-7.3599386351485734</c:v>
                </c:pt>
                <c:pt idx="2">
                  <c:v>-6.4399463057550017</c:v>
                </c:pt>
                <c:pt idx="3">
                  <c:v>-5.51995397636143</c:v>
                </c:pt>
                <c:pt idx="4">
                  <c:v>-4.5999616469678584</c:v>
                </c:pt>
                <c:pt idx="5">
                  <c:v>-3.6799693175742867</c:v>
                </c:pt>
                <c:pt idx="6">
                  <c:v>-2.759976988180715</c:v>
                </c:pt>
                <c:pt idx="7">
                  <c:v>-1.8399846587871433</c:v>
                </c:pt>
                <c:pt idx="8">
                  <c:v>-0.91999232939357167</c:v>
                </c:pt>
                <c:pt idx="9">
                  <c:v>0</c:v>
                </c:pt>
                <c:pt idx="10">
                  <c:v>0.91999232939357167</c:v>
                </c:pt>
                <c:pt idx="11">
                  <c:v>1.8399846587871433</c:v>
                </c:pt>
                <c:pt idx="12">
                  <c:v>2.759976988180715</c:v>
                </c:pt>
                <c:pt idx="13">
                  <c:v>3.6799693175742867</c:v>
                </c:pt>
                <c:pt idx="14">
                  <c:v>4.5999616469678584</c:v>
                </c:pt>
                <c:pt idx="15">
                  <c:v>5.51995397636143</c:v>
                </c:pt>
                <c:pt idx="16">
                  <c:v>6.4399463057550017</c:v>
                </c:pt>
                <c:pt idx="17">
                  <c:v>7.3599386351485734</c:v>
                </c:pt>
                <c:pt idx="18">
                  <c:v>8.2799309645421459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0260224"/>
        <c:axId val="90262144"/>
      </c:scatterChart>
      <c:valAx>
        <c:axId val="90260224"/>
        <c:scaling>
          <c:orientation val="minMax"/>
        </c:scaling>
        <c:delete val="0"/>
        <c:axPos val="b"/>
        <c:majorGridlines>
          <c:spPr>
            <a:ln>
              <a:solidFill>
                <a:srgbClr val="00FFFF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90262144"/>
        <c:crossesAt val="-10"/>
        <c:crossBetween val="midCat"/>
      </c:valAx>
      <c:valAx>
        <c:axId val="90262144"/>
        <c:scaling>
          <c:orientation val="minMax"/>
        </c:scaling>
        <c:delete val="0"/>
        <c:axPos val="l"/>
        <c:majorGridlines>
          <c:spPr>
            <a:ln>
              <a:solidFill>
                <a:srgbClr val="00FFFF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Q*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90260224"/>
        <c:crosses val="autoZero"/>
        <c:crossBetween val="midCat"/>
      </c:valAx>
      <c:spPr>
        <a:solidFill>
          <a:srgbClr val="7030A0"/>
        </a:solidFill>
      </c:spPr>
    </c:plotArea>
    <c:legend>
      <c:legendPos val="r"/>
      <c:legendEntry>
        <c:idx val="0"/>
        <c:txPr>
          <a:bodyPr/>
          <a:lstStyle/>
          <a:p>
            <a:pPr>
              <a:defRPr baseline="0">
                <a:solidFill>
                  <a:srgbClr val="66FF66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baseline="0">
                <a:solidFill>
                  <a:srgbClr val="FF0000"/>
                </a:solidFill>
              </a:defRPr>
            </a:pPr>
            <a:endParaRPr lang="en-US"/>
          </a:p>
        </c:txPr>
      </c:legendEntry>
      <c:layout/>
      <c:overlay val="0"/>
      <c:spPr>
        <a:solidFill>
          <a:srgbClr val="7030A0"/>
        </a:solidFill>
      </c:spPr>
    </c:legend>
    <c:plotVisOnly val="1"/>
    <c:dispBlanksAs val="gap"/>
    <c:showDLblsOverMax val="0"/>
  </c:chart>
  <c:spPr>
    <a:solidFill>
      <a:srgbClr val="CCFFCC"/>
    </a:solidFill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dirty="0" smtClean="0"/>
              <a:t>Schultz (1933) </a:t>
            </a:r>
            <a:r>
              <a:rPr lang="en-US" sz="1600" dirty="0"/>
              <a:t>- Figure 2C - Points = Q** = Q-0.92(Year-1905)  </a:t>
            </a:r>
            <a:endParaRPr lang="en-US" sz="1600" dirty="0" smtClean="0"/>
          </a:p>
          <a:p>
            <a:pPr>
              <a:defRPr/>
            </a:pPr>
            <a:r>
              <a:rPr lang="en-US" sz="1600" dirty="0" err="1" smtClean="0"/>
              <a:t>LineC</a:t>
            </a:r>
            <a:r>
              <a:rPr lang="en-US" sz="1600" baseline="0" dirty="0" smtClean="0"/>
              <a:t> </a:t>
            </a:r>
            <a:r>
              <a:rPr lang="en-US" sz="1600" baseline="0" dirty="0"/>
              <a:t>= </a:t>
            </a:r>
            <a:r>
              <a:rPr lang="en-US" sz="1600" b="1" i="0" u="none" strike="noStrike" baseline="0" dirty="0" smtClean="0">
                <a:effectLst/>
              </a:rPr>
              <a:t>92.88 </a:t>
            </a:r>
            <a:r>
              <a:rPr lang="en-US" sz="1600" b="1" i="0" u="none" strike="noStrike" baseline="0" dirty="0">
                <a:effectLst/>
              </a:rPr>
              <a:t>- </a:t>
            </a:r>
            <a:r>
              <a:rPr lang="en-US" sz="1600" b="1" i="0" u="none" strike="noStrike" baseline="0" dirty="0" smtClean="0">
                <a:effectLst/>
              </a:rPr>
              <a:t>3.34P   </a:t>
            </a:r>
            <a:endParaRPr lang="en-US" sz="1600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sugar_demand!$K$25</c:f>
              <c:strCache>
                <c:ptCount val="1"/>
                <c:pt idx="0">
                  <c:v>QC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FF00"/>
              </a:solidFill>
            </c:spPr>
          </c:marker>
          <c:xVal>
            <c:numRef>
              <c:f>sugar_demand!$J$26:$J$44</c:f>
              <c:numCache>
                <c:formatCode>General</c:formatCode>
                <c:ptCount val="19"/>
                <c:pt idx="0">
                  <c:v>6.8666666666666663</c:v>
                </c:pt>
                <c:pt idx="1">
                  <c:v>6.8227272727272732</c:v>
                </c:pt>
                <c:pt idx="2">
                  <c:v>7.41044776119403</c:v>
                </c:pt>
                <c:pt idx="3">
                  <c:v>6.5586666666666664</c:v>
                </c:pt>
                <c:pt idx="4">
                  <c:v>6.4878048780487809</c:v>
                </c:pt>
                <c:pt idx="5">
                  <c:v>6.3125</c:v>
                </c:pt>
                <c:pt idx="6">
                  <c:v>5.3035714285714288</c:v>
                </c:pt>
                <c:pt idx="7">
                  <c:v>5.5214285714285714</c:v>
                </c:pt>
                <c:pt idx="8">
                  <c:v>5.6809523809523812</c:v>
                </c:pt>
                <c:pt idx="9">
                  <c:v>6.1116279069767447</c:v>
                </c:pt>
                <c:pt idx="10">
                  <c:v>4.9615384615384608</c:v>
                </c:pt>
                <c:pt idx="11">
                  <c:v>4.8427083333333334</c:v>
                </c:pt>
                <c:pt idx="12">
                  <c:v>5.4472527472527474</c:v>
                </c:pt>
                <c:pt idx="13">
                  <c:v>5.0691489361702118</c:v>
                </c:pt>
                <c:pt idx="14">
                  <c:v>5.1257731958762891</c:v>
                </c:pt>
                <c:pt idx="15">
                  <c:v>5.6263157894736846</c:v>
                </c:pt>
                <c:pt idx="16">
                  <c:v>5.0919191919191924</c:v>
                </c:pt>
                <c:pt idx="17">
                  <c:v>4.2779999999999996</c:v>
                </c:pt>
                <c:pt idx="18">
                  <c:v>4.7785714285714285</c:v>
                </c:pt>
              </c:numCache>
            </c:numRef>
          </c:xVal>
          <c:yVal>
            <c:numRef>
              <c:f>sugar_demand!$K$26:$K$44</c:f>
              <c:numCache>
                <c:formatCode>General</c:formatCode>
                <c:ptCount val="19"/>
                <c:pt idx="0">
                  <c:v>70.779930964542146</c:v>
                </c:pt>
                <c:pt idx="1">
                  <c:v>72.160005698607364</c:v>
                </c:pt>
                <c:pt idx="2">
                  <c:v>67.940021707095781</c:v>
                </c:pt>
                <c:pt idx="3">
                  <c:v>68.119994328772492</c:v>
                </c:pt>
                <c:pt idx="4">
                  <c:v>69.799678397997255</c:v>
                </c:pt>
                <c:pt idx="5">
                  <c:v>72.379792202863428</c:v>
                </c:pt>
                <c:pt idx="6">
                  <c:v>75.560017517082883</c:v>
                </c:pt>
                <c:pt idx="7">
                  <c:v>72.740138573687105</c:v>
                </c:pt>
                <c:pt idx="8">
                  <c:v>76.219770001879624</c:v>
                </c:pt>
                <c:pt idx="9">
                  <c:v>70.500173380684203</c:v>
                </c:pt>
                <c:pt idx="10">
                  <c:v>75.180114419509295</c:v>
                </c:pt>
                <c:pt idx="11">
                  <c:v>75.660044233260606</c:v>
                </c:pt>
                <c:pt idx="12">
                  <c:v>78.439813640161844</c:v>
                </c:pt>
                <c:pt idx="13">
                  <c:v>78.119667527008644</c:v>
                </c:pt>
                <c:pt idx="14">
                  <c:v>76.999846967553523</c:v>
                </c:pt>
                <c:pt idx="15">
                  <c:v>73.680029145645364</c:v>
                </c:pt>
                <c:pt idx="16">
                  <c:v>74.860024695529233</c:v>
                </c:pt>
                <c:pt idx="17">
                  <c:v>78.040324166232665</c:v>
                </c:pt>
                <c:pt idx="18">
                  <c:v>76.019921931013698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sugar_demand!$L$25</c:f>
              <c:strCache>
                <c:ptCount val="1"/>
                <c:pt idx="0">
                  <c:v>LineC</c:v>
                </c:pt>
              </c:strCache>
            </c:strRef>
          </c:tx>
          <c:spPr>
            <a:ln w="28575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sugar_demand!$J$26:$J$44</c:f>
              <c:numCache>
                <c:formatCode>General</c:formatCode>
                <c:ptCount val="19"/>
                <c:pt idx="0">
                  <c:v>6.8666666666666663</c:v>
                </c:pt>
                <c:pt idx="1">
                  <c:v>6.8227272727272732</c:v>
                </c:pt>
                <c:pt idx="2">
                  <c:v>7.41044776119403</c:v>
                </c:pt>
                <c:pt idx="3">
                  <c:v>6.5586666666666664</c:v>
                </c:pt>
                <c:pt idx="4">
                  <c:v>6.4878048780487809</c:v>
                </c:pt>
                <c:pt idx="5">
                  <c:v>6.3125</c:v>
                </c:pt>
                <c:pt idx="6">
                  <c:v>5.3035714285714288</c:v>
                </c:pt>
                <c:pt idx="7">
                  <c:v>5.5214285714285714</c:v>
                </c:pt>
                <c:pt idx="8">
                  <c:v>5.6809523809523812</c:v>
                </c:pt>
                <c:pt idx="9">
                  <c:v>6.1116279069767447</c:v>
                </c:pt>
                <c:pt idx="10">
                  <c:v>4.9615384615384608</c:v>
                </c:pt>
                <c:pt idx="11">
                  <c:v>4.8427083333333334</c:v>
                </c:pt>
                <c:pt idx="12">
                  <c:v>5.4472527472527474</c:v>
                </c:pt>
                <c:pt idx="13">
                  <c:v>5.0691489361702118</c:v>
                </c:pt>
                <c:pt idx="14">
                  <c:v>5.1257731958762891</c:v>
                </c:pt>
                <c:pt idx="15">
                  <c:v>5.6263157894736846</c:v>
                </c:pt>
                <c:pt idx="16">
                  <c:v>5.0919191919191924</c:v>
                </c:pt>
                <c:pt idx="17">
                  <c:v>4.2779999999999996</c:v>
                </c:pt>
                <c:pt idx="18">
                  <c:v>4.7785714285714285</c:v>
                </c:pt>
              </c:numCache>
            </c:numRef>
          </c:xVal>
          <c:yVal>
            <c:numRef>
              <c:f>sugar_demand!$L$26:$L$44</c:f>
              <c:numCache>
                <c:formatCode>General</c:formatCode>
                <c:ptCount val="19"/>
                <c:pt idx="0">
                  <c:v>69.957177251312345</c:v>
                </c:pt>
                <c:pt idx="1">
                  <c:v>70.10387205913112</c:v>
                </c:pt>
                <c:pt idx="2">
                  <c:v>68.141725193252483</c:v>
                </c:pt>
                <c:pt idx="3">
                  <c:v>70.985457269705478</c:v>
                </c:pt>
                <c:pt idx="4">
                  <c:v>71.222034416794344</c:v>
                </c:pt>
                <c:pt idx="5">
                  <c:v>71.807302284406063</c:v>
                </c:pt>
                <c:pt idx="6">
                  <c:v>75.175682446698033</c:v>
                </c:pt>
                <c:pt idx="7">
                  <c:v>74.448350801034991</c:v>
                </c:pt>
                <c:pt idx="8">
                  <c:v>73.915769158855497</c:v>
                </c:pt>
                <c:pt idx="9">
                  <c:v>72.477928126966518</c:v>
                </c:pt>
                <c:pt idx="10">
                  <c:v>76.317583958489337</c:v>
                </c:pt>
                <c:pt idx="11">
                  <c:v>76.714306836464743</c:v>
                </c:pt>
                <c:pt idx="12">
                  <c:v>74.695992092748767</c:v>
                </c:pt>
                <c:pt idx="13">
                  <c:v>75.958318696042483</c:v>
                </c:pt>
                <c:pt idx="14">
                  <c:v>75.76927455704228</c:v>
                </c:pt>
                <c:pt idx="15">
                  <c:v>74.098177325383588</c:v>
                </c:pt>
                <c:pt idx="16">
                  <c:v>75.882298569417884</c:v>
                </c:pt>
                <c:pt idx="17">
                  <c:v>78.599625977330845</c:v>
                </c:pt>
                <c:pt idx="18">
                  <c:v>76.92843247804997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0281088"/>
        <c:axId val="90283008"/>
      </c:scatterChart>
      <c:valAx>
        <c:axId val="90281088"/>
        <c:scaling>
          <c:orientation val="minMax"/>
          <c:max val="8"/>
          <c:min val="3.5"/>
        </c:scaling>
        <c:delete val="0"/>
        <c:axPos val="b"/>
        <c:majorGridlines>
          <c:spPr>
            <a:ln>
              <a:solidFill>
                <a:srgbClr val="00FFFF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Real Price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90283008"/>
        <c:crosses val="autoZero"/>
        <c:crossBetween val="midCat"/>
        <c:majorUnit val="0.5"/>
      </c:valAx>
      <c:valAx>
        <c:axId val="90283008"/>
        <c:scaling>
          <c:orientation val="minMax"/>
        </c:scaling>
        <c:delete val="0"/>
        <c:axPos val="l"/>
        <c:majorGridlines>
          <c:spPr>
            <a:ln>
              <a:solidFill>
                <a:srgbClr val="00FFFF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Q**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90281088"/>
        <c:crosses val="autoZero"/>
        <c:crossBetween val="midCat"/>
      </c:valAx>
      <c:spPr>
        <a:solidFill>
          <a:srgbClr val="7030A0"/>
        </a:solidFill>
      </c:spPr>
    </c:plotArea>
    <c:legend>
      <c:legendPos val="r"/>
      <c:legendEntry>
        <c:idx val="0"/>
        <c:txPr>
          <a:bodyPr/>
          <a:lstStyle/>
          <a:p>
            <a:pPr>
              <a:defRPr baseline="0">
                <a:solidFill>
                  <a:srgbClr val="FFFF00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baseline="0">
                <a:solidFill>
                  <a:srgbClr val="FF0000"/>
                </a:solidFill>
              </a:defRPr>
            </a:pPr>
            <a:endParaRPr lang="en-US"/>
          </a:p>
        </c:txPr>
      </c:legendEntry>
      <c:layout/>
      <c:overlay val="0"/>
      <c:spPr>
        <a:solidFill>
          <a:srgbClr val="7030A0"/>
        </a:solidFill>
      </c:spPr>
    </c:legend>
    <c:plotVisOnly val="1"/>
    <c:dispBlanksAs val="gap"/>
    <c:showDLblsOverMax val="0"/>
  </c:chart>
  <c:spPr>
    <a:solidFill>
      <a:srgbClr val="CCFFCC"/>
    </a:solidFill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B9CC-E949-4733-A40A-97CF31CFE2B9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D151-E673-40FA-AA00-356F72E6F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444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B9CC-E949-4733-A40A-97CF31CFE2B9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D151-E673-40FA-AA00-356F72E6F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287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B9CC-E949-4733-A40A-97CF31CFE2B9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D151-E673-40FA-AA00-356F72E6F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574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B9CC-E949-4733-A40A-97CF31CFE2B9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D151-E673-40FA-AA00-356F72E6F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5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B9CC-E949-4733-A40A-97CF31CFE2B9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D151-E673-40FA-AA00-356F72E6F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6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B9CC-E949-4733-A40A-97CF31CFE2B9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D151-E673-40FA-AA00-356F72E6F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39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B9CC-E949-4733-A40A-97CF31CFE2B9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D151-E673-40FA-AA00-356F72E6F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85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B9CC-E949-4733-A40A-97CF31CFE2B9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D151-E673-40FA-AA00-356F72E6F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57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B9CC-E949-4733-A40A-97CF31CFE2B9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D151-E673-40FA-AA00-356F72E6F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18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B9CC-E949-4733-A40A-97CF31CFE2B9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D151-E673-40FA-AA00-356F72E6F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705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B9CC-E949-4733-A40A-97CF31CFE2B9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D151-E673-40FA-AA00-356F72E6F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571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DB9CC-E949-4733-A40A-97CF31CFE2B9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FD151-E673-40FA-AA00-356F72E6F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30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Microsoft_Excel_97-2003_Worksheet5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0.emf"/><Relationship Id="rId5" Type="http://schemas.openxmlformats.org/officeDocument/2006/relationships/oleObject" Target="../embeddings/Microsoft_Excel_97-2003_Worksheet4.xls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Multiple Regression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819400"/>
          </a:xfrm>
        </p:spPr>
        <p:txBody>
          <a:bodyPr/>
          <a:lstStyle/>
          <a:p>
            <a:r>
              <a:rPr lang="en-US" dirty="0" smtClean="0"/>
              <a:t>Estimated Demand </a:t>
            </a:r>
            <a:r>
              <a:rPr lang="en-US" dirty="0" err="1" smtClean="0"/>
              <a:t>Elasticities</a:t>
            </a:r>
            <a:r>
              <a:rPr lang="en-US" dirty="0" smtClean="0"/>
              <a:t> by 2 Methods</a:t>
            </a:r>
          </a:p>
          <a:p>
            <a:endParaRPr lang="en-US" dirty="0"/>
          </a:p>
          <a:p>
            <a:pPr algn="l"/>
            <a:r>
              <a:rPr lang="en-US" sz="1400" dirty="0" smtClean="0"/>
              <a:t>H. Schultz (1933). “A Comparison of </a:t>
            </a:r>
            <a:r>
              <a:rPr lang="en-US" sz="1400" dirty="0" err="1" smtClean="0"/>
              <a:t>Elasticities</a:t>
            </a:r>
            <a:r>
              <a:rPr lang="en-US" sz="1400" dirty="0" smtClean="0"/>
              <a:t> of Demand by Different Methods,” </a:t>
            </a:r>
            <a:r>
              <a:rPr lang="en-US" sz="1400" i="1" dirty="0" err="1" smtClean="0"/>
              <a:t>Econometrica</a:t>
            </a:r>
            <a:r>
              <a:rPr lang="en-US" sz="1400" dirty="0" smtClean="0"/>
              <a:t>, Vol. 1, #3, pp. 274-308.</a:t>
            </a:r>
          </a:p>
          <a:p>
            <a:pPr algn="l"/>
            <a:endParaRPr lang="en-US" sz="1400" dirty="0"/>
          </a:p>
          <a:p>
            <a:pPr algn="l"/>
            <a:r>
              <a:rPr lang="en-US" sz="1400" dirty="0" smtClean="0"/>
              <a:t>H. Schultz(1925). “Appendix 2,” </a:t>
            </a:r>
            <a:r>
              <a:rPr lang="en-US" sz="1400" i="1" dirty="0" smtClean="0"/>
              <a:t>Journal of Political Economy</a:t>
            </a:r>
            <a:r>
              <a:rPr lang="en-US" sz="1400" dirty="0" smtClean="0"/>
              <a:t>, Vol. 33, #6, pp. 634-637.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03121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715962"/>
          </a:xfrm>
        </p:spPr>
        <p:txBody>
          <a:bodyPr/>
          <a:lstStyle/>
          <a:p>
            <a:r>
              <a:rPr lang="en-US" dirty="0" smtClean="0"/>
              <a:t>Estimated </a:t>
            </a:r>
            <a:r>
              <a:rPr lang="en-US" dirty="0" err="1" smtClean="0"/>
              <a:t>Elasticities</a:t>
            </a:r>
            <a:r>
              <a:rPr lang="en-US" dirty="0" smtClean="0"/>
              <a:t> of Demand and </a:t>
            </a:r>
            <a:r>
              <a:rPr lang="en-US" dirty="0" smtClean="0">
                <a:sym typeface="Symbol"/>
              </a:rPr>
              <a:t>Q/t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8152112"/>
              </p:ext>
            </p:extLst>
          </p:nvPr>
        </p:nvGraphicFramePr>
        <p:xfrm>
          <a:off x="1193800" y="844550"/>
          <a:ext cx="6910388" cy="213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Equation" r:id="rId3" imgW="5003640" imgH="1549080" progId="Equation.DSMT4">
                  <p:embed/>
                </p:oleObj>
              </mc:Choice>
              <mc:Fallback>
                <p:oleObj name="Equation" r:id="rId3" imgW="5003640" imgH="1549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3800" y="844550"/>
                        <a:ext cx="6910388" cy="2139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4419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Model 1: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876094"/>
              </p:ext>
            </p:extLst>
          </p:nvPr>
        </p:nvGraphicFramePr>
        <p:xfrm>
          <a:off x="1600200" y="3165116"/>
          <a:ext cx="2143125" cy="35023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Worksheet" r:id="rId5" imgW="2447857" imgH="4000500" progId="Excel.Sheet.8">
                  <p:embed/>
                </p:oleObj>
              </mc:Choice>
              <mc:Fallback>
                <p:oleObj name="Worksheet" r:id="rId5" imgW="2447857" imgH="400050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00200" y="3165116"/>
                        <a:ext cx="2143125" cy="35023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38600" y="4495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Model 2: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1003184"/>
              </p:ext>
            </p:extLst>
          </p:nvPr>
        </p:nvGraphicFramePr>
        <p:xfrm>
          <a:off x="5410200" y="3200400"/>
          <a:ext cx="2149366" cy="3512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Worksheet" r:id="rId7" imgW="2447857" imgH="4000500" progId="Excel.Sheet.8">
                  <p:embed/>
                </p:oleObj>
              </mc:Choice>
              <mc:Fallback>
                <p:oleObj name="Worksheet" r:id="rId7" imgW="2447857" imgH="400050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10200" y="3200400"/>
                        <a:ext cx="2149366" cy="35125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8090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064059"/>
              </p:ext>
            </p:extLst>
          </p:nvPr>
        </p:nvGraphicFramePr>
        <p:xfrm>
          <a:off x="152400" y="152400"/>
          <a:ext cx="8839200" cy="647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5828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015665"/>
              </p:ext>
            </p:extLst>
          </p:nvPr>
        </p:nvGraphicFramePr>
        <p:xfrm>
          <a:off x="235793" y="281753"/>
          <a:ext cx="8672413" cy="6294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7170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86258"/>
              </p:ext>
            </p:extLst>
          </p:nvPr>
        </p:nvGraphicFramePr>
        <p:xfrm>
          <a:off x="235793" y="281753"/>
          <a:ext cx="8672413" cy="6294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4926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Description and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15400" cy="2971800"/>
          </a:xfrm>
        </p:spPr>
        <p:txBody>
          <a:bodyPr>
            <a:normAutofit/>
          </a:bodyPr>
          <a:lstStyle/>
          <a:p>
            <a:r>
              <a:rPr lang="en-US" dirty="0" smtClean="0"/>
              <a:t>Data: U.S. Sugar Consumption and </a:t>
            </a:r>
            <a:r>
              <a:rPr lang="en-US" dirty="0" err="1" smtClean="0"/>
              <a:t>Prices:Years</a:t>
            </a:r>
            <a:r>
              <a:rPr lang="en-US" dirty="0" smtClean="0"/>
              <a:t> 1896-1914</a:t>
            </a:r>
          </a:p>
          <a:p>
            <a:r>
              <a:rPr lang="en-US" dirty="0" smtClean="0"/>
              <a:t>Dependent Variable: Consumption per Capita (</a:t>
            </a:r>
            <a:r>
              <a:rPr lang="en-US" b="1" dirty="0" smtClean="0"/>
              <a:t>Q</a:t>
            </a:r>
            <a:r>
              <a:rPr lang="en-US" dirty="0" smtClean="0"/>
              <a:t>, </a:t>
            </a:r>
            <a:r>
              <a:rPr lang="en-US" dirty="0" err="1" smtClean="0"/>
              <a:t>lbs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Independent Variables:</a:t>
            </a:r>
          </a:p>
          <a:p>
            <a:pPr lvl="1"/>
            <a:r>
              <a:rPr lang="en-US" dirty="0" smtClean="0"/>
              <a:t>Real </a:t>
            </a:r>
            <a:r>
              <a:rPr lang="en-US" b="1" dirty="0" smtClean="0"/>
              <a:t>P</a:t>
            </a:r>
            <a:r>
              <a:rPr lang="en-US" dirty="0" smtClean="0"/>
              <a:t>rice (BLS adjusted 1913=100, all commodities)</a:t>
            </a:r>
          </a:p>
          <a:p>
            <a:pPr lvl="1"/>
            <a:r>
              <a:rPr lang="en-US" dirty="0" smtClean="0"/>
              <a:t>Year (</a:t>
            </a:r>
            <a:r>
              <a:rPr lang="en-US" b="1" dirty="0" smtClean="0"/>
              <a:t>t</a:t>
            </a:r>
            <a:r>
              <a:rPr lang="en-US" dirty="0" smtClean="0"/>
              <a:t>, year – 1905)</a:t>
            </a:r>
          </a:p>
          <a:p>
            <a:r>
              <a:rPr lang="en-US" dirty="0" smtClean="0"/>
              <a:t>Models: Linear and Nonlinear (Intrinsically Linear):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5094216"/>
              </p:ext>
            </p:extLst>
          </p:nvPr>
        </p:nvGraphicFramePr>
        <p:xfrm>
          <a:off x="457200" y="4495800"/>
          <a:ext cx="8093075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" imgW="4749480" imgH="1028520" progId="Equation.DSMT4">
                  <p:embed/>
                </p:oleObj>
              </mc:Choice>
              <mc:Fallback>
                <p:oleObj name="Equation" r:id="rId3" imgW="4749480" imgH="102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4495800"/>
                        <a:ext cx="8093075" cy="175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8487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4466364"/>
              </p:ext>
            </p:extLst>
          </p:nvPr>
        </p:nvGraphicFramePr>
        <p:xfrm>
          <a:off x="304800" y="990600"/>
          <a:ext cx="8569779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Worksheet" r:id="rId3" imgW="6715057" imgH="4000500" progId="Excel.Sheet.8">
                  <p:embed/>
                </p:oleObj>
              </mc:Choice>
              <mc:Fallback>
                <p:oleObj name="Worksheet" r:id="rId3" imgW="6715057" imgH="400050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990600"/>
                        <a:ext cx="8569779" cy="510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000" y="6324600"/>
            <a:ext cx="853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Sugar is in 1000s of Tons, Pop is in Millions </a:t>
            </a:r>
            <a:r>
              <a:rPr lang="en-US" dirty="0" smtClean="0">
                <a:sym typeface="Symbol"/>
              </a:rPr>
              <a:t> Q = 2*Sugar/Pop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257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Elasticity of Demand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823873"/>
              </p:ext>
            </p:extLst>
          </p:nvPr>
        </p:nvGraphicFramePr>
        <p:xfrm>
          <a:off x="221941" y="1524000"/>
          <a:ext cx="8720831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3" imgW="5346360" imgH="2616120" progId="Equation.DSMT4">
                  <p:embed/>
                </p:oleObj>
              </mc:Choice>
              <mc:Fallback>
                <p:oleObj name="Equation" r:id="rId3" imgW="5346360" imgH="2616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1941" y="1524000"/>
                        <a:ext cx="8720831" cy="426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410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Effects of Time Shift (Ignoring Error terms)</a:t>
            </a:r>
          </a:p>
        </p:txBody>
      </p:sp>
      <p:graphicFrame>
        <p:nvGraphicFramePr>
          <p:cNvPr id="5123" name="Object 2"/>
          <p:cNvGraphicFramePr>
            <a:graphicFrameLocks noChangeAspect="1"/>
          </p:cNvGraphicFramePr>
          <p:nvPr/>
        </p:nvGraphicFramePr>
        <p:xfrm>
          <a:off x="457200" y="1905000"/>
          <a:ext cx="8061325" cy="3827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3" imgW="3263760" imgH="1549080" progId="Equation.DSMT4">
                  <p:embed/>
                </p:oleObj>
              </mc:Choice>
              <mc:Fallback>
                <p:oleObj name="Equation" r:id="rId3" imgW="3263760" imgH="1549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05000"/>
                        <a:ext cx="8061325" cy="3827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Regression Results – Model 1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6562797"/>
              </p:ext>
            </p:extLst>
          </p:nvPr>
        </p:nvGraphicFramePr>
        <p:xfrm>
          <a:off x="381000" y="990600"/>
          <a:ext cx="8229600" cy="497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Worksheet" r:id="rId3" imgW="4848157" imgH="3810000" progId="Excel.Sheet.8">
                  <p:embed/>
                </p:oleObj>
              </mc:Choice>
              <mc:Fallback>
                <p:oleObj name="Worksheet" r:id="rId3" imgW="4848157" imgH="381000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990600"/>
                        <a:ext cx="8229600" cy="4970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7073212"/>
              </p:ext>
            </p:extLst>
          </p:nvPr>
        </p:nvGraphicFramePr>
        <p:xfrm>
          <a:off x="2438400" y="6096000"/>
          <a:ext cx="3276600" cy="624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5" imgW="1600200" imgH="304560" progId="Equation.DSMT4">
                  <p:embed/>
                </p:oleObj>
              </mc:Choice>
              <mc:Fallback>
                <p:oleObj name="Equation" r:id="rId5" imgW="16002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38400" y="6096000"/>
                        <a:ext cx="3276600" cy="6241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1282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Regression Results – Model 2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4052521"/>
              </p:ext>
            </p:extLst>
          </p:nvPr>
        </p:nvGraphicFramePr>
        <p:xfrm>
          <a:off x="457200" y="914400"/>
          <a:ext cx="7924800" cy="4970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Worksheet" r:id="rId3" imgW="4848157" imgH="3810000" progId="Excel.Sheet.8">
                  <p:embed/>
                </p:oleObj>
              </mc:Choice>
              <mc:Fallback>
                <p:oleObj name="Worksheet" r:id="rId3" imgW="4848157" imgH="381000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914400"/>
                        <a:ext cx="7924800" cy="49702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136874"/>
              </p:ext>
            </p:extLst>
          </p:nvPr>
        </p:nvGraphicFramePr>
        <p:xfrm>
          <a:off x="304799" y="6019800"/>
          <a:ext cx="8305801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5" imgW="6514920" imgH="330120" progId="Equation.DSMT4">
                  <p:embed/>
                </p:oleObj>
              </mc:Choice>
              <mc:Fallback>
                <p:oleObj name="Equation" r:id="rId5" imgW="651492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4799" y="6019800"/>
                        <a:ext cx="8305801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4445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4950"/>
              </p:ext>
            </p:extLst>
          </p:nvPr>
        </p:nvGraphicFramePr>
        <p:xfrm>
          <a:off x="235793" y="281753"/>
          <a:ext cx="8672413" cy="6294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3976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398911"/>
              </p:ext>
            </p:extLst>
          </p:nvPr>
        </p:nvGraphicFramePr>
        <p:xfrm>
          <a:off x="235793" y="281753"/>
          <a:ext cx="8672413" cy="6294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8600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282</Words>
  <Application>Microsoft Office PowerPoint</Application>
  <PresentationFormat>On-screen Show (4:3)</PresentationFormat>
  <Paragraphs>39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Office Theme</vt:lpstr>
      <vt:lpstr>Equation</vt:lpstr>
      <vt:lpstr>Worksheet</vt:lpstr>
      <vt:lpstr>MathType 6.0 Equation</vt:lpstr>
      <vt:lpstr>Multiple Regression</vt:lpstr>
      <vt:lpstr>Data Description and Models</vt:lpstr>
      <vt:lpstr>Data</vt:lpstr>
      <vt:lpstr>Elasticity of Demand</vt:lpstr>
      <vt:lpstr>Effects of Time Shift (Ignoring Error terms)</vt:lpstr>
      <vt:lpstr>Regression Results – Model 1</vt:lpstr>
      <vt:lpstr>Regression Results – Model 2</vt:lpstr>
      <vt:lpstr>PowerPoint Presentation</vt:lpstr>
      <vt:lpstr>PowerPoint Presentation</vt:lpstr>
      <vt:lpstr>Estimated Elasticities of Demand and Q/t</vt:lpstr>
      <vt:lpstr>PowerPoint Presentation</vt:lpstr>
      <vt:lpstr>PowerPoint Presentation</vt:lpstr>
      <vt:lpstr>PowerPoint Presentation</vt:lpstr>
    </vt:vector>
  </TitlesOfParts>
  <Company>UF College of Liberal Arts &amp; 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Multiple Regression</dc:title>
  <dc:creator>Winner,Lawrence Herman</dc:creator>
  <cp:lastModifiedBy>Winner,Lawrence Herman</cp:lastModifiedBy>
  <cp:revision>19</cp:revision>
  <dcterms:created xsi:type="dcterms:W3CDTF">2013-08-27T17:28:47Z</dcterms:created>
  <dcterms:modified xsi:type="dcterms:W3CDTF">2015-09-23T13:34:12Z</dcterms:modified>
</cp:coreProperties>
</file>