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4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Tensile Strength (Y) versus Water Pressure at Hydroentangling (X)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trendline>
            <c:spPr>
              <a:ln w="25400"/>
            </c:spPr>
            <c:trendlineType val="linear"/>
            <c:dispRSqr val="0"/>
            <c:dispEq val="0"/>
          </c:trendline>
          <c:xVal>
            <c:numRef>
              <c:f>Sheet1!$A$2:$A$31</c:f>
              <c:numCache>
                <c:formatCode>General</c:formatCode>
                <c:ptCount val="30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120</c:v>
                </c:pt>
                <c:pt idx="16">
                  <c:v>120</c:v>
                </c:pt>
                <c:pt idx="17">
                  <c:v>120</c:v>
                </c:pt>
                <c:pt idx="18">
                  <c:v>120</c:v>
                </c:pt>
                <c:pt idx="19">
                  <c:v>120</c:v>
                </c:pt>
                <c:pt idx="20">
                  <c:v>150</c:v>
                </c:pt>
                <c:pt idx="21">
                  <c:v>150</c:v>
                </c:pt>
                <c:pt idx="22">
                  <c:v>150</c:v>
                </c:pt>
                <c:pt idx="23">
                  <c:v>150</c:v>
                </c:pt>
                <c:pt idx="24">
                  <c:v>150</c:v>
                </c:pt>
                <c:pt idx="25">
                  <c:v>200</c:v>
                </c:pt>
                <c:pt idx="26">
                  <c:v>200</c:v>
                </c:pt>
                <c:pt idx="27">
                  <c:v>200</c:v>
                </c:pt>
                <c:pt idx="28">
                  <c:v>200</c:v>
                </c:pt>
                <c:pt idx="29">
                  <c:v>200</c:v>
                </c:pt>
              </c:numCache>
            </c:numRef>
          </c:xVal>
          <c:yVal>
            <c:numRef>
              <c:f>Sheet1!$B$2:$B$31</c:f>
              <c:numCache>
                <c:formatCode>General</c:formatCode>
                <c:ptCount val="30"/>
                <c:pt idx="0">
                  <c:v>225.6</c:v>
                </c:pt>
                <c:pt idx="1">
                  <c:v>189.25</c:v>
                </c:pt>
                <c:pt idx="2">
                  <c:v>245.86</c:v>
                </c:pt>
                <c:pt idx="3">
                  <c:v>284.25</c:v>
                </c:pt>
                <c:pt idx="4">
                  <c:v>281.33999999999997</c:v>
                </c:pt>
                <c:pt idx="5">
                  <c:v>294.22000000000003</c:v>
                </c:pt>
                <c:pt idx="6">
                  <c:v>250.71</c:v>
                </c:pt>
                <c:pt idx="7">
                  <c:v>272.36</c:v>
                </c:pt>
                <c:pt idx="8">
                  <c:v>287.13</c:v>
                </c:pt>
                <c:pt idx="9">
                  <c:v>262.89</c:v>
                </c:pt>
                <c:pt idx="10">
                  <c:v>318.20999999999998</c:v>
                </c:pt>
                <c:pt idx="11">
                  <c:v>249.14</c:v>
                </c:pt>
                <c:pt idx="12">
                  <c:v>238.34</c:v>
                </c:pt>
                <c:pt idx="13">
                  <c:v>298.36</c:v>
                </c:pt>
                <c:pt idx="14">
                  <c:v>312.45999999999998</c:v>
                </c:pt>
                <c:pt idx="15">
                  <c:v>234.05</c:v>
                </c:pt>
                <c:pt idx="16">
                  <c:v>293.08</c:v>
                </c:pt>
                <c:pt idx="17">
                  <c:v>299.33</c:v>
                </c:pt>
                <c:pt idx="18">
                  <c:v>319.85000000000002</c:v>
                </c:pt>
                <c:pt idx="19">
                  <c:v>300.79000000000002</c:v>
                </c:pt>
                <c:pt idx="20">
                  <c:v>265.52999999999997</c:v>
                </c:pt>
                <c:pt idx="21">
                  <c:v>262.88</c:v>
                </c:pt>
                <c:pt idx="22">
                  <c:v>367.48</c:v>
                </c:pt>
                <c:pt idx="23">
                  <c:v>280.29000000000002</c:v>
                </c:pt>
                <c:pt idx="24">
                  <c:v>274.13</c:v>
                </c:pt>
                <c:pt idx="25">
                  <c:v>278.55</c:v>
                </c:pt>
                <c:pt idx="26">
                  <c:v>360.15</c:v>
                </c:pt>
                <c:pt idx="27">
                  <c:v>323.82</c:v>
                </c:pt>
                <c:pt idx="28">
                  <c:v>373.39</c:v>
                </c:pt>
                <c:pt idx="29">
                  <c:v>273.89999999999998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BF6-4B03-B716-2CA646EE9D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Ybar_grp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Sheet1!$A$2:$A$31</c:f>
              <c:numCache>
                <c:formatCode>General</c:formatCode>
                <c:ptCount val="30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120</c:v>
                </c:pt>
                <c:pt idx="16">
                  <c:v>120</c:v>
                </c:pt>
                <c:pt idx="17">
                  <c:v>120</c:v>
                </c:pt>
                <c:pt idx="18">
                  <c:v>120</c:v>
                </c:pt>
                <c:pt idx="19">
                  <c:v>120</c:v>
                </c:pt>
                <c:pt idx="20">
                  <c:v>150</c:v>
                </c:pt>
                <c:pt idx="21">
                  <c:v>150</c:v>
                </c:pt>
                <c:pt idx="22">
                  <c:v>150</c:v>
                </c:pt>
                <c:pt idx="23">
                  <c:v>150</c:v>
                </c:pt>
                <c:pt idx="24">
                  <c:v>150</c:v>
                </c:pt>
                <c:pt idx="25">
                  <c:v>200</c:v>
                </c:pt>
                <c:pt idx="26">
                  <c:v>200</c:v>
                </c:pt>
                <c:pt idx="27">
                  <c:v>200</c:v>
                </c:pt>
                <c:pt idx="28">
                  <c:v>200</c:v>
                </c:pt>
                <c:pt idx="29">
                  <c:v>200</c:v>
                </c:pt>
              </c:numCache>
            </c:numRef>
          </c:xVal>
          <c:yVal>
            <c:numRef>
              <c:f>Sheet1!$C$2:$C$31</c:f>
              <c:numCache>
                <c:formatCode>General</c:formatCode>
                <c:ptCount val="30"/>
                <c:pt idx="0">
                  <c:v>245.26</c:v>
                </c:pt>
                <c:pt idx="1">
                  <c:v>245.26</c:v>
                </c:pt>
                <c:pt idx="2">
                  <c:v>245.26</c:v>
                </c:pt>
                <c:pt idx="3">
                  <c:v>245.26</c:v>
                </c:pt>
                <c:pt idx="4">
                  <c:v>245.26</c:v>
                </c:pt>
                <c:pt idx="5">
                  <c:v>273.46199999999999</c:v>
                </c:pt>
                <c:pt idx="6">
                  <c:v>273.46199999999999</c:v>
                </c:pt>
                <c:pt idx="7">
                  <c:v>273.46199999999999</c:v>
                </c:pt>
                <c:pt idx="8">
                  <c:v>273.46199999999999</c:v>
                </c:pt>
                <c:pt idx="9">
                  <c:v>273.46199999999999</c:v>
                </c:pt>
                <c:pt idx="10">
                  <c:v>283.30200000000002</c:v>
                </c:pt>
                <c:pt idx="11">
                  <c:v>283.30200000000002</c:v>
                </c:pt>
                <c:pt idx="12">
                  <c:v>283.30200000000002</c:v>
                </c:pt>
                <c:pt idx="13">
                  <c:v>283.30200000000002</c:v>
                </c:pt>
                <c:pt idx="14">
                  <c:v>283.30200000000002</c:v>
                </c:pt>
                <c:pt idx="15">
                  <c:v>289.41999999999996</c:v>
                </c:pt>
                <c:pt idx="16">
                  <c:v>289.41999999999996</c:v>
                </c:pt>
                <c:pt idx="17">
                  <c:v>289.41999999999996</c:v>
                </c:pt>
                <c:pt idx="18">
                  <c:v>289.41999999999996</c:v>
                </c:pt>
                <c:pt idx="19">
                  <c:v>289.41999999999996</c:v>
                </c:pt>
                <c:pt idx="20">
                  <c:v>290.06200000000001</c:v>
                </c:pt>
                <c:pt idx="21">
                  <c:v>290.06200000000001</c:v>
                </c:pt>
                <c:pt idx="22">
                  <c:v>290.06200000000001</c:v>
                </c:pt>
                <c:pt idx="23">
                  <c:v>290.06200000000001</c:v>
                </c:pt>
                <c:pt idx="24">
                  <c:v>290.06200000000001</c:v>
                </c:pt>
                <c:pt idx="25">
                  <c:v>321.96199999999999</c:v>
                </c:pt>
                <c:pt idx="26">
                  <c:v>321.96199999999999</c:v>
                </c:pt>
                <c:pt idx="27">
                  <c:v>321.96199999999999</c:v>
                </c:pt>
                <c:pt idx="28">
                  <c:v>321.96199999999999</c:v>
                </c:pt>
                <c:pt idx="29">
                  <c:v>321.96199999999999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BF6-4B03-B716-2CA646EE9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536064"/>
        <c:axId val="125255680"/>
      </c:scatterChart>
      <c:valAx>
        <c:axId val="120536064"/>
        <c:scaling>
          <c:orientation val="minMax"/>
          <c:max val="220"/>
          <c:min val="4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Water Pressure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5255680"/>
        <c:crosses val="autoZero"/>
        <c:crossBetween val="midCat"/>
        <c:majorUnit val="20"/>
      </c:valAx>
      <c:valAx>
        <c:axId val="125255680"/>
        <c:scaling>
          <c:orientation val="minMax"/>
          <c:min val="1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Tensile Strength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053606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w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3FE3-E0F7-452B-8A7D-83246056133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AE8D-B003-4334-BAD1-C13EEEC40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3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3FE3-E0F7-452B-8A7D-83246056133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AE8D-B003-4334-BAD1-C13EEEC40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0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3FE3-E0F7-452B-8A7D-83246056133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AE8D-B003-4334-BAD1-C13EEEC40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5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3FE3-E0F7-452B-8A7D-83246056133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AE8D-B003-4334-BAD1-C13EEEC40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3FE3-E0F7-452B-8A7D-83246056133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AE8D-B003-4334-BAD1-C13EEEC40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3FE3-E0F7-452B-8A7D-83246056133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AE8D-B003-4334-BAD1-C13EEEC40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5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3FE3-E0F7-452B-8A7D-83246056133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AE8D-B003-4334-BAD1-C13EEEC40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4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3FE3-E0F7-452B-8A7D-83246056133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AE8D-B003-4334-BAD1-C13EEEC40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0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3FE3-E0F7-452B-8A7D-83246056133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AE8D-B003-4334-BAD1-C13EEEC40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9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3FE3-E0F7-452B-8A7D-83246056133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AE8D-B003-4334-BAD1-C13EEEC40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7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3FE3-E0F7-452B-8A7D-83246056133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AE8D-B003-4334-BAD1-C13EEEC40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7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53FE3-E0F7-452B-8A7D-83246056133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FAE8D-B003-4334-BAD1-C13EEEC40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7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Excel_Worksheet2.xlsx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11" Type="http://schemas.openxmlformats.org/officeDocument/2006/relationships/package" Target="../embeddings/Microsoft_Excel_Worksheet4.xlsx"/><Relationship Id="rId5" Type="http://schemas.openxmlformats.org/officeDocument/2006/relationships/package" Target="../embeddings/Microsoft_Excel_Worksheet1.xlsx"/><Relationship Id="rId10" Type="http://schemas.openxmlformats.org/officeDocument/2006/relationships/image" Target="../media/image5.emf"/><Relationship Id="rId4" Type="http://schemas.openxmlformats.org/officeDocument/2006/relationships/image" Target="../media/image2.wmf"/><Relationship Id="rId9" Type="http://schemas.openxmlformats.org/officeDocument/2006/relationships/package" Target="../embeddings/Microsoft_Excel_Worksheet3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package" Target="../embeddings/Microsoft_Excel_Worksheet5.xlsx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Excel_Worksheet6.xlsx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Linear Regression</a:t>
            </a:r>
            <a:br>
              <a:rPr lang="en-US" dirty="0" smtClean="0"/>
            </a:br>
            <a:r>
              <a:rPr lang="en-US" dirty="0" smtClean="0"/>
              <a:t>F-Test for Lack-of-Fit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Breaking Strength as Related to Water Pressure for Fiber Webs</a:t>
            </a:r>
          </a:p>
          <a:p>
            <a:pPr algn="l"/>
            <a:r>
              <a:rPr lang="en-US" sz="1400" dirty="0" smtClean="0"/>
              <a:t>M.S. </a:t>
            </a:r>
            <a:r>
              <a:rPr lang="en-US" sz="1400" dirty="0" err="1" smtClean="0"/>
              <a:t>Ndaro</a:t>
            </a:r>
            <a:r>
              <a:rPr lang="en-US" sz="1400" dirty="0" smtClean="0"/>
              <a:t>, X-y. Jin, T. Chen, C-w. Yu (2007). "Splitting of Islands-in-the-Sea Fibers (PA6/COPET) During </a:t>
            </a:r>
            <a:r>
              <a:rPr lang="en-US" sz="1400" dirty="0" err="1" smtClean="0"/>
              <a:t>Hydroentangling</a:t>
            </a:r>
            <a:r>
              <a:rPr lang="en-US" sz="1400" dirty="0" smtClean="0"/>
              <a:t> of Nonwovens," Journal of Engineered Fibers and Fabrics, Vol. 2, #4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8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362200"/>
          </a:xfrm>
        </p:spPr>
        <p:txBody>
          <a:bodyPr/>
          <a:lstStyle/>
          <a:p>
            <a:r>
              <a:rPr lang="en-US" dirty="0" smtClean="0"/>
              <a:t>Experiment consisted of 30 experimental runs, 5 replicates each at water pressures of 60, 80, 100, 120, 150, 200 when the fiber is </a:t>
            </a:r>
            <a:r>
              <a:rPr lang="en-US" dirty="0" err="1" smtClean="0"/>
              <a:t>hydroentangled</a:t>
            </a:r>
            <a:endParaRPr lang="en-US" dirty="0" smtClean="0"/>
          </a:p>
          <a:p>
            <a:r>
              <a:rPr lang="en-US" dirty="0" smtClean="0"/>
              <a:t>Response: Tensile strength (machine direction) of the islands-in-the-sea fibers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215588"/>
              </p:ext>
            </p:extLst>
          </p:nvPr>
        </p:nvGraphicFramePr>
        <p:xfrm>
          <a:off x="443149" y="3733800"/>
          <a:ext cx="8419289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3" imgW="5495857" imgH="1342957" progId="Excel.Sheet.12">
                  <p:embed/>
                </p:oleObj>
              </mc:Choice>
              <mc:Fallback>
                <p:oleObj name="Worksheet" r:id="rId3" imgW="5495857" imgH="134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3149" y="3733800"/>
                        <a:ext cx="8419289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40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35920"/>
              </p:ext>
            </p:extLst>
          </p:nvPr>
        </p:nvGraphicFramePr>
        <p:xfrm>
          <a:off x="237782" y="283694"/>
          <a:ext cx="8668435" cy="6290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88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Regression Estimates and Sums of Squares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792391"/>
              </p:ext>
            </p:extLst>
          </p:nvPr>
        </p:nvGraphicFramePr>
        <p:xfrm>
          <a:off x="473075" y="762000"/>
          <a:ext cx="8537575" cy="444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3" imgW="7162560" imgH="3733560" progId="Equation.DSMT4">
                  <p:embed/>
                </p:oleObj>
              </mc:Choice>
              <mc:Fallback>
                <p:oleObj name="Equation" r:id="rId3" imgW="7162560" imgH="373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075" y="762000"/>
                        <a:ext cx="8537575" cy="444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352725"/>
              </p:ext>
            </p:extLst>
          </p:nvPr>
        </p:nvGraphicFramePr>
        <p:xfrm>
          <a:off x="228600" y="5791200"/>
          <a:ext cx="187377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Worksheet" r:id="rId5" imgW="1428885" imgH="580957" progId="Excel.Sheet.12">
                  <p:embed/>
                </p:oleObj>
              </mc:Choice>
              <mc:Fallback>
                <p:oleObj name="Worksheet" r:id="rId5" imgW="1428885" imgH="580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" y="5791200"/>
                        <a:ext cx="187377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590923"/>
              </p:ext>
            </p:extLst>
          </p:nvPr>
        </p:nvGraphicFramePr>
        <p:xfrm>
          <a:off x="2362200" y="5791200"/>
          <a:ext cx="838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Worksheet" r:id="rId7" imgW="628785" imgH="580957" progId="Excel.Sheet.12">
                  <p:embed/>
                </p:oleObj>
              </mc:Choice>
              <mc:Fallback>
                <p:oleObj name="Worksheet" r:id="rId7" imgW="628785" imgH="580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62200" y="5791200"/>
                        <a:ext cx="838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999939"/>
              </p:ext>
            </p:extLst>
          </p:nvPr>
        </p:nvGraphicFramePr>
        <p:xfrm>
          <a:off x="3429000" y="5791200"/>
          <a:ext cx="857250" cy="79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Worksheet" r:id="rId9" imgW="628785" imgH="580957" progId="Excel.Sheet.12">
                  <p:embed/>
                </p:oleObj>
              </mc:Choice>
              <mc:Fallback>
                <p:oleObj name="Worksheet" r:id="rId9" imgW="628785" imgH="580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29000" y="5791200"/>
                        <a:ext cx="857250" cy="792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10891"/>
              </p:ext>
            </p:extLst>
          </p:nvPr>
        </p:nvGraphicFramePr>
        <p:xfrm>
          <a:off x="4572000" y="5410200"/>
          <a:ext cx="42767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Worksheet" r:id="rId11" imgW="4276657" imgH="1342957" progId="Excel.Sheet.12">
                  <p:embed/>
                </p:oleObj>
              </mc:Choice>
              <mc:Fallback>
                <p:oleObj name="Worksheet" r:id="rId11" imgW="4276657" imgH="134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72000" y="5410200"/>
                        <a:ext cx="4276725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12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Decomposition of Error Sum of Squares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15417"/>
              </p:ext>
            </p:extLst>
          </p:nvPr>
        </p:nvGraphicFramePr>
        <p:xfrm>
          <a:off x="328612" y="1039073"/>
          <a:ext cx="8358187" cy="5364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6349680" imgH="4076640" progId="Equation.DSMT4">
                  <p:embed/>
                </p:oleObj>
              </mc:Choice>
              <mc:Fallback>
                <p:oleObj name="Equation" r:id="rId3" imgW="6349680" imgH="4076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612" y="1039073"/>
                        <a:ext cx="8358187" cy="5364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38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Form of Decomposition of </a:t>
            </a:r>
            <a:r>
              <a:rPr lang="en-US" i="1" dirty="0" smtClean="0"/>
              <a:t>SSE </a:t>
            </a:r>
            <a:r>
              <a:rPr lang="en-US" dirty="0" smtClean="0"/>
              <a:t>- I</a:t>
            </a:r>
            <a:endParaRPr lang="en-US" i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727971"/>
              </p:ext>
            </p:extLst>
          </p:nvPr>
        </p:nvGraphicFramePr>
        <p:xfrm>
          <a:off x="152400" y="1219200"/>
          <a:ext cx="8820150" cy="505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8026200" imgH="4597200" progId="Equation.DSMT4">
                  <p:embed/>
                </p:oleObj>
              </mc:Choice>
              <mc:Fallback>
                <p:oleObj name="Equation" r:id="rId3" imgW="8026200" imgH="459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219200"/>
                        <a:ext cx="8820150" cy="5051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70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Matrix Form of Decomposition of </a:t>
            </a:r>
            <a:r>
              <a:rPr lang="en-US" i="1" dirty="0" smtClean="0"/>
              <a:t>SSE </a:t>
            </a:r>
            <a:r>
              <a:rPr lang="en-US" dirty="0" smtClean="0"/>
              <a:t>- II</a:t>
            </a:r>
            <a:endParaRPr lang="en-US" i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876641"/>
              </p:ext>
            </p:extLst>
          </p:nvPr>
        </p:nvGraphicFramePr>
        <p:xfrm>
          <a:off x="292100" y="947738"/>
          <a:ext cx="8567738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7657920" imgH="5117760" progId="Equation.DSMT4">
                  <p:embed/>
                </p:oleObj>
              </mc:Choice>
              <mc:Fallback>
                <p:oleObj name="Equation" r:id="rId3" imgW="7657920" imgH="511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100" y="947738"/>
                        <a:ext cx="8567738" cy="572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Matrix Form of Decomposition of </a:t>
            </a:r>
            <a:r>
              <a:rPr lang="en-US" i="1" dirty="0" smtClean="0"/>
              <a:t>SSE </a:t>
            </a:r>
            <a:r>
              <a:rPr lang="en-US" dirty="0" smtClean="0"/>
              <a:t>- III</a:t>
            </a:r>
            <a:endParaRPr lang="en-US" i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922779"/>
              </p:ext>
            </p:extLst>
          </p:nvPr>
        </p:nvGraphicFramePr>
        <p:xfrm>
          <a:off x="388938" y="1146175"/>
          <a:ext cx="8477250" cy="497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8242200" imgH="4838400" progId="Equation.DSMT4">
                  <p:embed/>
                </p:oleObj>
              </mc:Choice>
              <mc:Fallback>
                <p:oleObj name="Equation" r:id="rId3" imgW="8242200" imgH="483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938" y="1146175"/>
                        <a:ext cx="8477250" cy="497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41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dirty="0" smtClean="0"/>
              <a:t>Lack-of-Fit Test for </a:t>
            </a:r>
            <a:r>
              <a:rPr lang="en-US" dirty="0" err="1" smtClean="0"/>
              <a:t>Fibre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96323"/>
              </p:ext>
            </p:extLst>
          </p:nvPr>
        </p:nvGraphicFramePr>
        <p:xfrm>
          <a:off x="228600" y="1371600"/>
          <a:ext cx="3573279" cy="4942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Worksheet" r:id="rId3" imgW="4276673" imgH="5915055" progId="Excel.Sheet.12">
                  <p:embed/>
                </p:oleObj>
              </mc:Choice>
              <mc:Fallback>
                <p:oleObj name="Worksheet" r:id="rId3" imgW="4276673" imgH="59150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371600"/>
                        <a:ext cx="3573279" cy="4942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22359"/>
              </p:ext>
            </p:extLst>
          </p:nvPr>
        </p:nvGraphicFramePr>
        <p:xfrm>
          <a:off x="3886200" y="4952999"/>
          <a:ext cx="4953000" cy="107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Worksheet" r:id="rId5" imgW="4419472" imgH="962043" progId="Excel.Sheet.12">
                  <p:embed/>
                </p:oleObj>
              </mc:Choice>
              <mc:Fallback>
                <p:oleObj name="Worksheet" r:id="rId5" imgW="4419472" imgH="9620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6200" y="4952999"/>
                        <a:ext cx="4953000" cy="1078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350317"/>
              </p:ext>
            </p:extLst>
          </p:nvPr>
        </p:nvGraphicFramePr>
        <p:xfrm>
          <a:off x="4267199" y="1087383"/>
          <a:ext cx="4201491" cy="3332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7" imgW="1841400" imgH="1460160" progId="Equation.DSMT4">
                  <p:embed/>
                </p:oleObj>
              </mc:Choice>
              <mc:Fallback>
                <p:oleObj name="Equation" r:id="rId7" imgW="184140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67199" y="1087383"/>
                        <a:ext cx="4201491" cy="3332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4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159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Worksheet</vt:lpstr>
      <vt:lpstr>Equation</vt:lpstr>
      <vt:lpstr>MathType 6.0 Equation</vt:lpstr>
      <vt:lpstr>Simple Linear Regression F-Test for Lack-of-Fit</vt:lpstr>
      <vt:lpstr>Data Description</vt:lpstr>
      <vt:lpstr>PowerPoint Presentation</vt:lpstr>
      <vt:lpstr>Regression Estimates and Sums of Squares</vt:lpstr>
      <vt:lpstr>Decomposition of Error Sum of Squares</vt:lpstr>
      <vt:lpstr>Matrix Form of Decomposition of SSE - I</vt:lpstr>
      <vt:lpstr>Matrix Form of Decomposition of SSE - II</vt:lpstr>
      <vt:lpstr>Matrix Form of Decomposition of SSE - III</vt:lpstr>
      <vt:lpstr>Lack-of-Fit Test for Fibre Data</vt:lpstr>
    </vt:vector>
  </TitlesOfParts>
  <Company>UF College of Liberal Arts &amp;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Linear Regression F-Test for Lack-of-Fit</dc:title>
  <dc:creator>Winner,Lawrence Herman</dc:creator>
  <cp:lastModifiedBy>Winner,Lawrence Herman</cp:lastModifiedBy>
  <cp:revision>32</cp:revision>
  <dcterms:created xsi:type="dcterms:W3CDTF">2013-10-03T14:55:01Z</dcterms:created>
  <dcterms:modified xsi:type="dcterms:W3CDTF">2017-10-04T13:50:27Z</dcterms:modified>
</cp:coreProperties>
</file>