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AFB1B6-1151-4B84-8C98-67F27FBBB7D0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09220-4C12-40D0-85BF-D0E9D7A918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5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09220-4C12-40D0-85BF-D0E9D7A918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095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180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24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40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91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914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3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02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021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25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78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6D780-4B33-495A-9348-70E1597E60B3}" type="datetimeFigureOut">
              <a:rPr lang="en-US" smtClean="0"/>
              <a:t>11/12/2015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DB18-AD2C-48FD-B0D8-1D5C09CB13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93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Multinomial Distribution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World Premier League Soccer Game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19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Multinomial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Used to model a series of </a:t>
            </a:r>
            <a:r>
              <a:rPr lang="en-US" i="1" dirty="0" smtClean="0"/>
              <a:t>n</a:t>
            </a:r>
            <a:r>
              <a:rPr lang="en-US" dirty="0" smtClean="0"/>
              <a:t> independent trials, where each trial has </a:t>
            </a:r>
            <a:r>
              <a:rPr lang="en-US" i="1" dirty="0" smtClean="0"/>
              <a:t>k</a:t>
            </a:r>
            <a:r>
              <a:rPr lang="en-US" dirty="0" smtClean="0"/>
              <a:t> possible outcomes (categories)</a:t>
            </a:r>
          </a:p>
          <a:p>
            <a:endParaRPr lang="en-US" dirty="0" smtClean="0"/>
          </a:p>
          <a:p>
            <a:r>
              <a:rPr lang="en-US" dirty="0" smtClean="0"/>
              <a:t>The probability of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category occurring on any given trial is </a:t>
            </a:r>
            <a:r>
              <a:rPr lang="en-US" i="1" dirty="0" smtClean="0"/>
              <a:t>p</a:t>
            </a:r>
            <a:r>
              <a:rPr lang="en-US" baseline="-25000" dirty="0" smtClean="0"/>
              <a:t>i</a:t>
            </a:r>
            <a:r>
              <a:rPr lang="en-US" dirty="0" smtClean="0"/>
              <a:t> subject to 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+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 = 1</a:t>
            </a:r>
          </a:p>
          <a:p>
            <a:endParaRPr lang="en-US" dirty="0" smtClean="0"/>
          </a:p>
          <a:p>
            <a:r>
              <a:rPr lang="en-US" dirty="0" smtClean="0"/>
              <a:t>The random variable 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 denotes the number of trials in which the </a:t>
            </a:r>
            <a:r>
              <a:rPr lang="en-US" i="1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category occurred: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 + … +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</a:p>
          <a:p>
            <a:endParaRPr lang="en-US" dirty="0" smtClean="0"/>
          </a:p>
          <a:p>
            <a:r>
              <a:rPr lang="en-US" dirty="0" smtClean="0"/>
              <a:t>Note that once we have observed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smtClean="0"/>
              <a:t>Y</a:t>
            </a:r>
            <a:r>
              <a:rPr lang="en-US" baseline="-25000" dirty="0" smtClean="0"/>
              <a:t>k-1</a:t>
            </a:r>
            <a:r>
              <a:rPr lang="en-US" dirty="0" smtClean="0"/>
              <a:t>, we have   </a:t>
            </a:r>
            <a:r>
              <a:rPr lang="en-US" i="1" dirty="0" err="1" smtClean="0"/>
              <a:t>Y</a:t>
            </a:r>
            <a:r>
              <a:rPr lang="en-US" baseline="-25000" dirty="0" err="1" smtClean="0"/>
              <a:t>k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-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 - … - </a:t>
            </a:r>
            <a:r>
              <a:rPr lang="en-US" i="1" dirty="0" smtClean="0"/>
              <a:t>Y</a:t>
            </a:r>
            <a:r>
              <a:rPr lang="en-US" baseline="-25000" dirty="0" smtClean="0"/>
              <a:t>k-1</a:t>
            </a:r>
            <a:r>
              <a:rPr lang="en-US" dirty="0" smtClean="0"/>
              <a:t>       similarly,    </a:t>
            </a:r>
            <a:r>
              <a:rPr lang="en-US" i="1" dirty="0" err="1" smtClean="0"/>
              <a:t>p</a:t>
            </a:r>
            <a:r>
              <a:rPr lang="en-US" baseline="-25000" dirty="0" err="1" smtClean="0"/>
              <a:t>k</a:t>
            </a:r>
            <a:r>
              <a:rPr lang="en-US" dirty="0" smtClean="0"/>
              <a:t> = 1 -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 - … - </a:t>
            </a:r>
            <a:r>
              <a:rPr lang="en-US" i="1" dirty="0" smtClean="0"/>
              <a:t>p</a:t>
            </a:r>
            <a:r>
              <a:rPr lang="en-US" baseline="-25000" dirty="0" smtClean="0"/>
              <a:t>k-1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12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Multinomial Distribution – Mathematical </a:t>
            </a:r>
            <a:r>
              <a:rPr lang="en-US" dirty="0" smtClean="0"/>
              <a:t>Form - 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730237"/>
              </p:ext>
            </p:extLst>
          </p:nvPr>
        </p:nvGraphicFramePr>
        <p:xfrm>
          <a:off x="533400" y="1142999"/>
          <a:ext cx="8305800" cy="55887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" imgW="6134040" imgH="4127400" progId="Equation.DSMT4">
                  <p:embed/>
                </p:oleObj>
              </mc:Choice>
              <mc:Fallback>
                <p:oleObj name="Equation" r:id="rId3" imgW="6134040" imgH="4127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142999"/>
                        <a:ext cx="8305800" cy="55887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206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Multinomial Distribution – Mathematical </a:t>
            </a:r>
            <a:r>
              <a:rPr lang="en-US" dirty="0" smtClean="0"/>
              <a:t>Form - 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749255"/>
              </p:ext>
            </p:extLst>
          </p:nvPr>
        </p:nvGraphicFramePr>
        <p:xfrm>
          <a:off x="137952" y="990601"/>
          <a:ext cx="8701248" cy="56351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4" imgW="5765760" imgH="3733560" progId="Equation.DSMT4">
                  <p:embed/>
                </p:oleObj>
              </mc:Choice>
              <mc:Fallback>
                <p:oleObj name="Equation" r:id="rId4" imgW="5765760" imgH="373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7952" y="990601"/>
                        <a:ext cx="8701248" cy="56351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9901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792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Multinomial Distribution – Mathematical </a:t>
            </a:r>
            <a:r>
              <a:rPr lang="en-US" dirty="0" smtClean="0"/>
              <a:t>Form - III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092584"/>
              </p:ext>
            </p:extLst>
          </p:nvPr>
        </p:nvGraphicFramePr>
        <p:xfrm>
          <a:off x="381000" y="1371600"/>
          <a:ext cx="829537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3" imgW="5054400" imgH="2971800" progId="Equation.DSMT4">
                  <p:embed/>
                </p:oleObj>
              </mc:Choice>
              <mc:Fallback>
                <p:oleObj name="Equation" r:id="rId3" imgW="5054400" imgH="297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1000" y="1371600"/>
                        <a:ext cx="8295370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749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– World Premier Soccer Leagues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1"/>
            <a:ext cx="8686800" cy="2438400"/>
          </a:xfrm>
        </p:spPr>
        <p:txBody>
          <a:bodyPr/>
          <a:lstStyle/>
          <a:p>
            <a:r>
              <a:rPr lang="en-US" dirty="0" smtClean="0"/>
              <a:t>Nations: England, France, Germany, Italy, Spain (2013)</a:t>
            </a:r>
          </a:p>
          <a:p>
            <a:r>
              <a:rPr lang="en-US" dirty="0" smtClean="0"/>
              <a:t>League Play: Each team plays all remaining teams twice (once Home, once Away)</a:t>
            </a:r>
          </a:p>
          <a:p>
            <a:r>
              <a:rPr lang="en-US" dirty="0" smtClean="0"/>
              <a:t>Games can end in one of 3 possible ways with respect to Home Team: Win, Draw (Tie), Lose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0247849"/>
              </p:ext>
            </p:extLst>
          </p:nvPr>
        </p:nvGraphicFramePr>
        <p:xfrm>
          <a:off x="2133600" y="3886200"/>
          <a:ext cx="4800600" cy="263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Worksheet" r:id="rId3" imgW="2447824" imgH="1342920" progId="Excel.Sheet.12">
                  <p:embed/>
                </p:oleObj>
              </mc:Choice>
              <mc:Fallback>
                <p:oleObj name="Worksheet" r:id="rId3" imgW="2447824" imgH="13429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33600" y="3886200"/>
                        <a:ext cx="4800600" cy="263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Calculations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170599"/>
              </p:ext>
            </p:extLst>
          </p:nvPr>
        </p:nvGraphicFramePr>
        <p:xfrm>
          <a:off x="533400" y="1295400"/>
          <a:ext cx="8001000" cy="430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5092560" imgH="2743200" progId="Equation.DSMT4">
                  <p:embed/>
                </p:oleObj>
              </mc:Choice>
              <mc:Fallback>
                <p:oleObj name="Equation" r:id="rId3" imgW="5092560" imgH="2743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3400" y="1295400"/>
                        <a:ext cx="8001000" cy="4309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2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Number of Points in Sample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110734"/>
            <a:ext cx="784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Points are assigned such that a Win gets 3 Points, Draw gets 1, Loss gets 0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085139"/>
              </p:ext>
            </p:extLst>
          </p:nvPr>
        </p:nvGraphicFramePr>
        <p:xfrm>
          <a:off x="249382" y="1560823"/>
          <a:ext cx="8513618" cy="5217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3" imgW="5511600" imgH="3377880" progId="Equation.DSMT4">
                  <p:embed/>
                </p:oleObj>
              </mc:Choice>
              <mc:Fallback>
                <p:oleObj name="Equation" r:id="rId3" imgW="5511600" imgH="3377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9382" y="1560823"/>
                        <a:ext cx="8513618" cy="5217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0852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221</Words>
  <Application>Microsoft Office PowerPoint</Application>
  <PresentationFormat>On-screen Show (4:3)</PresentationFormat>
  <Paragraphs>21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Office Theme</vt:lpstr>
      <vt:lpstr>MathType 6.0 Equation</vt:lpstr>
      <vt:lpstr>Microsoft Excel Worksheet</vt:lpstr>
      <vt:lpstr>Multinomial Distribution</vt:lpstr>
      <vt:lpstr>Multinomial Distribution</vt:lpstr>
      <vt:lpstr>Multinomial Distribution – Mathematical Form - I</vt:lpstr>
      <vt:lpstr>Multinomial Distribution – Mathematical Form - II</vt:lpstr>
      <vt:lpstr>Multinomial Distribution – Mathematical Form - III</vt:lpstr>
      <vt:lpstr>Examples – World Premier Soccer Leagues</vt:lpstr>
      <vt:lpstr>Probability Calculations</vt:lpstr>
      <vt:lpstr>Distribution of Number of Points in Sample</vt:lpstr>
    </vt:vector>
  </TitlesOfParts>
  <Company>UF College of Liberal Arts &amp;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Multinomial Distribution</dc:title>
  <dc:creator>Winner,Lawrence Herman</dc:creator>
  <cp:lastModifiedBy>Larry</cp:lastModifiedBy>
  <cp:revision>20</cp:revision>
  <dcterms:created xsi:type="dcterms:W3CDTF">2015-11-12T15:41:28Z</dcterms:created>
  <dcterms:modified xsi:type="dcterms:W3CDTF">2015-11-12T21:11:54Z</dcterms:modified>
</cp:coreProperties>
</file>