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42B8-4EC3-4769-88EF-993E6276A0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8F8-E98E-4C08-9B7A-0C543539E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2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42B8-4EC3-4769-88EF-993E6276A0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8F8-E98E-4C08-9B7A-0C543539E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5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42B8-4EC3-4769-88EF-993E6276A0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8F8-E98E-4C08-9B7A-0C543539E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4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42B8-4EC3-4769-88EF-993E6276A0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8F8-E98E-4C08-9B7A-0C543539E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1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42B8-4EC3-4769-88EF-993E6276A0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8F8-E98E-4C08-9B7A-0C543539E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9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42B8-4EC3-4769-88EF-993E6276A0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8F8-E98E-4C08-9B7A-0C543539E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2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42B8-4EC3-4769-88EF-993E6276A0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8F8-E98E-4C08-9B7A-0C543539E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42B8-4EC3-4769-88EF-993E6276A0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8F8-E98E-4C08-9B7A-0C543539E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8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42B8-4EC3-4769-88EF-993E6276A0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8F8-E98E-4C08-9B7A-0C543539E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7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42B8-4EC3-4769-88EF-993E6276A0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8F8-E98E-4C08-9B7A-0C543539E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0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42B8-4EC3-4769-88EF-993E6276A0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8F8-E98E-4C08-9B7A-0C543539E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9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42B8-4EC3-4769-88EF-993E6276A02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E78F8-E98E-4C08-9B7A-0C543539E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9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1.xls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(Approximately) Bivariate Normal Data</a:t>
            </a:r>
            <a:br>
              <a:rPr lang="en-US" dirty="0" smtClean="0"/>
            </a:br>
            <a:r>
              <a:rPr lang="en-US" dirty="0" smtClean="0"/>
              <a:t>and Inference Based on </a:t>
            </a:r>
            <a:r>
              <a:rPr lang="en-US" dirty="0" err="1" smtClean="0"/>
              <a:t>Hotelling’s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30000" dirty="0" err="1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WNBA Regular Season Home Point Spread and Over/Under Differentials 2010-2018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Bivariate Empirical Distributions and Normal Ellipsoid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30885"/>
            <a:ext cx="7315200" cy="573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04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80646"/>
            <a:ext cx="7848600" cy="615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05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"/>
            <a:ext cx="6019800" cy="6008914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550543"/>
              </p:ext>
            </p:extLst>
          </p:nvPr>
        </p:nvGraphicFramePr>
        <p:xfrm>
          <a:off x="6400800" y="1981200"/>
          <a:ext cx="2486025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Worksheet" r:id="rId4" imgW="2486014" imgH="1533655" progId="Excel.Sheet.12">
                  <p:embed/>
                </p:oleObj>
              </mc:Choice>
              <mc:Fallback>
                <p:oleObj name="Worksheet" r:id="rId4" imgW="2486014" imgH="153365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00800" y="1981200"/>
                        <a:ext cx="2486025" cy="297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341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28600"/>
            <a:ext cx="8161931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Description of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4343400"/>
          </a:xfrm>
        </p:spPr>
        <p:txBody>
          <a:bodyPr/>
          <a:lstStyle/>
          <a:p>
            <a:r>
              <a:rPr lang="en-US" dirty="0" smtClean="0"/>
              <a:t>Units: N=1833 WNBA Regular Season Games with Home Team Point Spread and Over/Under Total Lines During 2010-2018 Regular Seasons</a:t>
            </a:r>
          </a:p>
          <a:p>
            <a:r>
              <a:rPr lang="en-US" dirty="0" smtClean="0"/>
              <a:t>Home Point Spread Line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1</a:t>
            </a:r>
            <a:r>
              <a:rPr lang="en-US" dirty="0" smtClean="0"/>
              <a:t>) : The Number of Points the Home Teams “Starts Up” by at Game Begin (Negative Spread Implies Home Team is Favored – Starts Behind)</a:t>
            </a:r>
          </a:p>
          <a:p>
            <a:r>
              <a:rPr lang="en-US" dirty="0" smtClean="0"/>
              <a:t>Over/Under Total Line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2</a:t>
            </a:r>
            <a:r>
              <a:rPr lang="en-US" dirty="0" smtClean="0"/>
              <a:t>) : Expected Total Points by Both Teams in a Game</a:t>
            </a:r>
          </a:p>
          <a:p>
            <a:r>
              <a:rPr lang="en-US" dirty="0" smtClean="0"/>
              <a:t>Home Team Score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3</a:t>
            </a:r>
            <a:r>
              <a:rPr lang="en-US" dirty="0" smtClean="0"/>
              <a:t>)    Away Team Score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4</a:t>
            </a:r>
            <a:r>
              <a:rPr lang="en-US" dirty="0" smtClean="0"/>
              <a:t>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680873"/>
              </p:ext>
            </p:extLst>
          </p:nvPr>
        </p:nvGraphicFramePr>
        <p:xfrm>
          <a:off x="685800" y="5410200"/>
          <a:ext cx="7518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3" imgW="2819160" imgH="457200" progId="Equation.DSMT4">
                  <p:embed/>
                </p:oleObj>
              </mc:Choice>
              <mc:Fallback>
                <p:oleObj name="Equation" r:id="rId3" imgW="2819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5410200"/>
                        <a:ext cx="7518400" cy="1219200"/>
                      </a:xfrm>
                      <a:prstGeom prst="rect">
                        <a:avLst/>
                      </a:prstGeom>
                      <a:ln w="12700"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689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Population Data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021306"/>
              </p:ext>
            </p:extLst>
          </p:nvPr>
        </p:nvGraphicFramePr>
        <p:xfrm>
          <a:off x="533400" y="868363"/>
          <a:ext cx="7620000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5499000" imgH="1701720" progId="Equation.DSMT4">
                  <p:embed/>
                </p:oleObj>
              </mc:Choice>
              <mc:Fallback>
                <p:oleObj name="Equation" r:id="rId3" imgW="5499000" imgH="1701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868363"/>
                        <a:ext cx="7620000" cy="235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373664"/>
            <a:ext cx="7239000" cy="3226934"/>
          </a:xfrm>
          <a:prstGeom prst="rect">
            <a:avLst/>
          </a:prstGeom>
          <a:effectLst>
            <a:outerShdw blurRad="50800" dist="50800" dir="5400000" algn="ctr" rotWithShape="0">
              <a:srgbClr val="99FF99"/>
            </a:outerShdw>
          </a:effectLst>
        </p:spPr>
      </p:pic>
    </p:spTree>
    <p:extLst>
      <p:ext uri="{BB962C8B-B14F-4D97-AF65-F5344CB8AC3E}">
        <p14:creationId xmlns:p14="http://schemas.microsoft.com/office/powerpoint/2010/main" val="18416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"/>
            <a:ext cx="7848600" cy="615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75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Distributions of Mean Vector and Variance-Covariance Matrix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437203"/>
              </p:ext>
            </p:extLst>
          </p:nvPr>
        </p:nvGraphicFramePr>
        <p:xfrm>
          <a:off x="466725" y="1414463"/>
          <a:ext cx="8364538" cy="490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3" imgW="6883200" imgH="4038480" progId="Equation.DSMT4">
                  <p:embed/>
                </p:oleObj>
              </mc:Choice>
              <mc:Fallback>
                <p:oleObj name="Equation" r:id="rId3" imgW="6883200" imgH="403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6725" y="1414463"/>
                        <a:ext cx="8364538" cy="4906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063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Hotelling’s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30000" dirty="0" err="1" smtClean="0"/>
              <a:t>2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46681"/>
              </p:ext>
            </p:extLst>
          </p:nvPr>
        </p:nvGraphicFramePr>
        <p:xfrm>
          <a:off x="533400" y="1143000"/>
          <a:ext cx="8174280" cy="5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3" imgW="5892480" imgH="3860640" progId="Equation.DSMT4">
                  <p:embed/>
                </p:oleObj>
              </mc:Choice>
              <mc:Fallback>
                <p:oleObj name="Equation" r:id="rId3" imgW="5892480" imgH="3860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143000"/>
                        <a:ext cx="8174280" cy="535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577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from the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Number of Random Samples: 100000</a:t>
            </a:r>
          </a:p>
          <a:p>
            <a:r>
              <a:rPr lang="en-US" dirty="0" smtClean="0"/>
              <a:t>Sample Size: n = 50</a:t>
            </a:r>
          </a:p>
          <a:p>
            <a:r>
              <a:rPr lang="en-US" dirty="0" smtClean="0"/>
              <a:t>For each Sample:</a:t>
            </a:r>
          </a:p>
          <a:p>
            <a:pPr lvl="1"/>
            <a:r>
              <a:rPr lang="en-US" dirty="0" smtClean="0"/>
              <a:t>Save: Mean Vector and Variance-Covariance Matrix</a:t>
            </a:r>
          </a:p>
          <a:p>
            <a:pPr lvl="1"/>
            <a:r>
              <a:rPr lang="en-US" dirty="0" smtClean="0"/>
              <a:t>Test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0</a:t>
            </a:r>
            <a:r>
              <a:rPr lang="en-US" dirty="0" smtClean="0"/>
              <a:t>: </a:t>
            </a:r>
            <a:r>
              <a:rPr lang="en-US" b="1" dirty="0" smtClean="0">
                <a:latin typeface="Symbol" panose="05050102010706020507" pitchFamily="18" charset="2"/>
              </a:rPr>
              <a:t>d</a:t>
            </a:r>
            <a:r>
              <a:rPr lang="en-US" dirty="0" smtClean="0">
                <a:latin typeface="Symbol" panose="05050102010706020507" pitchFamily="18" charset="2"/>
              </a:rPr>
              <a:t> </a:t>
            </a:r>
            <a:r>
              <a:rPr lang="en-US" dirty="0" smtClean="0"/>
              <a:t>= 0     Obtain 95% CIs for </a:t>
            </a:r>
            <a:r>
              <a:rPr lang="en-US" dirty="0" err="1" smtClean="0">
                <a:latin typeface="Symbol" panose="05050102010706020507" pitchFamily="18" charset="2"/>
              </a:rPr>
              <a:t>d</a:t>
            </a:r>
            <a:r>
              <a:rPr lang="en-US" baseline="-25000" dirty="0" err="1" smtClean="0">
                <a:latin typeface="Symbol" panose="05050102010706020507" pitchFamily="18" charset="2"/>
              </a:rPr>
              <a:t>1</a:t>
            </a:r>
            <a:r>
              <a:rPr lang="en-US" dirty="0" smtClean="0">
                <a:latin typeface="Symbol" panose="05050102010706020507" pitchFamily="18" charset="2"/>
              </a:rPr>
              <a:t>, </a:t>
            </a:r>
            <a:r>
              <a:rPr lang="en-US" dirty="0" err="1" smtClean="0">
                <a:latin typeface="Symbol" panose="05050102010706020507" pitchFamily="18" charset="2"/>
              </a:rPr>
              <a:t>d</a:t>
            </a:r>
            <a:r>
              <a:rPr lang="en-US" baseline="-25000" dirty="0" err="1" smtClean="0">
                <a:latin typeface="Symbol" panose="05050102010706020507" pitchFamily="18" charset="2"/>
              </a:rPr>
              <a:t>2</a:t>
            </a:r>
            <a:endParaRPr lang="en-US" baseline="-25000" dirty="0" smtClean="0">
              <a:latin typeface="Symbol" panose="05050102010706020507" pitchFamily="18" charset="2"/>
            </a:endParaRPr>
          </a:p>
          <a:p>
            <a:pPr lvl="1"/>
            <a:r>
              <a:rPr lang="en-US" dirty="0" smtClean="0"/>
              <a:t>Compare Univariate Distributions of Mean Differences with Theoretical Distributions</a:t>
            </a:r>
          </a:p>
          <a:p>
            <a:pPr lvl="1"/>
            <a:r>
              <a:rPr lang="en-US" dirty="0" smtClean="0"/>
              <a:t>Plot Mean Differences with Superimposed Bivariate Normal Ellipsoid</a:t>
            </a:r>
          </a:p>
          <a:p>
            <a:pPr lvl="1"/>
            <a:r>
              <a:rPr lang="en-US" dirty="0" smtClean="0"/>
              <a:t>Graph Histogram of Scaled </a:t>
            </a:r>
            <a:r>
              <a:rPr lang="en-US" dirty="0" err="1" smtClean="0"/>
              <a:t>T</a:t>
            </a:r>
            <a:r>
              <a:rPr lang="en-US" baseline="30000" dirty="0" err="1" smtClean="0"/>
              <a:t>2</a:t>
            </a:r>
            <a:r>
              <a:rPr lang="en-US" dirty="0" smtClean="0"/>
              <a:t> Statistics with Superimposed F-distribution</a:t>
            </a:r>
          </a:p>
          <a:p>
            <a:pPr lvl="1"/>
            <a:r>
              <a:rPr lang="en-US" dirty="0" smtClean="0"/>
              <a:t>Compare Mean and Variance of Sample Variances and Covariance with Theoretical Values</a:t>
            </a:r>
          </a:p>
          <a:p>
            <a:pPr lvl="1"/>
            <a:r>
              <a:rPr lang="en-US" dirty="0" smtClean="0"/>
              <a:t>Graph Histogram </a:t>
            </a:r>
            <a:r>
              <a:rPr lang="en-US" dirty="0" smtClean="0"/>
              <a:t>of Sca</a:t>
            </a:r>
            <a:r>
              <a:rPr lang="en-US" dirty="0" smtClean="0"/>
              <a:t>led</a:t>
            </a:r>
            <a:r>
              <a:rPr lang="en-US" dirty="0" smtClean="0"/>
              <a:t> </a:t>
            </a:r>
            <a:r>
              <a:rPr lang="en-US" dirty="0" smtClean="0"/>
              <a:t>Correlation </a:t>
            </a:r>
            <a:r>
              <a:rPr lang="en-US" dirty="0" smtClean="0"/>
              <a:t>Coefficients with t-density (</a:t>
            </a:r>
            <a:r>
              <a:rPr lang="en-US" dirty="0" smtClean="0">
                <a:latin typeface="Symbol" panose="05050102010706020507" pitchFamily="18" charset="2"/>
              </a:rPr>
              <a:t>r </a:t>
            </a:r>
            <a:r>
              <a:rPr lang="en-US" dirty="0" smtClean="0"/>
              <a:t>≈ 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Results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864418"/>
              </p:ext>
            </p:extLst>
          </p:nvPr>
        </p:nvGraphicFramePr>
        <p:xfrm>
          <a:off x="228600" y="1198563"/>
          <a:ext cx="8777288" cy="526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" imgW="6476760" imgH="3886200" progId="Equation.DSMT4">
                  <p:embed/>
                </p:oleObj>
              </mc:Choice>
              <mc:Fallback>
                <p:oleObj name="Equation" r:id="rId3" imgW="6476760" imgH="3886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198563"/>
                        <a:ext cx="8777288" cy="5265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70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Empirical Distributions of Means and Normal Densities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83993"/>
            <a:ext cx="7543800" cy="591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24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221</Words>
  <Application>Microsoft Office PowerPoint</Application>
  <PresentationFormat>On-screen Show (4:3)</PresentationFormat>
  <Paragraphs>24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Equation</vt:lpstr>
      <vt:lpstr>MathType 6.0 Equation</vt:lpstr>
      <vt:lpstr>Microsoft Excel Worksheet</vt:lpstr>
      <vt:lpstr>(Approximately) Bivariate Normal Data and Inference Based on Hotelling’s T2</vt:lpstr>
      <vt:lpstr>Description of Population</vt:lpstr>
      <vt:lpstr>Population Data</vt:lpstr>
      <vt:lpstr>PowerPoint Presentation</vt:lpstr>
      <vt:lpstr>Sampling Distributions of Mean Vector and Variance-Covariance Matrix</vt:lpstr>
      <vt:lpstr>Hotelling’s T2</vt:lpstr>
      <vt:lpstr>Sampling from the Population</vt:lpstr>
      <vt:lpstr>Empirical Results </vt:lpstr>
      <vt:lpstr>Empirical Distributions of Means and Normal Densities</vt:lpstr>
      <vt:lpstr>Bivariate Empirical Distributions and Normal Ellipsoid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(Approximately) Bivariate Normal Data and Inference Based on Hotelling’s T2</dc:title>
  <dc:creator>Larry</dc:creator>
  <cp:lastModifiedBy>Larry</cp:lastModifiedBy>
  <cp:revision>41</cp:revision>
  <dcterms:created xsi:type="dcterms:W3CDTF">2019-03-05T20:55:51Z</dcterms:created>
  <dcterms:modified xsi:type="dcterms:W3CDTF">2019-03-07T23:41:15Z</dcterms:modified>
</cp:coreProperties>
</file>