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DDD00-5141-44BB-8F61-A8BBDC0F191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443"/>
            <a:ext cx="4002299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443"/>
            <a:ext cx="4002299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CE6E2-983F-4D1A-BA97-7EAE8DC1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91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78876-7F04-4249-8170-A7B5C02745B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28652-182F-4FC7-89C7-070904FF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5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28652-182F-4FC7-89C7-070904FF2D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32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28652-182F-4FC7-89C7-070904FF2D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3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8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0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3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0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9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5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0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3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6FEF-3396-4B85-AC72-6095F98F6C66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1C2C-44DA-4372-9908-A0EFFFC9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1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3.x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2-Way Mixed Analysis of Variance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Women’s PBA - 2009</a:t>
            </a:r>
          </a:p>
        </p:txBody>
      </p:sp>
    </p:spTree>
    <p:extLst>
      <p:ext uri="{BB962C8B-B14F-4D97-AF65-F5344CB8AC3E}">
        <p14:creationId xmlns:p14="http://schemas.microsoft.com/office/powerpoint/2010/main" val="122917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Bowling Results (a=4, b=15, n=14)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40306"/>
              </p:ext>
            </p:extLst>
          </p:nvPr>
        </p:nvGraphicFramePr>
        <p:xfrm>
          <a:off x="821672" y="990600"/>
          <a:ext cx="7500655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524487" imgH="3248100" progId="Excel.Sheet.12">
                  <p:embed/>
                </p:oleObj>
              </mc:Choice>
              <mc:Fallback>
                <p:oleObj name="Worksheet" r:id="rId2" imgW="6524487" imgH="3248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1672" y="990600"/>
                        <a:ext cx="7500655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500413"/>
              </p:ext>
            </p:extLst>
          </p:nvPr>
        </p:nvGraphicFramePr>
        <p:xfrm>
          <a:off x="990600" y="4876800"/>
          <a:ext cx="6705600" cy="169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324543" imgH="1342957" progId="Excel.Sheet.12">
                  <p:embed/>
                </p:oleObj>
              </mc:Choice>
              <mc:Fallback>
                <p:oleObj name="Worksheet" r:id="rId4" imgW="5324543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4876800"/>
                        <a:ext cx="6705600" cy="1691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348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Population Mean Score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070948"/>
              </p:ext>
            </p:extLst>
          </p:nvPr>
        </p:nvGraphicFramePr>
        <p:xfrm>
          <a:off x="304799" y="1143000"/>
          <a:ext cx="8617551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540480" imgH="3759120" progId="Equation.DSMT4">
                  <p:embed/>
                </p:oleObj>
              </mc:Choice>
              <mc:Fallback>
                <p:oleObj name="Equation" r:id="rId2" imgW="6540480" imgH="3759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799" y="1143000"/>
                        <a:ext cx="8617551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469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Simple Effects – Comparing Oil Patterns Within Bowlers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721884"/>
              </p:ext>
            </p:extLst>
          </p:nvPr>
        </p:nvGraphicFramePr>
        <p:xfrm>
          <a:off x="304800" y="914400"/>
          <a:ext cx="8590891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184800" imgH="4114800" progId="Equation.DSMT4">
                  <p:embed/>
                </p:oleObj>
              </mc:Choice>
              <mc:Fallback>
                <p:oleObj name="Equation" r:id="rId3" imgW="6184800" imgH="411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914400"/>
                        <a:ext cx="8590891" cy="571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446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Marginal Effects – Comparing Oil Patterns Across Bowlers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028633"/>
              </p:ext>
            </p:extLst>
          </p:nvPr>
        </p:nvGraphicFramePr>
        <p:xfrm>
          <a:off x="249238" y="990600"/>
          <a:ext cx="8777287" cy="519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972120" imgH="4127400" progId="Equation.DSMT4">
                  <p:embed/>
                </p:oleObj>
              </mc:Choice>
              <mc:Fallback>
                <p:oleObj name="Equation" r:id="rId3" imgW="6972120" imgH="412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238" y="990600"/>
                        <a:ext cx="8777287" cy="519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950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>
            <a:noAutofit/>
          </a:bodyPr>
          <a:lstStyle/>
          <a:p>
            <a:r>
              <a:rPr lang="en-US" sz="3200" dirty="0"/>
              <a:t>Pairwise Comparisons Among Oil Patterns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271542"/>
              </p:ext>
            </p:extLst>
          </p:nvPr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97416"/>
              </p:ext>
            </p:extLst>
          </p:nvPr>
        </p:nvGraphicFramePr>
        <p:xfrm>
          <a:off x="228600" y="1143000"/>
          <a:ext cx="6816725" cy="473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24200" imgH="3835080" progId="Equation.DSMT4">
                  <p:embed/>
                </p:oleObj>
              </mc:Choice>
              <mc:Fallback>
                <p:oleObj name="Equation" r:id="rId4" imgW="5524200" imgH="383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1143000"/>
                        <a:ext cx="6816725" cy="473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384604"/>
              </p:ext>
            </p:extLst>
          </p:nvPr>
        </p:nvGraphicFramePr>
        <p:xfrm>
          <a:off x="5867400" y="3733800"/>
          <a:ext cx="3114675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3495734" imgH="2486088" progId="Excel.Sheet.12">
                  <p:embed/>
                </p:oleObj>
              </mc:Choice>
              <mc:Fallback>
                <p:oleObj name="Worksheet" r:id="rId6" imgW="3495734" imgH="24860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67400" y="3733800"/>
                        <a:ext cx="3114675" cy="279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205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Estimating Variance Components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496635"/>
              </p:ext>
            </p:extLst>
          </p:nvPr>
        </p:nvGraphicFramePr>
        <p:xfrm>
          <a:off x="990600" y="847976"/>
          <a:ext cx="7239000" cy="597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92280" imgH="3543120" progId="Equation.DSMT4">
                  <p:embed/>
                </p:oleObj>
              </mc:Choice>
              <mc:Fallback>
                <p:oleObj name="Equation" r:id="rId2" imgW="4292280" imgH="354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0600" y="847976"/>
                        <a:ext cx="7239000" cy="597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771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from SAS PROC MIXED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456591"/>
              </p:ext>
            </p:extLst>
          </p:nvPr>
        </p:nvGraphicFramePr>
        <p:xfrm>
          <a:off x="215064" y="1066800"/>
          <a:ext cx="87169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858118" imgH="4315968" progId="Word.Document.12">
                  <p:embed/>
                </p:oleObj>
              </mc:Choice>
              <mc:Fallback>
                <p:oleObj name="Document" r:id="rId2" imgW="6858118" imgH="43159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5064" y="1066800"/>
                        <a:ext cx="8716900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950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Data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Women’s Professional Bowling Association – Qualifying rounds at Alan Park, Michigan (2009).</a:t>
            </a:r>
          </a:p>
          <a:p>
            <a:r>
              <a:rPr lang="en-US" dirty="0"/>
              <a:t>Factors:</a:t>
            </a:r>
          </a:p>
          <a:p>
            <a:pPr lvl="1"/>
            <a:r>
              <a:rPr lang="en-US" dirty="0"/>
              <a:t>A: Oil Pattern (Fixed) with a=4 levels: </a:t>
            </a:r>
          </a:p>
          <a:p>
            <a:pPr lvl="2"/>
            <a:r>
              <a:rPr lang="en-US" sz="2000" dirty="0"/>
              <a:t>1=Viper, 2=Chameleon, 3=Scorpion, 4=Shark</a:t>
            </a:r>
          </a:p>
          <a:p>
            <a:pPr lvl="1"/>
            <a:r>
              <a:rPr lang="en-US" dirty="0"/>
              <a:t>B: Bowler (Random) with b=15 levels:</a:t>
            </a:r>
          </a:p>
          <a:p>
            <a:pPr lvl="2"/>
            <a:r>
              <a:rPr lang="en-US" sz="2000" dirty="0"/>
              <a:t>1=</a:t>
            </a:r>
            <a:r>
              <a:rPr lang="en-US" sz="2000" dirty="0" err="1"/>
              <a:t>Diandra</a:t>
            </a:r>
            <a:r>
              <a:rPr lang="en-US" sz="2000" dirty="0"/>
              <a:t> </a:t>
            </a:r>
            <a:r>
              <a:rPr lang="en-US" sz="2000" dirty="0" err="1"/>
              <a:t>Abaty</a:t>
            </a:r>
            <a:r>
              <a:rPr lang="en-US" sz="2000" dirty="0"/>
              <a:t>, 2=</a:t>
            </a:r>
            <a:r>
              <a:rPr lang="en-US" sz="2000" dirty="0" err="1"/>
              <a:t>Shalin</a:t>
            </a:r>
            <a:r>
              <a:rPr lang="en-US" sz="2000" dirty="0"/>
              <a:t> </a:t>
            </a:r>
            <a:r>
              <a:rPr lang="en-US" sz="2000" dirty="0" err="1"/>
              <a:t>Zulkiffi</a:t>
            </a:r>
            <a:r>
              <a:rPr lang="en-US" sz="2000" dirty="0"/>
              <a:t>, 3=Liz Johnson, 4=Kelly </a:t>
            </a:r>
            <a:r>
              <a:rPr lang="en-US" sz="2000" dirty="0" err="1"/>
              <a:t>Kulick</a:t>
            </a:r>
            <a:r>
              <a:rPr lang="en-US" sz="2000" dirty="0"/>
              <a:t>, 5=Clara Guerrero, 6=Jennifer </a:t>
            </a:r>
            <a:r>
              <a:rPr lang="en-US" sz="2000" dirty="0" err="1"/>
              <a:t>Petrick</a:t>
            </a:r>
            <a:r>
              <a:rPr lang="en-US" sz="2000" dirty="0"/>
              <a:t>, 7=Wendy MacPherson, 8=Shannon </a:t>
            </a:r>
            <a:r>
              <a:rPr lang="en-US" sz="2000" dirty="0" err="1"/>
              <a:t>Pluhowski</a:t>
            </a:r>
            <a:r>
              <a:rPr lang="en-US" sz="2000" dirty="0"/>
              <a:t>, 9=Stephanie Nation, 10=Tammy </a:t>
            </a:r>
            <a:r>
              <a:rPr lang="en-US" sz="2000" dirty="0" err="1"/>
              <a:t>Boomershine</a:t>
            </a:r>
            <a:r>
              <a:rPr lang="en-US" sz="2000" dirty="0"/>
              <a:t>, 11=Amanda Fagan, 12=</a:t>
            </a:r>
            <a:r>
              <a:rPr lang="en-US" sz="2000" dirty="0" err="1"/>
              <a:t>Aumi</a:t>
            </a:r>
            <a:r>
              <a:rPr lang="en-US" sz="2000" dirty="0"/>
              <a:t> Guerra, 13=Michelle Feldman, 14=Shannon O'Keefe, 15=Jodie </a:t>
            </a:r>
            <a:r>
              <a:rPr lang="en-US" sz="2000" dirty="0" err="1"/>
              <a:t>Woessner</a:t>
            </a:r>
            <a:endParaRPr lang="en-US" sz="2000" dirty="0"/>
          </a:p>
          <a:p>
            <a:r>
              <a:rPr lang="en-US" dirty="0"/>
              <a:t>Replicates: Each bowler rolled 2 sets of 7 games on each pattern (Y = Total Pins in a game, n=14)</a:t>
            </a:r>
          </a:p>
        </p:txBody>
      </p:sp>
    </p:spTree>
    <p:extLst>
      <p:ext uri="{BB962C8B-B14F-4D97-AF65-F5344CB8AC3E}">
        <p14:creationId xmlns:p14="http://schemas.microsoft.com/office/powerpoint/2010/main" val="386537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Model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698070"/>
              </p:ext>
            </p:extLst>
          </p:nvPr>
        </p:nvGraphicFramePr>
        <p:xfrm>
          <a:off x="457200" y="1219200"/>
          <a:ext cx="7620000" cy="5435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92560" imgH="3632040" progId="Equation.DSMT4">
                  <p:embed/>
                </p:oleObj>
              </mc:Choice>
              <mc:Fallback>
                <p:oleObj name="Equation" r:id="rId2" imgW="5092560" imgH="363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7620000" cy="5435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85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Covariance Structure / ANOVA (Unrestricted Model)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942438"/>
              </p:ext>
            </p:extLst>
          </p:nvPr>
        </p:nvGraphicFramePr>
        <p:xfrm>
          <a:off x="533400" y="1066799"/>
          <a:ext cx="8001000" cy="558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08560" imgH="3708360" progId="Equation.DSMT4">
                  <p:embed/>
                </p:oleObj>
              </mc:Choice>
              <mc:Fallback>
                <p:oleObj name="Equation" r:id="rId2" imgW="5308560" imgH="3708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400" y="1066799"/>
                        <a:ext cx="8001000" cy="5589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537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and Variances of Means - I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35331"/>
              </p:ext>
            </p:extLst>
          </p:nvPr>
        </p:nvGraphicFramePr>
        <p:xfrm>
          <a:off x="228600" y="1295400"/>
          <a:ext cx="8816433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720" imgH="4165560" progId="Equation.DSMT4">
                  <p:embed/>
                </p:oleObj>
              </mc:Choice>
              <mc:Fallback>
                <p:oleObj name="Equation" r:id="rId2" imgW="6984720" imgH="4165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1295400"/>
                        <a:ext cx="8816433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338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Expectations and Variances of Means - II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133138"/>
              </p:ext>
            </p:extLst>
          </p:nvPr>
        </p:nvGraphicFramePr>
        <p:xfrm>
          <a:off x="1524000" y="981075"/>
          <a:ext cx="6149975" cy="566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68600" imgH="4025880" progId="Equation.DSMT4">
                  <p:embed/>
                </p:oleObj>
              </mc:Choice>
              <mc:Fallback>
                <p:oleObj name="Equation" r:id="rId2" imgW="4368600" imgH="4025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0" y="981075"/>
                        <a:ext cx="6149975" cy="5666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92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Expected Mean Squares - I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461793"/>
              </p:ext>
            </p:extLst>
          </p:nvPr>
        </p:nvGraphicFramePr>
        <p:xfrm>
          <a:off x="457200" y="1050925"/>
          <a:ext cx="8153400" cy="562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10080" imgH="3733560" progId="Equation.DSMT4">
                  <p:embed/>
                </p:oleObj>
              </mc:Choice>
              <mc:Fallback>
                <p:oleObj name="Equation" r:id="rId2" imgW="5410080" imgH="373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1050925"/>
                        <a:ext cx="8153400" cy="562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872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Expected Mean Squares - II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328486"/>
              </p:ext>
            </p:extLst>
          </p:nvPr>
        </p:nvGraphicFramePr>
        <p:xfrm>
          <a:off x="304800" y="1143000"/>
          <a:ext cx="8529484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17760" imgH="3200400" progId="Equation.DSMT4">
                  <p:embed/>
                </p:oleObj>
              </mc:Choice>
              <mc:Fallback>
                <p:oleObj name="Equation" r:id="rId2" imgW="5117760" imgH="320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800" y="1143000"/>
                        <a:ext cx="8529484" cy="533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866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Expected Mean Squares III &amp; F-Tests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442734"/>
              </p:ext>
            </p:extLst>
          </p:nvPr>
        </p:nvGraphicFramePr>
        <p:xfrm>
          <a:off x="256020" y="1143000"/>
          <a:ext cx="8735580" cy="5554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32160" imgH="3835080" progId="Equation.DSMT4">
                  <p:embed/>
                </p:oleObj>
              </mc:Choice>
              <mc:Fallback>
                <p:oleObj name="Equation" r:id="rId2" imgW="6032160" imgH="383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6020" y="1143000"/>
                        <a:ext cx="8735580" cy="5554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04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258</Words>
  <Application>Microsoft Office PowerPoint</Application>
  <PresentationFormat>On-screen Show (4:3)</PresentationFormat>
  <Paragraphs>26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Equation</vt:lpstr>
      <vt:lpstr>Microsoft Excel Worksheet</vt:lpstr>
      <vt:lpstr>Worksheet</vt:lpstr>
      <vt:lpstr>Document</vt:lpstr>
      <vt:lpstr>2-Way Mixed Analysis of Variance</vt:lpstr>
      <vt:lpstr>Data Description</vt:lpstr>
      <vt:lpstr>Statistical Model </vt:lpstr>
      <vt:lpstr>Covariance Structure / ANOVA (Unrestricted Model)</vt:lpstr>
      <vt:lpstr>Expectations and Variances of Means - I</vt:lpstr>
      <vt:lpstr>Expectations and Variances of Means - II</vt:lpstr>
      <vt:lpstr>Expected Mean Squares - I</vt:lpstr>
      <vt:lpstr>Expected Mean Squares - II</vt:lpstr>
      <vt:lpstr>Expected Mean Squares III &amp; F-Tests</vt:lpstr>
      <vt:lpstr>Bowling Results (a=4, b=15, n=14)</vt:lpstr>
      <vt:lpstr>Estimating Population Mean Score</vt:lpstr>
      <vt:lpstr>Simple Effects – Comparing Oil Patterns Within Bowlers</vt:lpstr>
      <vt:lpstr>Marginal Effects – Comparing Oil Patterns Across Bowlers</vt:lpstr>
      <vt:lpstr>Pairwise Comparisons Among Oil Patterns</vt:lpstr>
      <vt:lpstr>Estimating Variance Components</vt:lpstr>
      <vt:lpstr>Output from SAS PROC MIXED</vt:lpstr>
    </vt:vector>
  </TitlesOfParts>
  <Company>UF College of Liberal Arts &amp;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2-Way Mixed Analysis of Variance</dc:title>
  <dc:creator>Winner,Lawrence Herman</dc:creator>
  <cp:lastModifiedBy>Larry Winner</cp:lastModifiedBy>
  <cp:revision>54</cp:revision>
  <cp:lastPrinted>2014-03-12T01:45:27Z</cp:lastPrinted>
  <dcterms:created xsi:type="dcterms:W3CDTF">2014-03-11T14:18:08Z</dcterms:created>
  <dcterms:modified xsi:type="dcterms:W3CDTF">2021-08-17T17:27:31Z</dcterms:modified>
</cp:coreProperties>
</file>