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5" r:id="rId3"/>
    <p:sldId id="257" r:id="rId4"/>
    <p:sldId id="270" r:id="rId5"/>
    <p:sldId id="258" r:id="rId6"/>
    <p:sldId id="259" r:id="rId7"/>
    <p:sldId id="260" r:id="rId8"/>
    <p:sldId id="264" r:id="rId9"/>
    <p:sldId id="274" r:id="rId10"/>
    <p:sldId id="282" r:id="rId11"/>
    <p:sldId id="297" r:id="rId12"/>
    <p:sldId id="273" r:id="rId13"/>
    <p:sldId id="268" r:id="rId14"/>
    <p:sldId id="281" r:id="rId15"/>
    <p:sldId id="262" r:id="rId16"/>
    <p:sldId id="263" r:id="rId17"/>
    <p:sldId id="271" r:id="rId18"/>
    <p:sldId id="283" r:id="rId19"/>
    <p:sldId id="286" r:id="rId20"/>
    <p:sldId id="284" r:id="rId21"/>
    <p:sldId id="272" r:id="rId22"/>
    <p:sldId id="265" r:id="rId23"/>
    <p:sldId id="287" r:id="rId24"/>
    <p:sldId id="267" r:id="rId25"/>
    <p:sldId id="288" r:id="rId26"/>
    <p:sldId id="291" r:id="rId27"/>
    <p:sldId id="292" r:id="rId28"/>
    <p:sldId id="293" r:id="rId29"/>
    <p:sldId id="294" r:id="rId30"/>
    <p:sldId id="279" r:id="rId31"/>
    <p:sldId id="295" r:id="rId32"/>
    <p:sldId id="296" r:id="rId33"/>
    <p:sldId id="290" r:id="rId34"/>
    <p:sldId id="277" r:id="rId35"/>
    <p:sldId id="289" r:id="rId36"/>
    <p:sldId id="278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89091" autoAdjust="0"/>
  </p:normalViewPr>
  <p:slideViewPr>
    <p:cSldViewPr snapToGrid="0">
      <p:cViewPr varScale="1">
        <p:scale>
          <a:sx n="93" d="100"/>
          <a:sy n="93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D67F9-0153-41F6-A5A1-C111171DF588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EFA27E-EE71-4061-9724-6F1C4D140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trs.nasa.gov/archive/nasa/casi.ntrs.nasa.gov/19980227091.pd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will rattle your concepts of physics and quantum mechanics</a:t>
            </a:r>
          </a:p>
          <a:p>
            <a:r>
              <a:rPr lang="en-US" dirty="0"/>
              <a:t>Unless you sleep through the talk.</a:t>
            </a:r>
          </a:p>
          <a:p>
            <a:r>
              <a:rPr lang="en-US" dirty="0"/>
              <a:t>I will do my very best to not let you go to sleep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08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arguments are circular because of a fundamental assumption made by Einstein and Bohr and almost everybody else.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3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Stewart Bell 1964 published a theorem with a clear statistical test about what should be measured if the dynamics is controlled by variables (photographs!) as a classical theory.</a:t>
            </a:r>
          </a:p>
          <a:p>
            <a:r>
              <a:rPr lang="en-US" dirty="0"/>
              <a:t>Quantum mechanics uses functions (movies!) and gets different result.</a:t>
            </a:r>
          </a:p>
          <a:p>
            <a:r>
              <a:rPr lang="en-US" dirty="0"/>
              <a:t>Alan Aspect and his team did an experiment and showed that the quantum result is correct.</a:t>
            </a:r>
          </a:p>
          <a:p>
            <a:endParaRPr lang="en-US" dirty="0"/>
          </a:p>
          <a:p>
            <a:r>
              <a:rPr lang="en-US" dirty="0"/>
              <a:t>Statistics of pictures of cats: 292,000,000 in 0.52 s</a:t>
            </a:r>
          </a:p>
          <a:p>
            <a:r>
              <a:rPr lang="en-US" dirty="0"/>
              <a:t>Statistics of frames from videos of cats: 799,000,000 in 0.75 s -&gt; higher correlation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7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5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nature of old quantum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3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Bohr’s atom was a great advance, he got the Nobel Prize in 1922 for this work</a:t>
            </a:r>
          </a:p>
          <a:p>
            <a:r>
              <a:rPr lang="en-US" dirty="0"/>
              <a:t>He built the theory of the periodic table with it, which is still valid</a:t>
            </a:r>
          </a:p>
          <a:p>
            <a:r>
              <a:rPr lang="en-US" dirty="0"/>
              <a:t>Only we use different math to get the correct numbers, but the concepts are Bohr’s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2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Einstein got the Nobel prize in 1921 for the photoelectric effect (awarded in 1922)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3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11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in the cloud chamber is complex physics, involving a macroscopically large number of degrees of freedom and a phase transition</a:t>
            </a:r>
          </a:p>
          <a:p>
            <a:r>
              <a:rPr lang="en-US" dirty="0"/>
              <a:t>Supersaturated water or alcohol</a:t>
            </a:r>
          </a:p>
          <a:p>
            <a:r>
              <a:rPr lang="en-US" dirty="0"/>
              <a:t>Cloud chamber invented in 1911 by Charles Thomson Rees Wilson</a:t>
            </a:r>
          </a:p>
          <a:p>
            <a:r>
              <a:rPr lang="en-US" dirty="0"/>
              <a:t>Bubble chamber invented later in 1952 by Donald A. Glaser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29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05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closer look at the detector.</a:t>
            </a:r>
          </a:p>
          <a:p>
            <a:r>
              <a:rPr lang="en-US" dirty="0"/>
              <a:t>How does it work?</a:t>
            </a:r>
          </a:p>
          <a:p>
            <a:r>
              <a:rPr lang="en-US" dirty="0"/>
              <a:t>What is going on in there?</a:t>
            </a:r>
          </a:p>
          <a:p>
            <a:r>
              <a:rPr lang="en-US" dirty="0"/>
              <a:t>Is it so simple we can just describe it as “it records”?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6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one thing to remember, it is this.</a:t>
            </a:r>
          </a:p>
          <a:p>
            <a:r>
              <a:rPr lang="en-US" dirty="0"/>
              <a:t>I will come back to this throughout the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44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some numbers…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44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1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CMS detector has millions of components</a:t>
            </a:r>
          </a:p>
          <a:p>
            <a:r>
              <a:rPr lang="en-US" dirty="0"/>
              <a:t>The physics of these components must be described correctly to describe the results and interpret them correctly</a:t>
            </a:r>
          </a:p>
          <a:p>
            <a:r>
              <a:rPr lang="en-US" dirty="0"/>
              <a:t>Just like the detector “screen” in the </a:t>
            </a:r>
            <a:r>
              <a:rPr lang="en-US" dirty="0" err="1"/>
              <a:t>Tomomura</a:t>
            </a:r>
            <a:r>
              <a:rPr lang="en-US" dirty="0"/>
              <a:t> double slit experiment</a:t>
            </a:r>
          </a:p>
          <a:p>
            <a:r>
              <a:rPr lang="en-US" dirty="0"/>
              <a:t>Einstein and Bohr treated the detector screen as “just a screen with a fluorescent film”</a:t>
            </a:r>
          </a:p>
          <a:p>
            <a:r>
              <a:rPr lang="en-US" dirty="0"/>
              <a:t>They assumed that the physics happening inside it can be ignored</a:t>
            </a:r>
          </a:p>
          <a:p>
            <a:r>
              <a:rPr lang="en-US" dirty="0"/>
              <a:t>As it can be in classical measurement devices for </a:t>
            </a:r>
            <a:r>
              <a:rPr lang="en-US" b="1" dirty="0"/>
              <a:t>basic</a:t>
            </a:r>
            <a:r>
              <a:rPr lang="en-US" dirty="0"/>
              <a:t>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5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early space flight and the use of Kepler’s laws up to 1960</a:t>
            </a:r>
          </a:p>
          <a:p>
            <a:r>
              <a:rPr lang="en-US" dirty="0"/>
              <a:t>It works fine to go to space</a:t>
            </a:r>
          </a:p>
          <a:p>
            <a:r>
              <a:rPr lang="en-US" dirty="0"/>
              <a:t>Burns are short, minutes, compared to orbit times, which are hours (1.6 hours at 640 km = 400 miles)</a:t>
            </a:r>
          </a:p>
          <a:p>
            <a:endParaRPr lang="en-US" dirty="0"/>
          </a:p>
          <a:p>
            <a:r>
              <a:rPr lang="en-US" dirty="0"/>
              <a:t>But coming back is a problem, if you want to land with accuracy</a:t>
            </a:r>
          </a:p>
          <a:p>
            <a:r>
              <a:rPr lang="en-US" dirty="0"/>
              <a:t>Say near the recovery aircraft carrier 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11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2016 movie “Hidden figures” </a:t>
            </a:r>
          </a:p>
          <a:p>
            <a:r>
              <a:rPr lang="en-US" dirty="0"/>
              <a:t>Katherine Johnson mathematician engineer, played by Taraji P. Henson</a:t>
            </a:r>
          </a:p>
          <a:p>
            <a:r>
              <a:rPr lang="en-US" dirty="0"/>
              <a:t>Paul Stafford head engineer, played by Jim Parsons (also plays Sheldon Cooper in “the big bang theory”)</a:t>
            </a:r>
          </a:p>
          <a:p>
            <a:endParaRPr lang="en-US" dirty="0"/>
          </a:p>
          <a:p>
            <a:r>
              <a:rPr lang="en-US" dirty="0"/>
              <a:t>Katherine Johnson and Ted </a:t>
            </a:r>
            <a:r>
              <a:rPr lang="en-US" dirty="0" err="1"/>
              <a:t>Skopinski</a:t>
            </a:r>
            <a:r>
              <a:rPr lang="en-US" dirty="0"/>
              <a:t> wrote the report talked about in the movie</a:t>
            </a:r>
          </a:p>
          <a:p>
            <a:r>
              <a:rPr lang="en-US" dirty="0"/>
              <a:t>“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Determination of Azimuth Angle at Burnout for Placing a Satellite Over a Selected Earth Position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NASA Report D-233 Sept 1960</a:t>
            </a:r>
            <a:endParaRPr lang="en-US" dirty="0"/>
          </a:p>
          <a:p>
            <a:r>
              <a:rPr lang="en-US" dirty="0">
                <a:hlinkClick r:id="rId3"/>
              </a:rPr>
              <a:t>https://ntrs.nasa.gov/archive/nasa/casi.ntrs.nasa.gov/19980227091.pdf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0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conceptual stature and use of Kepler’s Laws is in some ways similar to the stature and use of </a:t>
            </a:r>
            <a:r>
              <a:rPr lang="en-US" dirty="0" err="1"/>
              <a:t>Born’s</a:t>
            </a:r>
            <a:r>
              <a:rPr lang="en-US" dirty="0"/>
              <a:t> rule</a:t>
            </a:r>
          </a:p>
          <a:p>
            <a:r>
              <a:rPr lang="en-US" dirty="0"/>
              <a:t>Both focus on phenomena and how to describe them accurately to get work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83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classical mechanics, we have a clear conceptual foundation from which Kepler’s laws are derived.</a:t>
            </a:r>
          </a:p>
          <a:p>
            <a:r>
              <a:rPr lang="en-US" dirty="0"/>
              <a:t>We try to do the same for </a:t>
            </a:r>
            <a:r>
              <a:rPr lang="en-US" dirty="0" err="1"/>
              <a:t>Born’s</a:t>
            </a:r>
            <a:r>
              <a:rPr lang="en-US" dirty="0"/>
              <a:t> rule</a:t>
            </a:r>
          </a:p>
          <a:p>
            <a:r>
              <a:rPr lang="en-US" dirty="0" err="1"/>
              <a:t>Allahverdyan</a:t>
            </a:r>
            <a:r>
              <a:rPr lang="en-US" dirty="0"/>
              <a:t>, </a:t>
            </a:r>
            <a:r>
              <a:rPr lang="en-US" dirty="0" err="1"/>
              <a:t>Ballian</a:t>
            </a:r>
            <a:r>
              <a:rPr lang="en-US" dirty="0"/>
              <a:t>, </a:t>
            </a:r>
            <a:r>
              <a:rPr lang="en-US" dirty="0" err="1"/>
              <a:t>Nieuwenhuizen</a:t>
            </a:r>
            <a:r>
              <a:rPr lang="en-US" dirty="0"/>
              <a:t> did the derivation in 2013 in the context of an empirical viewpoint</a:t>
            </a:r>
          </a:p>
          <a:p>
            <a:r>
              <a:rPr lang="en-US" dirty="0"/>
              <a:t>We build from the ground up</a:t>
            </a:r>
          </a:p>
          <a:p>
            <a:r>
              <a:rPr lang="en-US" dirty="0"/>
              <a:t>We start with the wave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we add probabilities and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21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in the detector using the realist viewpoint?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3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classical variables in the mathematical framework of quantum mechanics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dirty="0"/>
              <a:t>Not a single one has held up to all findings</a:t>
            </a:r>
          </a:p>
          <a:p>
            <a:pPr defTabSz="931774"/>
            <a:r>
              <a:rPr lang="en-US" dirty="0"/>
              <a:t>Some are just an excuse to not make a precise verifiable statement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1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77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51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50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756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07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44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Newlands (1864) and Julius Meyer (1864) gave preliminary versions of the periodic table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views in philosophy of science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Start from data and experiment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Build theory to derive what is observed</a:t>
            </a:r>
          </a:p>
          <a:p>
            <a:pPr marL="0" indent="0">
              <a:buFontTx/>
              <a:buNone/>
            </a:pPr>
            <a:r>
              <a:rPr lang="en-US" dirty="0"/>
              <a:t>We need both to get useful scientific theories that can feed engineering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9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famous double slit experiment shows the essential paradox</a:t>
            </a:r>
          </a:p>
          <a:p>
            <a:r>
              <a:rPr lang="en-US" dirty="0"/>
              <a:t>There are many other ways to show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96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the math of classical and quantum</a:t>
            </a:r>
          </a:p>
          <a:p>
            <a:r>
              <a:rPr lang="en-US" dirty="0"/>
              <a:t>There are very similar in some ways, and very different in other 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8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result on the computer display screen of a real double slit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55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Sketch the positions of a few “interpretations”</a:t>
            </a:r>
          </a:p>
          <a:p>
            <a:r>
              <a:rPr lang="en-US" dirty="0"/>
              <a:t>There are many variations and some other approaches,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A27E-EE71-4061-9724-6F1C4D1400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7F9A-C324-4C9B-98A4-C602686AE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8DC46-21C4-43C0-BBC6-3A2996925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F8730-B448-4320-8664-9FF45F1A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11F03-1B59-49F1-BE8F-40A83F2E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C1204-3440-4074-98B0-41DC74B9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6FC4-6603-43C9-8508-B993729A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4B648-1E44-47B5-9974-792025CDF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06AC-2C0C-4697-9E80-7EFD3BE3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3A7C-3E9F-4BF5-A2C3-23CC66EC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41F29-2FB4-439F-B1CF-CF3F1A5B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7717A6-3028-4208-BBC1-980D90665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4EC63-6FA4-468E-8111-DB159BB06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76696-9A87-4451-83C4-7D4BD097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706B2-68EC-4AE7-9D3E-9FBEB9AC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5E15F-77C6-49E2-B91C-9640F401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3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D014-5138-46C3-B9F5-29962F26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5827-8512-4CCA-A660-571FD715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036E1-68F6-4E9B-B61E-1301C1D5E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8202E-91CE-4B23-9CCF-2E981641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F5FBE-1E70-45FD-A23C-C8BABAF9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0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6824-73F6-4164-814A-CDE41371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7E2D-FE1F-40CC-84C6-43B941DF5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FD28C-91F5-473D-B93E-A94DF08D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8E19-2BF3-4A42-91B8-6A48CB09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45929-4766-46D8-BE31-88F62131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C8B7-C308-41BB-83A2-6991E99C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A3413-90CB-46B9-82CD-A49927C8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EA5C4-25BF-4314-837D-887C3D890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7BFD9-FDAF-4345-A055-3189D75D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47EE4-D151-4080-8513-02873CB7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5C95B-192C-4FD7-B39A-A3DA0403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87CD-1564-42F4-9ABD-58441C9D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EFCEE-87CA-43F6-ACB9-0104ADA63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CD68B-7153-480D-8054-CFC18D269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96651-7469-4F2F-A553-CC81C2FE4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5FCF3-A1A3-4C13-B9AF-FE2945CAC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D586F-96B1-45A5-B089-23104EE1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A322A-C294-42D1-AA5E-2194DA80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805D6-2695-4EED-9FD3-2260565E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6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AC6D-FCBD-4288-A1EB-D202AF1A3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1D8AB-3C5F-4C2B-8882-467A58E8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48743-E149-4164-80BC-D72C12EB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C6242-61DA-4EAE-85B4-BBA4C945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AF480-D2AD-4E5B-8FB0-66877E0B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8BABE-195A-46DD-993C-D1507400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D1DCC-6357-4C26-A9BA-9138008C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5FA5-1BF2-462B-9AFF-352AED28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57A5-4EF1-4958-932C-4D7917B72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16196-8DC8-4754-81A2-7BE089D0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BC302-621B-486F-8656-E62F9C60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A416F-8664-41E6-B3D5-184C8FCF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E59B-FB69-4DA2-8B58-D2E9299A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5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6BB6-08D3-4CEF-AC73-87FDC505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6C209-55C0-4E9C-9C92-D4165FD94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587DC-5FB0-40B3-BB0D-E2F5BAC9D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C9EE6-6E9F-48C0-9E8F-5B444758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89DEE-DCC5-4C09-B0E0-E194FB3B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75AC9-7BF5-4A5B-AB19-352EA1E8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7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84F56-F619-45BD-AB53-63D7B848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621F7-6D43-4053-947A-D37BD516A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AC1B2-732F-4C5E-BFF4-A80BC6BDC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CB8D-FB68-4C21-95B6-DB2155187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E4C1-C0A8-4E1C-9D01-993EEBA26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F71CC-BDD6-4532-AE16-5A11BB22A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-pbGAts_Fg?feature=oembed" TargetMode="Externa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18F9-AA75-4A12-A870-51B52623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277" y="1122363"/>
            <a:ext cx="11120284" cy="2387600"/>
          </a:xfrm>
        </p:spPr>
        <p:txBody>
          <a:bodyPr>
            <a:normAutofit/>
          </a:bodyPr>
          <a:lstStyle/>
          <a:p>
            <a:r>
              <a:rPr lang="en-US" sz="4800" dirty="0"/>
              <a:t>Quantum Mechanics: </a:t>
            </a:r>
            <a:br>
              <a:rPr lang="en-US" sz="4800" dirty="0"/>
            </a:br>
            <a:r>
              <a:rPr lang="en-US" sz="4800" dirty="0"/>
              <a:t>How Einstein and Bohr led everybody astray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029E3-54DD-4CD7-9219-5BBF6A2787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Erik Deumens</a:t>
            </a:r>
          </a:p>
          <a:p>
            <a:r>
              <a:rPr lang="en-US" dirty="0"/>
              <a:t>UFIT Research Computing &amp; Quantum Theory Project</a:t>
            </a:r>
          </a:p>
          <a:p>
            <a:r>
              <a:rPr lang="en-US" dirty="0"/>
              <a:t>Dept. of Physics and Dept. of Chemistry</a:t>
            </a:r>
          </a:p>
          <a:p>
            <a:r>
              <a:rPr lang="en-US" dirty="0"/>
              <a:t>University of Florida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DF0C4-A051-4E84-938A-1C8DDBD5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4E94B-A2F0-401D-8F71-A0FF53D6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EAB0D-C65A-4C52-A2C4-D1E73E77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circular argument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859C2-339D-404F-963D-E67E61EF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134A1-C5B4-411D-8729-3AD1E460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65E1C-C1B1-43F2-80CF-FCFFD100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09808" y="-234165"/>
            <a:ext cx="5972384" cy="73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1F554-95C1-4BA4-A6D2-A65039D2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John Bell (1928-1990) &amp; Alain Aspect (1947-)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5CDAD-7671-49DF-BC40-1BE54A44C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Bell’s theorem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E0AAF-A4DF-42E2-8E93-C6EB2917F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370" y="2505075"/>
            <a:ext cx="5309206" cy="3684588"/>
          </a:xfrm>
        </p:spPr>
        <p:txBody>
          <a:bodyPr>
            <a:normAutofit/>
          </a:bodyPr>
          <a:lstStyle/>
          <a:p>
            <a:r>
              <a:rPr lang="en-US" dirty="0"/>
              <a:t>Develop theory</a:t>
            </a:r>
          </a:p>
          <a:p>
            <a:r>
              <a:rPr lang="en-US" dirty="0"/>
              <a:t>Analyze statistics of values</a:t>
            </a:r>
          </a:p>
          <a:p>
            <a:r>
              <a:rPr lang="en-US" dirty="0"/>
              <a:t>Analogy: Photographs</a:t>
            </a:r>
          </a:p>
          <a:p>
            <a:r>
              <a:rPr lang="en-US" dirty="0"/>
              <a:t>Correlation is </a:t>
            </a:r>
            <a:r>
              <a:rPr lang="en-US" dirty="0">
                <a:highlight>
                  <a:srgbClr val="FFFF00"/>
                </a:highlight>
              </a:rPr>
              <a:t>smaller</a:t>
            </a:r>
            <a:r>
              <a:rPr lang="en-US" dirty="0"/>
              <a:t> than a limit</a:t>
            </a:r>
          </a:p>
          <a:p>
            <a:r>
              <a:rPr lang="en-US" dirty="0">
                <a:highlight>
                  <a:srgbClr val="FFFF00"/>
                </a:highlight>
              </a:rPr>
              <a:t>Bell’s inequality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7CF7A-3387-4FB5-BDBF-CD63AB89A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Aspect’s experiment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93A49-E611-48A0-9666-BA3DEC49F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7598" cy="3684588"/>
          </a:xfrm>
        </p:spPr>
        <p:txBody>
          <a:bodyPr>
            <a:normAutofit/>
          </a:bodyPr>
          <a:lstStyle/>
          <a:p>
            <a:r>
              <a:rPr lang="en-US" dirty="0"/>
              <a:t>Measure the correlation</a:t>
            </a:r>
          </a:p>
          <a:p>
            <a:r>
              <a:rPr lang="en-US" dirty="0"/>
              <a:t>Quantum mechanics has functions</a:t>
            </a:r>
          </a:p>
          <a:p>
            <a:r>
              <a:rPr lang="en-US" dirty="0"/>
              <a:t>Analogy: videos</a:t>
            </a:r>
          </a:p>
          <a:p>
            <a:r>
              <a:rPr lang="en-US" dirty="0"/>
              <a:t>Correlation is found </a:t>
            </a:r>
            <a:r>
              <a:rPr lang="en-US" dirty="0">
                <a:highlight>
                  <a:srgbClr val="FFFF00"/>
                </a:highlight>
              </a:rPr>
              <a:t>larger</a:t>
            </a:r>
          </a:p>
          <a:p>
            <a:r>
              <a:rPr lang="en-US" dirty="0">
                <a:highlight>
                  <a:srgbClr val="FFFF00"/>
                </a:highlight>
              </a:rPr>
              <a:t>Bell’s inequality is violated</a:t>
            </a:r>
          </a:p>
          <a:p>
            <a:r>
              <a:rPr lang="en-US" dirty="0"/>
              <a:t>Heisenberg is right</a:t>
            </a:r>
          </a:p>
          <a:p>
            <a:r>
              <a:rPr lang="en-US" dirty="0"/>
              <a:t>Bohr and Einstein are wrong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51ECC-2FAF-417D-8B2C-2C17E518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5B313E-5CD0-4591-9379-C5675158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3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D524-6163-444F-A8ED-45F7EB66F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does this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BDFFE-527E-42C6-BC90-A3F2873B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0673E-ED31-4559-80D4-94D3113D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EB553-75EA-4F0D-A4A7-A9FCD48B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Classical atom is not stable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63601-6275-4E28-86CE-17AB1177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75F8F-F342-42F2-84BA-38977F37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8AB98-6841-4A4A-9EBB-181A38CB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58235" y="526110"/>
            <a:ext cx="5075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2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8AA51-C47A-4CCC-BBD9-61DBAF4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9A47E-066F-4B57-9639-938CFCEB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B42D8-1519-456B-9B3C-6DF90EE7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11977" y="-444929"/>
            <a:ext cx="5768047" cy="81996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12CF58-75D2-4213-BB4A-4006236894E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Bohr atom has a “quantum condition”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5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48D9-7D40-4312-B034-D4C8FBE8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QM view – Einstein 1948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E6B5-EAAB-4C2E-99CF-E986BEEDC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Either there is a definite q and p; </a:t>
            </a:r>
            <a:r>
              <a:rPr lang="el-GR" dirty="0"/>
              <a:t>ψ</a:t>
            </a:r>
            <a:r>
              <a:rPr lang="en-US" dirty="0"/>
              <a:t> is incomplete</a:t>
            </a:r>
          </a:p>
          <a:p>
            <a:r>
              <a:rPr lang="en-US" dirty="0"/>
              <a:t>Or ψ is complete, there is not q and p; precise values are created by unavoidable measurement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3828D-0D1F-42BA-B2A8-C932889C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5277E-B8EC-473B-A696-21AB8EC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45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7283-2109-4054-AA2C-9B26DD250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Heisenberg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3DDC6-8FB6-4510-9FC2-0A0761ED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Bohr expected the answer would follow from a direct analysis of the definition of the idealized concepts, </a:t>
            </a:r>
          </a:p>
          <a:p>
            <a:r>
              <a:rPr lang="en-US" dirty="0"/>
              <a:t>Heisenberg argued that the answer was hidden in the formal structure of the theory and that a closer scrutiny of this structure would bring it to light.</a:t>
            </a:r>
          </a:p>
          <a:p>
            <a:pPr lvl="1"/>
            <a:r>
              <a:rPr lang="en-US" dirty="0"/>
              <a:t>Commentary of Rosenfeld in 1971</a:t>
            </a:r>
          </a:p>
          <a:p>
            <a:endParaRPr lang="en-US" dirty="0"/>
          </a:p>
          <a:p>
            <a:r>
              <a:rPr lang="en-US" dirty="0"/>
              <a:t>The bubbles revealing particle tracks form as a result of a complex process initiated by the charged particle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A8C07-5E55-4F5C-A650-2646FA50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BBF95-795E-425D-9BA6-C8F62603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4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FBC43-3DE0-4A97-A1D4-9025FBA7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7FE79-33D9-4626-95DD-6029A04E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id="{65435D37-A6C9-4E5E-8E88-89A4A2D5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0" y="1407368"/>
            <a:ext cx="7661221" cy="508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A26B55-F21C-41EB-B2AE-4070E9EF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Tracks of particles in a Wilson cloud chamber</a:t>
            </a:r>
          </a:p>
        </p:txBody>
      </p:sp>
    </p:spTree>
    <p:extLst>
      <p:ext uri="{BB962C8B-B14F-4D97-AF65-F5344CB8AC3E}">
        <p14:creationId xmlns:p14="http://schemas.microsoft.com/office/powerpoint/2010/main" val="312227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4244-1B8E-449F-9DF8-D5281DAF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Physics in the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89D5-5292-451C-A0D8-0EEAD95C1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classical theories – measurement is direct observation</a:t>
            </a:r>
          </a:p>
          <a:p>
            <a:r>
              <a:rPr lang="en-US" dirty="0"/>
              <a:t>Bohr and Einstein </a:t>
            </a:r>
            <a:r>
              <a:rPr lang="en-US" dirty="0">
                <a:highlight>
                  <a:srgbClr val="FFFF00"/>
                </a:highlight>
              </a:rPr>
              <a:t>assumed</a:t>
            </a:r>
            <a:r>
              <a:rPr lang="en-US" dirty="0"/>
              <a:t> that remains valid for quantum phenomena</a:t>
            </a:r>
          </a:p>
          <a:p>
            <a:r>
              <a:rPr lang="en-US" dirty="0"/>
              <a:t>Heisenberg </a:t>
            </a:r>
            <a:r>
              <a:rPr lang="en-US" dirty="0">
                <a:highlight>
                  <a:srgbClr val="FFFF00"/>
                </a:highlight>
              </a:rPr>
              <a:t>suspected</a:t>
            </a:r>
            <a:r>
              <a:rPr lang="en-US" dirty="0"/>
              <a:t> it is not valid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It is not valid!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3FBF9-6DAF-41B0-B3F4-0AAFFF0A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59DDC-8E02-4E8A-A0F0-66D874D5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1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C6231-19EF-48F0-AC46-8C415185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1B8DA8-6771-45CD-B691-DC3B917A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0F9B4-ADA4-4B0C-8709-DC0D91916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0303" y="-850187"/>
            <a:ext cx="6451395" cy="85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1AE7-D42B-4542-9E7D-CDBF0B07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One slide summary of the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9341D-8E3F-47B0-9847-2A1326D7E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mechanics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11A60-F111-4459-803E-2217A13D4A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ANALOGY</a:t>
            </a:r>
          </a:p>
          <a:p>
            <a:r>
              <a:rPr lang="en-US" dirty="0"/>
              <a:t>1 photograph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 frame</a:t>
            </a:r>
          </a:p>
          <a:p>
            <a:r>
              <a:rPr lang="en-US" dirty="0"/>
              <a:t>static</a:t>
            </a:r>
          </a:p>
          <a:p>
            <a:pPr marL="0" indent="0">
              <a:buNone/>
            </a:pPr>
            <a:r>
              <a:rPr lang="en-US" dirty="0"/>
              <a:t>MATHEMATICS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Newton equation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33F09-2F80-443C-A49A-BE46A0357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Quantum mechanics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23044-71F0-485F-9054-AA0FF7952D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ANALOGY</a:t>
            </a:r>
          </a:p>
          <a:p>
            <a:r>
              <a:rPr lang="en-US" dirty="0"/>
              <a:t>2 hour movie</a:t>
            </a:r>
          </a:p>
          <a:p>
            <a:r>
              <a:rPr lang="en-US" dirty="0"/>
              <a:t>24 frames per second</a:t>
            </a:r>
          </a:p>
          <a:p>
            <a:r>
              <a:rPr lang="en-US" dirty="0"/>
              <a:t>172,800 = 24 x 7,200 frames</a:t>
            </a:r>
          </a:p>
          <a:p>
            <a:r>
              <a:rPr lang="en-US" dirty="0"/>
              <a:t>smoothly aligned sequence</a:t>
            </a:r>
          </a:p>
          <a:p>
            <a:pPr marL="0" indent="0">
              <a:buNone/>
            </a:pPr>
            <a:r>
              <a:rPr lang="en-US" dirty="0"/>
              <a:t>MATHEMATICS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Schrödinger equation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1B83B1-36F9-4B36-826B-C2DF8DFC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D8658D-66E5-477B-9510-9F1EE2D3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8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E3CC-468B-42C7-BC93-6D286DD2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Tomomura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A49FF-3117-41D4-AEBB-C3DA2D3FA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Electrons 50 kV – half speed of light – traverse 1.5 m in 0.1 </a:t>
            </a:r>
            <a:r>
              <a:rPr lang="en-US" dirty="0" err="1"/>
              <a:t>μs</a:t>
            </a:r>
            <a:r>
              <a:rPr lang="en-US" dirty="0"/>
              <a:t> – one electron injected every 1000 </a:t>
            </a:r>
            <a:r>
              <a:rPr lang="el-GR" dirty="0"/>
              <a:t>μ</a:t>
            </a:r>
            <a:r>
              <a:rPr lang="en-US" dirty="0"/>
              <a:t>s – no interaction between any two</a:t>
            </a:r>
          </a:p>
          <a:p>
            <a:r>
              <a:rPr lang="en-US" dirty="0"/>
              <a:t>Detector 12 mm diameter</a:t>
            </a:r>
          </a:p>
          <a:p>
            <a:r>
              <a:rPr lang="en-US" dirty="0"/>
              <a:t>Fluorescent film – molecules – about 30 atoms – 10 nm diameter – 80 nm</a:t>
            </a:r>
            <a:r>
              <a:rPr lang="en-US" baseline="30000" dirty="0"/>
              <a:t>2</a:t>
            </a:r>
            <a:r>
              <a:rPr lang="en-US" dirty="0"/>
              <a:t> cross section – 10</a:t>
            </a:r>
            <a:r>
              <a:rPr lang="en-US" baseline="30000" dirty="0"/>
              <a:t>12</a:t>
            </a:r>
            <a:r>
              <a:rPr lang="en-US" dirty="0"/>
              <a:t> molecules in the detector</a:t>
            </a:r>
          </a:p>
          <a:p>
            <a:r>
              <a:rPr lang="en-US" dirty="0"/>
              <a:t>One electron impact generates 500 photons – one photon emitted from one molecule – one mini detector has 500 molecules</a:t>
            </a:r>
          </a:p>
          <a:p>
            <a:r>
              <a:rPr lang="en-US" dirty="0"/>
              <a:t>The detector has 2 x 10</a:t>
            </a:r>
            <a:r>
              <a:rPr lang="en-US" baseline="30000" dirty="0"/>
              <a:t>9</a:t>
            </a:r>
            <a:r>
              <a:rPr lang="en-US" dirty="0"/>
              <a:t> = 10</a:t>
            </a:r>
            <a:r>
              <a:rPr lang="en-US" baseline="30000" dirty="0"/>
              <a:t>12</a:t>
            </a:r>
            <a:r>
              <a:rPr lang="en-US" dirty="0"/>
              <a:t> / 500 = 2,000,000,000 mini detectors</a:t>
            </a:r>
          </a:p>
          <a:p>
            <a:r>
              <a:rPr lang="en-US" dirty="0"/>
              <a:t>Photons from 2,000 mini detectors caught in one 5 </a:t>
            </a:r>
            <a:r>
              <a:rPr lang="el-GR" dirty="0"/>
              <a:t>μ</a:t>
            </a:r>
            <a:r>
              <a:rPr lang="en-US" dirty="0"/>
              <a:t>m optical fiber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43EB5-3CBE-4E84-B57F-75F7FE36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D1F17-232D-4FA7-9500-252CA461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67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5357-7EA7-4EBE-8BA3-639600CB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experiment in QM is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C47F2-179C-4C48-BC97-02D15E823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has more moving parts than the CMS and ATLAS experiments at LHC</a:t>
            </a:r>
          </a:p>
          <a:p>
            <a:r>
              <a:rPr lang="en-US" dirty="0"/>
              <a:t>Namely atomic nuclei and electrons</a:t>
            </a:r>
          </a:p>
          <a:p>
            <a:r>
              <a:rPr lang="en-US" dirty="0"/>
              <a:t>Of the order of Avogadro’s number</a:t>
            </a:r>
          </a:p>
          <a:p>
            <a:r>
              <a:rPr lang="en-US" dirty="0"/>
              <a:t>N = 10</a:t>
            </a:r>
            <a:r>
              <a:rPr lang="en-US" baseline="30000" dirty="0"/>
              <a:t>23</a:t>
            </a:r>
            <a:r>
              <a:rPr lang="en-US" dirty="0"/>
              <a:t> = 100,000,000,000, 000,000,000,000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49936-0E13-41ED-9C60-B6C93262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0FFD3-C2AD-43C5-B1E3-9AA49052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4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F2F4F-880A-4783-A973-920CF62B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experiment at LHC in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1A0EE-46C8-4419-BBB2-8A7A46A7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64EB7-1060-49B9-AC32-1EC106B7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D6FD7873-F689-46E8-BF97-38B7A939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32" y="1409700"/>
            <a:ext cx="8821737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4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045E2-695B-421E-A74F-68F8E2DA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51D4D-F210-4CA4-BA7D-3E2DD654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FE56C-C217-43A8-9814-6AF07C05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57254" y="-1132727"/>
            <a:ext cx="6077493" cy="91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37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EC08-D08E-4853-BB2A-33B1771E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Kepler’s laws for space flight</a:t>
            </a:r>
          </a:p>
        </p:txBody>
      </p:sp>
      <p:pic>
        <p:nvPicPr>
          <p:cNvPr id="6" name="Online Media 5" title="Euler's Method scene in Hidden Figures">
            <a:hlinkClick r:id="" action="ppaction://media"/>
            <a:extLst>
              <a:ext uri="{FF2B5EF4-FFF2-40B4-BE49-F238E27FC236}">
                <a16:creationId xmlns:a16="http://schemas.microsoft.com/office/drawing/2014/main" id="{E18BA9C7-3626-464F-8C02-FB1C660630A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8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58CA6-086C-46DA-B8D0-E27809F0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F43FD-1EAA-4312-B3FD-59E08FA1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4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821B2-441C-4826-A925-86630CE9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Empirical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0D90-EF90-493D-B517-AD406FE92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flight with Kepler’s laws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B9C90-2AA3-46A7-9948-BAB3C24B92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Compose known pieces of trajectory</a:t>
            </a:r>
          </a:p>
          <a:p>
            <a:r>
              <a:rPr lang="en-US" dirty="0"/>
              <a:t>Changes are fast and small</a:t>
            </a:r>
          </a:p>
          <a:p>
            <a:r>
              <a:rPr lang="en-US" dirty="0"/>
              <a:t>Accurate for many cases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NO INTERPRETATION PROBLEM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NEED NEWTON’S LAW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5BA10-9A56-4A55-9E66-BCA1A569C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Measurement with </a:t>
            </a:r>
            <a:r>
              <a:rPr lang="en-US" dirty="0" err="1"/>
              <a:t>Born’s</a:t>
            </a:r>
            <a:r>
              <a:rPr lang="en-US" dirty="0"/>
              <a:t> rule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F221B-E02A-45EB-B0F6-8D33D8505C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known wave functions for stationary states</a:t>
            </a:r>
          </a:p>
          <a:p>
            <a:r>
              <a:rPr lang="en-US" dirty="0"/>
              <a:t>Measurement is fast and short</a:t>
            </a:r>
          </a:p>
          <a:p>
            <a:r>
              <a:rPr lang="en-US" dirty="0"/>
              <a:t>Accurate for many cases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BIG INTERPRETATION PROBLEMS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NEED SCHRÖDINGER’S LAW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69AA6-5C96-4B1B-868C-A4E2A518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8D4D2B-E0DD-4081-9C8C-057F01B5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7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12E4-3421-48A8-9C38-9DFE2989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Realist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DAEEB-8D7B-4120-B6FA-9B50BBBB4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Classical mechanics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46514-A8E8-4A48-9208-EFDA56E6F7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System ↔ (</a:t>
            </a:r>
            <a:r>
              <a:rPr lang="en-US" dirty="0" err="1"/>
              <a:t>q,p</a:t>
            </a:r>
            <a:r>
              <a:rPr lang="en-US" dirty="0"/>
              <a:t>) in phase space M</a:t>
            </a:r>
          </a:p>
          <a:p>
            <a:r>
              <a:rPr lang="en-US" dirty="0"/>
              <a:t>Dynamics ↔ Newton’s Law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F02F4-A4FA-4FF7-BF44-3BDC76D05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mechanics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E9B277-7571-44D7-956C-3E9AD4EEC9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System ↔ </a:t>
            </a:r>
            <a:r>
              <a:rPr lang="el-GR" dirty="0"/>
              <a:t>ψ</a:t>
            </a:r>
            <a:r>
              <a:rPr lang="en-US" dirty="0"/>
              <a:t>(q) in Hilbert space H</a:t>
            </a:r>
          </a:p>
          <a:p>
            <a:r>
              <a:rPr lang="en-US" dirty="0"/>
              <a:t>Dynamics ↔ Schrödinger’s Law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252B3-7260-465F-8B06-678D99B8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B09E1C-CB62-4945-BE32-EC5D9B57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7F772-1D96-480B-B049-D8D5F314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01726" y="1686388"/>
            <a:ext cx="2588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7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C9C8-F68F-409B-8FFA-F1260FCE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688C-389B-4EA3-A98A-7FDA6DAA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56041"/>
            <a:ext cx="5157787" cy="450244"/>
          </a:xfrm>
        </p:spPr>
        <p:txBody>
          <a:bodyPr/>
          <a:lstStyle/>
          <a:p>
            <a:r>
              <a:rPr lang="en-US" dirty="0"/>
              <a:t>Classical statistics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B24FF-3938-4274-B0BB-DE981DB36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925014"/>
            <a:ext cx="5157787" cy="1681215"/>
          </a:xfrm>
        </p:spPr>
        <p:txBody>
          <a:bodyPr/>
          <a:lstStyle/>
          <a:p>
            <a:r>
              <a:rPr lang="en-US" dirty="0"/>
              <a:t>Probability density </a:t>
            </a:r>
            <a:r>
              <a:rPr lang="el-GR" dirty="0"/>
              <a:t>ρ</a:t>
            </a:r>
            <a:r>
              <a:rPr lang="en-US" dirty="0"/>
              <a:t>(</a:t>
            </a:r>
            <a:r>
              <a:rPr lang="en-US" dirty="0" err="1"/>
              <a:t>q,p</a:t>
            </a:r>
            <a:r>
              <a:rPr lang="en-US" dirty="0"/>
              <a:t>)</a:t>
            </a:r>
          </a:p>
          <a:p>
            <a:r>
              <a:rPr lang="en-US" dirty="0"/>
              <a:t>Probability measure μ on 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B5464-F3F4-404E-B577-72ECAC3F9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445767"/>
            <a:ext cx="5183188" cy="460518"/>
          </a:xfrm>
        </p:spPr>
        <p:txBody>
          <a:bodyPr/>
          <a:lstStyle/>
          <a:p>
            <a:r>
              <a:rPr lang="en-US" dirty="0"/>
              <a:t>Quantum 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2E231-8649-4064-A068-FBB0A6791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25014"/>
            <a:ext cx="5183188" cy="1681215"/>
          </a:xfrm>
        </p:spPr>
        <p:txBody>
          <a:bodyPr/>
          <a:lstStyle/>
          <a:p>
            <a:r>
              <a:rPr lang="en-US" dirty="0"/>
              <a:t>Not density matrix</a:t>
            </a:r>
          </a:p>
          <a:p>
            <a:r>
              <a:rPr lang="en-US" dirty="0"/>
              <a:t>No probability density on ∞-dim</a:t>
            </a:r>
          </a:p>
          <a:p>
            <a:r>
              <a:rPr lang="en-US" dirty="0"/>
              <a:t>Probability measure μ on 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BA065-B862-49BB-8093-59A7943DF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3AD13E-D201-4D41-BF5C-E78AB174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9B942-0621-4972-A9AB-D493C9322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71874" y="1584211"/>
            <a:ext cx="305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9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13D3-B998-470C-9269-BAD0EF69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Detector statistics and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A9C11-D4BE-4279-A5C7-CD9B62275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Electron statistical state – sharp – one wave function</a:t>
            </a:r>
          </a:p>
          <a:p>
            <a:r>
              <a:rPr lang="en-US" dirty="0"/>
              <a:t>Detector statistical state – broad – very many wave functions – many superpositions</a:t>
            </a:r>
          </a:p>
          <a:p>
            <a:r>
              <a:rPr lang="en-US" dirty="0"/>
              <a:t>Electron interacts with all mini detectors – all in different wave functions – some: fly through – some: excite few molecules, not enough to see – one: excites 500 molecules and send 500 photons</a:t>
            </a:r>
          </a:p>
          <a:p>
            <a:r>
              <a:rPr lang="en-US" dirty="0"/>
              <a:t>Photons are captured – fly through optical fiber – excite secondary electrons – current detected – write bit in RAM – display dot on screen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7DE2E-8CFD-44FF-8389-55F63ED3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F2233-2250-40EF-A2D3-3D2011FE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8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1816-2DC6-4736-82CC-6B768BEC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Emergence of classical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72EAF-53C4-4942-9452-43EE58725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mini detector has 500 molecules with 30 atoms – 15,000 degrees of freedom</a:t>
            </a:r>
          </a:p>
          <a:p>
            <a:r>
              <a:rPr lang="en-US" dirty="0"/>
              <a:t>Variance of the collective variable that tracks excitation of mini detector is square root of N=15,000 which is 122 – two orders less than one molecule</a:t>
            </a:r>
          </a:p>
          <a:p>
            <a:r>
              <a:rPr lang="en-US" dirty="0"/>
              <a:t>That makes the collective variable effectively </a:t>
            </a:r>
            <a:r>
              <a:rPr lang="en-US" dirty="0" err="1">
                <a:highlight>
                  <a:srgbClr val="FFFF00"/>
                </a:highlight>
              </a:rPr>
              <a:t>dispersionless</a:t>
            </a:r>
            <a:r>
              <a:rPr lang="en-US" dirty="0">
                <a:highlight>
                  <a:srgbClr val="FFFF00"/>
                </a:highlight>
              </a:rPr>
              <a:t>=classical</a:t>
            </a:r>
          </a:p>
          <a:p>
            <a:r>
              <a:rPr lang="en-US" dirty="0"/>
              <a:t>We define this to be a </a:t>
            </a:r>
            <a:r>
              <a:rPr lang="en-US" dirty="0">
                <a:highlight>
                  <a:srgbClr val="FFFF00"/>
                </a:highlight>
              </a:rPr>
              <a:t>q-classical variable</a:t>
            </a:r>
          </a:p>
          <a:p>
            <a:r>
              <a:rPr lang="en-US" dirty="0"/>
              <a:t>Q-classical variables form a </a:t>
            </a:r>
            <a:r>
              <a:rPr lang="en-US" dirty="0">
                <a:highlight>
                  <a:srgbClr val="FFFF00"/>
                </a:highlight>
              </a:rPr>
              <a:t>q-classical system</a:t>
            </a:r>
          </a:p>
          <a:p>
            <a:r>
              <a:rPr lang="en-US" dirty="0"/>
              <a:t>By </a:t>
            </a:r>
            <a:r>
              <a:rPr lang="en-US" dirty="0" err="1"/>
              <a:t>Ehrenfest’s</a:t>
            </a:r>
            <a:r>
              <a:rPr lang="en-US" dirty="0"/>
              <a:t> theorem, its evolution follows Newton’s 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6A4D1-4DFB-4098-A481-5617D17B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70D1B-8798-4408-A0C0-DDF89521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749C-85F5-488E-9D2D-C088B26A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6F1BD-7D35-4F53-81BA-CCB7706D2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1926</a:t>
            </a:r>
            <a:r>
              <a:rPr lang="en-US" dirty="0"/>
              <a:t> – Birth of quantum mechanics</a:t>
            </a:r>
          </a:p>
          <a:p>
            <a:r>
              <a:rPr lang="en-US" dirty="0"/>
              <a:t>The correct mathematical formulation</a:t>
            </a:r>
          </a:p>
          <a:p>
            <a:r>
              <a:rPr lang="en-US" dirty="0"/>
              <a:t>Never contradicted by any finding since</a:t>
            </a:r>
          </a:p>
          <a:p>
            <a:r>
              <a:rPr lang="en-US" dirty="0"/>
              <a:t>Heisenberg, Jordan, Born, Schrödinger, Dirac,…</a:t>
            </a:r>
          </a:p>
          <a:p>
            <a:r>
              <a:rPr lang="en-US" dirty="0">
                <a:highlight>
                  <a:srgbClr val="FFFF00"/>
                </a:highlight>
              </a:rPr>
              <a:t>1900 – 1926 – today</a:t>
            </a:r>
          </a:p>
          <a:p>
            <a:r>
              <a:rPr lang="en-US" dirty="0"/>
              <a:t>Arguments about quantum phenomena</a:t>
            </a:r>
          </a:p>
          <a:p>
            <a:r>
              <a:rPr lang="en-US" dirty="0"/>
              <a:t>Contradicting interpretations</a:t>
            </a:r>
          </a:p>
          <a:p>
            <a:r>
              <a:rPr lang="en-US" dirty="0"/>
              <a:t>Planck, Einstein, Bohr,…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52250-0670-4F63-B398-1C3EB823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A6BBB-66E1-476F-8B30-81895BB7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95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1766-0E94-4879-9648-3A12CDD5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do probabilities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5C74-1A06-4336-A859-C9F9A4498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ighlight>
                  <a:srgbClr val="FFFF00"/>
                </a:highlight>
              </a:rPr>
              <a:t>statistical state </a:t>
            </a:r>
            <a:r>
              <a:rPr lang="en-US" dirty="0"/>
              <a:t>of the quantum system</a:t>
            </a:r>
          </a:p>
          <a:p>
            <a:r>
              <a:rPr lang="en-US" dirty="0"/>
              <a:t>It gives many random wave functions for every macroscopic system – all mini detectors</a:t>
            </a:r>
          </a:p>
          <a:p>
            <a:r>
              <a:rPr lang="en-US" dirty="0"/>
              <a:t>The mini detector collective variable of excitation of 500 photons follows classical dynamics</a:t>
            </a:r>
          </a:p>
          <a:p>
            <a:r>
              <a:rPr lang="en-US" dirty="0"/>
              <a:t>The one that gets excited is randomly selected by the statistical state</a:t>
            </a:r>
          </a:p>
          <a:p>
            <a:r>
              <a:rPr lang="en-US" dirty="0"/>
              <a:t>The measurement then proceeds classically – the result is recorded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F3610-3BD1-4745-9BCE-72A84D70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64D04-9465-41D6-852A-E21DE15D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26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34D2-ED4A-45BB-9238-0BA39F91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about the electron?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C7727-5C2E-481F-BD4B-DFBD410DA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Its wave function keeps going</a:t>
            </a:r>
          </a:p>
          <a:p>
            <a:r>
              <a:rPr lang="en-US" dirty="0"/>
              <a:t>It keeps doing what it does</a:t>
            </a:r>
          </a:p>
          <a:p>
            <a:r>
              <a:rPr lang="en-US" dirty="0"/>
              <a:t>It may excite other quantum systems – even other macroscopic measurement systems</a:t>
            </a:r>
          </a:p>
          <a:p>
            <a:r>
              <a:rPr lang="en-US" dirty="0">
                <a:highlight>
                  <a:srgbClr val="FFFF00"/>
                </a:highlight>
              </a:rPr>
              <a:t>We do not get to watch the video – we only capture some frames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AEE4-824F-4243-A582-5BAE5CA9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73326-8A04-4F61-AE64-85D338CA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6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63E4-2503-4684-9CB1-FCCC2CB8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the experiment record?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9F49F-EBC7-4671-9D74-57CDFCC6F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detector records 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the effect </a:t>
            </a:r>
          </a:p>
          <a:p>
            <a:pPr marL="0" indent="0">
              <a:buNone/>
            </a:pPr>
            <a:r>
              <a:rPr lang="en-US" dirty="0"/>
              <a:t>of the interaction with the electron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detector does not record much about the electron wave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reconstruct the wave function by computation from data obtained from many identical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3DC0-AE48-4D6A-9252-E54360FD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AEC3F-A0CC-4658-A386-EF4224E9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4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980E-A039-4B6B-A6A9-9E0A06B9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E1C51-EE2D-498D-8543-73C5CD4DB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Wave functions </a:t>
            </a:r>
            <a:r>
              <a:rPr lang="en-US" dirty="0"/>
              <a:t>are fundamental – </a:t>
            </a:r>
            <a:r>
              <a:rPr lang="en-US" b="1" dirty="0"/>
              <a:t>functions (movies!)</a:t>
            </a:r>
          </a:p>
          <a:p>
            <a:pPr lvl="1"/>
            <a:r>
              <a:rPr lang="en-US" dirty="0"/>
              <a:t>Deterministic dynamics by Schrödinger Law</a:t>
            </a:r>
          </a:p>
          <a:p>
            <a:r>
              <a:rPr lang="en-US" dirty="0">
                <a:highlight>
                  <a:srgbClr val="FFFF00"/>
                </a:highlight>
              </a:rPr>
              <a:t>Probability</a:t>
            </a:r>
            <a:r>
              <a:rPr lang="en-US" dirty="0"/>
              <a:t> distribution on Hilbert space of wave functions</a:t>
            </a:r>
          </a:p>
          <a:p>
            <a:pPr lvl="1"/>
            <a:r>
              <a:rPr lang="en-US" dirty="0"/>
              <a:t>Evolution of quantum statistical state</a:t>
            </a:r>
          </a:p>
          <a:p>
            <a:r>
              <a:rPr lang="en-US" dirty="0"/>
              <a:t>Derive q-classical variables and systems – </a:t>
            </a:r>
            <a:r>
              <a:rPr lang="en-US" b="1" dirty="0"/>
              <a:t>values (photographs!)</a:t>
            </a:r>
          </a:p>
          <a:p>
            <a:pPr lvl="1"/>
            <a:r>
              <a:rPr lang="en-US" dirty="0"/>
              <a:t>Deterministic dynamics by Newton Law follows from </a:t>
            </a:r>
            <a:r>
              <a:rPr lang="en-US" dirty="0" err="1"/>
              <a:t>Ehrenfest’s</a:t>
            </a:r>
            <a:r>
              <a:rPr lang="en-US" dirty="0"/>
              <a:t> theorem</a:t>
            </a:r>
          </a:p>
          <a:p>
            <a:pPr marL="457200" lvl="1" indent="0">
              <a:buNone/>
            </a:pPr>
            <a:r>
              <a:rPr lang="en-US" dirty="0"/>
              <a:t>→ </a:t>
            </a:r>
            <a:r>
              <a:rPr lang="en-US" dirty="0">
                <a:highlight>
                  <a:srgbClr val="FFFF00"/>
                </a:highlight>
              </a:rPr>
              <a:t>Recover classical mechanics</a:t>
            </a:r>
          </a:p>
          <a:p>
            <a:r>
              <a:rPr lang="en-US" dirty="0"/>
              <a:t>Probability distribution on q-classical phase space</a:t>
            </a:r>
          </a:p>
          <a:p>
            <a:pPr lvl="1"/>
            <a:r>
              <a:rPr lang="en-US" dirty="0"/>
              <a:t>Liouville equation for evolution of q-classical statistical state</a:t>
            </a:r>
          </a:p>
          <a:p>
            <a:pPr marL="457200" lvl="1" indent="0">
              <a:buNone/>
            </a:pPr>
            <a:r>
              <a:rPr lang="en-US" dirty="0"/>
              <a:t>→ Recover classical statistical mechanics</a:t>
            </a:r>
          </a:p>
          <a:p>
            <a:pPr marL="457200" lvl="1" indent="0">
              <a:buNone/>
            </a:pPr>
            <a:r>
              <a:rPr lang="en-US" dirty="0"/>
              <a:t>→ </a:t>
            </a:r>
            <a:r>
              <a:rPr lang="en-US" dirty="0">
                <a:highlight>
                  <a:srgbClr val="FFFF00"/>
                </a:highlight>
              </a:rPr>
              <a:t>Describe probabilistic quantum measurement process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2BA0A-CE87-4F8E-A01B-09715BF8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494A5-3A49-467A-A537-6DB8DFC4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78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D4FB0-7C05-4847-AA04-1325603B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 and 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2CD91-D2C6-40D3-9968-824225D5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9261E-6B02-4B20-B56C-BDE5A41A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9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BA45-113A-4130-B286-68025E5D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Schmidt decomposition and density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E97D9E-5D1E-431D-A2BE-E3BE99EDB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3509253" y="279351"/>
            <a:ext cx="5173493" cy="725355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0D5EF-0BDF-49C2-8DEF-0A8D6605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AB5E0-1484-46A6-83F7-6DA6F25F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4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233D-2CBC-4B7E-91BB-D1D13DCC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Wave function collapse in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31BD6-B990-44AA-BFC4-526821417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9180" cy="4351338"/>
          </a:xfrm>
        </p:spPr>
        <p:txBody>
          <a:bodyPr/>
          <a:lstStyle/>
          <a:p>
            <a:r>
              <a:rPr lang="en-US" dirty="0"/>
              <a:t>Position is an operator</a:t>
            </a:r>
          </a:p>
          <a:p>
            <a:r>
              <a:rPr lang="en-US" dirty="0"/>
              <a:t>Time is a parameter/coordinate</a:t>
            </a:r>
          </a:p>
          <a:p>
            <a:pPr lvl="1"/>
            <a:r>
              <a:rPr lang="en-US" dirty="0"/>
              <a:t>That is inconsistent</a:t>
            </a:r>
          </a:p>
          <a:p>
            <a:pPr lvl="1"/>
            <a:r>
              <a:rPr lang="en-US" dirty="0"/>
              <a:t>Attempts to make time an operator have been made</a:t>
            </a:r>
          </a:p>
          <a:p>
            <a:r>
              <a:rPr lang="en-US" dirty="0">
                <a:highlight>
                  <a:srgbClr val="FFFF00"/>
                </a:highlight>
              </a:rPr>
              <a:t>Make position a coordinate of events </a:t>
            </a:r>
          </a:p>
          <a:p>
            <a:r>
              <a:rPr lang="en-US" dirty="0"/>
              <a:t>Same as time</a:t>
            </a:r>
          </a:p>
          <a:p>
            <a:pPr lvl="1"/>
            <a:r>
              <a:rPr lang="en-US" dirty="0"/>
              <a:t>Does work well</a:t>
            </a:r>
          </a:p>
          <a:p>
            <a:pPr lvl="1"/>
            <a:r>
              <a:rPr lang="en-US" dirty="0"/>
              <a:t>Even in non-relativistic quantum 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E56E-F7EC-4581-9A45-B5C6793B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FFF1E-EDE6-4846-B9AF-564C4496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3F179-4C72-4E62-88D8-518379C1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379" y="1298005"/>
            <a:ext cx="4778339" cy="51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C54E-7379-4A4A-88AA-BDF07FD20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Scientific method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AD9C3D-B42A-4C33-A48F-119E47D52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Phenomenology - Description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60C833-A274-44E1-8882-578448870F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1619 – Kepler – laws of planetary motion</a:t>
            </a:r>
          </a:p>
          <a:p>
            <a:r>
              <a:rPr lang="en-US" dirty="0"/>
              <a:t>1869 – Mendeleev – Periodic table of elements</a:t>
            </a:r>
          </a:p>
          <a:p>
            <a:r>
              <a:rPr lang="en-US" dirty="0"/>
              <a:t>1926 – Born – Probability rule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991FF-060B-4AF9-8EFA-D914DC034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Theory - Explanation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2EAF9-CBD6-4E49-A56B-B26E30B05D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1687 – Newton – Law of force and law of gravity</a:t>
            </a:r>
          </a:p>
          <a:p>
            <a:r>
              <a:rPr lang="en-US" dirty="0"/>
              <a:t>1913 – Bohr – Atomic theory of elements and chemical bonding</a:t>
            </a:r>
          </a:p>
          <a:p>
            <a:r>
              <a:rPr lang="en-US" dirty="0"/>
              <a:t>2013 – </a:t>
            </a:r>
            <a:r>
              <a:rPr lang="en-US" dirty="0" err="1"/>
              <a:t>Allaverdyan</a:t>
            </a:r>
            <a:r>
              <a:rPr lang="en-US" dirty="0"/>
              <a:t>, </a:t>
            </a:r>
            <a:r>
              <a:rPr lang="en-US" dirty="0" err="1"/>
              <a:t>Balian</a:t>
            </a:r>
            <a:r>
              <a:rPr lang="en-US" dirty="0"/>
              <a:t>,  </a:t>
            </a:r>
            <a:r>
              <a:rPr lang="en-US" dirty="0" err="1"/>
              <a:t>Nieuwenhuizen</a:t>
            </a:r>
            <a:r>
              <a:rPr lang="en-US" dirty="0"/>
              <a:t> – derivation of </a:t>
            </a:r>
            <a:r>
              <a:rPr lang="en-US" dirty="0" err="1"/>
              <a:t>Born’s</a:t>
            </a:r>
            <a:r>
              <a:rPr lang="en-US" dirty="0"/>
              <a:t> rule from Liouville-von Neumann equation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7B47F-1327-46D2-8490-0C0A1122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CBF7A-30EC-4306-B1A9-99513338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5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22E6-B447-4C2D-9D93-3002A12F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philosophy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F2119E-BBE9-47BB-B65F-1A9E86040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562081" y="-293031"/>
            <a:ext cx="5074689" cy="85891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613C9-FF0C-42B8-B6CD-169EAC2C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EDE59-4ABB-4697-90DA-9355151A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2549-5340-456B-92A5-8604F2B4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mystery of quantum 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4BD02-92FF-4B5E-B062-52103E823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CE52B-B6C5-4973-9C94-11C8C3C2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CA81A-4B8A-46C5-8D11-D878D5E2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6884" y="428234"/>
            <a:ext cx="499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6A4E-1865-4676-B2E3-764F5DD7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math of quantum mechanics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30BD2E-7B0E-4149-A5D8-5A5EDD9B3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368475" y="-60784"/>
            <a:ext cx="5335187" cy="80446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F6F9C-D465-4CA8-857F-3B0665C4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F393E-7B9B-4425-9417-B6780BDC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2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AEBAD-3432-4EB9-8037-49BD85C1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Tomomura</a:t>
            </a:r>
            <a:r>
              <a:rPr lang="en-US" dirty="0"/>
              <a:t>, Endo, Matsuda, Kawasaki, </a:t>
            </a:r>
            <a:r>
              <a:rPr lang="en-US" dirty="0" err="1"/>
              <a:t>Exawa</a:t>
            </a:r>
            <a:r>
              <a:rPr lang="en-US" dirty="0"/>
              <a:t> Amer. J. Phys, 57, p. 117 (1989)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093D7-A5AD-4A34-8FEB-DA9E735D3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36920-D0CC-4C92-8B3A-6BC3BC6E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84CAEA-D13A-478E-898A-593E11A5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43207" y="554169"/>
            <a:ext cx="4505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5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F6D2-52D0-452E-AC12-F367028F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of the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036E6-E4E8-4178-8BFB-B058B1D25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disagreement</a:t>
            </a:r>
          </a:p>
          <a:p>
            <a:pPr lvl="1"/>
            <a:r>
              <a:rPr lang="en-US" dirty="0"/>
              <a:t>Math is about wave functions</a:t>
            </a:r>
          </a:p>
          <a:p>
            <a:pPr lvl="1"/>
            <a:r>
              <a:rPr lang="en-US" dirty="0"/>
              <a:t>Experiment is about particles popping up randomly</a:t>
            </a:r>
          </a:p>
          <a:p>
            <a:r>
              <a:rPr lang="en-US" dirty="0"/>
              <a:t>Bohr – some questions cannot be asked – black box</a:t>
            </a:r>
          </a:p>
          <a:p>
            <a:pPr lvl="1"/>
            <a:r>
              <a:rPr lang="en-US" dirty="0"/>
              <a:t>Sounds like an excuse to not look for an answer</a:t>
            </a:r>
          </a:p>
          <a:p>
            <a:r>
              <a:rPr lang="en-US" dirty="0"/>
              <a:t>Bohm – precise trajectories guided by pilot wave</a:t>
            </a:r>
          </a:p>
          <a:p>
            <a:pPr lvl="1"/>
            <a:r>
              <a:rPr lang="en-US" dirty="0"/>
              <a:t>The mysteries of the wave function are now on the pilot wave</a:t>
            </a:r>
          </a:p>
          <a:p>
            <a:r>
              <a:rPr lang="en-US" dirty="0"/>
              <a:t>Everett – wave function splits in multiple universes</a:t>
            </a:r>
          </a:p>
          <a:p>
            <a:pPr lvl="1"/>
            <a:r>
              <a:rPr lang="en-US" dirty="0"/>
              <a:t>How do we experimentally verify that?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FE11-B4BF-4978-8BDB-A285E20A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81CF2-3355-4B90-8D2D-F7D80483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71CC-BDD6-4532-AE16-5A11BB22A5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47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2157</Words>
  <Application>Microsoft Office PowerPoint</Application>
  <PresentationFormat>Widescreen</PresentationFormat>
  <Paragraphs>364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Quantum Mechanics:  How Einstein and Bohr led everybody astray</vt:lpstr>
      <vt:lpstr>One slide summary of the talk</vt:lpstr>
      <vt:lpstr>Some history</vt:lpstr>
      <vt:lpstr>Scientific method</vt:lpstr>
      <vt:lpstr>Some philosophy</vt:lpstr>
      <vt:lpstr>The mystery of quantum mechanics</vt:lpstr>
      <vt:lpstr>The math of quantum mechanics</vt:lpstr>
      <vt:lpstr>Tomomura, Endo, Matsuda, Kawasaki, Exawa Amer. J. Phys, 57, p. 117 (1989)</vt:lpstr>
      <vt:lpstr>State of the theory</vt:lpstr>
      <vt:lpstr>A circular argument</vt:lpstr>
      <vt:lpstr>John Bell (1928-1990) &amp; Alain Aspect (1947-)</vt:lpstr>
      <vt:lpstr>How does this work?</vt:lpstr>
      <vt:lpstr>Classical atom is not stable</vt:lpstr>
      <vt:lpstr>PowerPoint Presentation</vt:lpstr>
      <vt:lpstr>Old QM view – Einstein 1948</vt:lpstr>
      <vt:lpstr>Young Heisenberg view</vt:lpstr>
      <vt:lpstr>Tracks of particles in a Wilson cloud chamber</vt:lpstr>
      <vt:lpstr>Physics in the detector</vt:lpstr>
      <vt:lpstr>PowerPoint Presentation</vt:lpstr>
      <vt:lpstr>The Tomomura et al. detector</vt:lpstr>
      <vt:lpstr>Every experiment in QM is complicated</vt:lpstr>
      <vt:lpstr>CMS experiment at LHC in CERN</vt:lpstr>
      <vt:lpstr>PowerPoint Presentation</vt:lpstr>
      <vt:lpstr>Beyond Kepler’s laws for space flight</vt:lpstr>
      <vt:lpstr>Empirical approach</vt:lpstr>
      <vt:lpstr>Realist approach</vt:lpstr>
      <vt:lpstr>Probabilities</vt:lpstr>
      <vt:lpstr>Detector statistics and dynamics</vt:lpstr>
      <vt:lpstr>Emergence of classical systems</vt:lpstr>
      <vt:lpstr>Where do probabilities come from?</vt:lpstr>
      <vt:lpstr>What about the electron?</vt:lpstr>
      <vt:lpstr>What does the experiment record?</vt:lpstr>
      <vt:lpstr>Summary</vt:lpstr>
      <vt:lpstr>Questions and discussion</vt:lpstr>
      <vt:lpstr>Schmidt decomposition and density matrix</vt:lpstr>
      <vt:lpstr>Wave function collapse in 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Mechanics: How Einstein and Bohr led everybody astray</dc:title>
  <dc:creator>Deumens,Erik</dc:creator>
  <cp:lastModifiedBy>Deumens,Erik</cp:lastModifiedBy>
  <cp:revision>74</cp:revision>
  <cp:lastPrinted>2019-04-02T15:24:03Z</cp:lastPrinted>
  <dcterms:created xsi:type="dcterms:W3CDTF">2019-03-24T18:14:44Z</dcterms:created>
  <dcterms:modified xsi:type="dcterms:W3CDTF">2019-04-06T15:47:25Z</dcterms:modified>
</cp:coreProperties>
</file>