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0" r:id="rId4"/>
    <p:sldId id="258" r:id="rId5"/>
    <p:sldId id="259" r:id="rId6"/>
    <p:sldId id="264" r:id="rId7"/>
    <p:sldId id="260" r:id="rId8"/>
    <p:sldId id="305" r:id="rId9"/>
    <p:sldId id="282" r:id="rId10"/>
    <p:sldId id="295" r:id="rId11"/>
    <p:sldId id="291" r:id="rId12"/>
    <p:sldId id="297" r:id="rId13"/>
    <p:sldId id="289" r:id="rId14"/>
    <p:sldId id="296" r:id="rId15"/>
    <p:sldId id="298" r:id="rId16"/>
    <p:sldId id="301" r:id="rId17"/>
    <p:sldId id="292" r:id="rId18"/>
    <p:sldId id="300" r:id="rId19"/>
    <p:sldId id="303" r:id="rId20"/>
    <p:sldId id="304" r:id="rId21"/>
    <p:sldId id="299" r:id="rId22"/>
    <p:sldId id="293" r:id="rId23"/>
    <p:sldId id="294" r:id="rId24"/>
    <p:sldId id="279" r:id="rId25"/>
    <p:sldId id="290" r:id="rId26"/>
    <p:sldId id="302" r:id="rId27"/>
    <p:sldId id="277" r:id="rId28"/>
    <p:sldId id="278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8" autoAdjust="0"/>
    <p:restoredTop sz="89091" autoAdjust="0"/>
  </p:normalViewPr>
  <p:slideViewPr>
    <p:cSldViewPr snapToGrid="0">
      <p:cViewPr varScale="1">
        <p:scale>
          <a:sx n="93" d="100"/>
          <a:sy n="93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4D67F9-0153-41F6-A5A1-C111171DF58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EFA27E-EE71-4061-9724-6F1C4D140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1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08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Explanation of the previous graph showing flow of information and how it does not line up at the bottom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57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classical mechanics, we have a clear conceptual foundation from which Kepler’s laws are derived.</a:t>
            </a:r>
          </a:p>
          <a:p>
            <a:r>
              <a:rPr lang="en-US" dirty="0"/>
              <a:t>We try to do the same for </a:t>
            </a:r>
            <a:r>
              <a:rPr lang="en-US" dirty="0" err="1"/>
              <a:t>Born’s</a:t>
            </a:r>
            <a:r>
              <a:rPr lang="en-US" dirty="0"/>
              <a:t> rule</a:t>
            </a:r>
          </a:p>
          <a:p>
            <a:r>
              <a:rPr lang="en-US" dirty="0" err="1"/>
              <a:t>Allahverdyan</a:t>
            </a:r>
            <a:r>
              <a:rPr lang="en-US" dirty="0"/>
              <a:t>, </a:t>
            </a:r>
            <a:r>
              <a:rPr lang="en-US" dirty="0" err="1"/>
              <a:t>Ballian</a:t>
            </a:r>
            <a:r>
              <a:rPr lang="en-US" dirty="0"/>
              <a:t>, </a:t>
            </a:r>
            <a:r>
              <a:rPr lang="en-US" dirty="0" err="1"/>
              <a:t>Nieuwenhuizen</a:t>
            </a:r>
            <a:r>
              <a:rPr lang="en-US" dirty="0"/>
              <a:t> did the derivation in 2013 in the context of an empirical viewpoint</a:t>
            </a:r>
          </a:p>
          <a:p>
            <a:r>
              <a:rPr lang="en-US" dirty="0"/>
              <a:t>We build from the ground up</a:t>
            </a:r>
          </a:p>
          <a:p>
            <a:r>
              <a:rPr lang="en-US" dirty="0"/>
              <a:t>We start with the wave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Superposition is familiar</a:t>
            </a:r>
          </a:p>
          <a:p>
            <a:r>
              <a:rPr lang="en-US" dirty="0"/>
              <a:t>Mathematically entanglement is the same.</a:t>
            </a:r>
          </a:p>
          <a:p>
            <a:r>
              <a:rPr lang="en-US" dirty="0"/>
              <a:t>But when applied to multiple variables and combined with the Born probability rule it leads to correlations between variables.</a:t>
            </a:r>
          </a:p>
          <a:p>
            <a:r>
              <a:rPr lang="en-US" dirty="0"/>
              <a:t>That correlated behavior is called entanglement of the variables that are observed.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34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composition of two systems gives a product wave function</a:t>
            </a:r>
          </a:p>
          <a:p>
            <a:r>
              <a:rPr lang="en-US" dirty="0"/>
              <a:t>But the reverse is not true: </a:t>
            </a:r>
          </a:p>
          <a:p>
            <a:r>
              <a:rPr lang="en-US" dirty="0"/>
              <a:t>The wave function of a system is not always the product of the wave functions of its components.</a:t>
            </a:r>
          </a:p>
          <a:p>
            <a:r>
              <a:rPr lang="en-US" dirty="0"/>
              <a:t>Schmidt decomposition gives the correct form.</a:t>
            </a:r>
          </a:p>
          <a:p>
            <a:r>
              <a:rPr lang="en-US" dirty="0"/>
              <a:t>That inspired the density matrix for describing a </a:t>
            </a:r>
            <a:r>
              <a:rPr lang="en-US" dirty="0" err="1"/>
              <a:t>Gemenge</a:t>
            </a:r>
            <a:r>
              <a:rPr lang="en-US" dirty="0"/>
              <a:t> or ensemble of quantum systems</a:t>
            </a:r>
          </a:p>
          <a:p>
            <a:r>
              <a:rPr lang="en-US" dirty="0"/>
              <a:t>To describe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44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density operator comes directly from the Schmidt decomposition form</a:t>
            </a:r>
          </a:p>
          <a:p>
            <a:r>
              <a:rPr lang="en-US" dirty="0"/>
              <a:t>Schrodinger pointed this out in 1935: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Schrödinger, E.: Discussion of probability relations between separated systems. Math. Proc.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Philos. Soc.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(4), 555–563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(1935). https://doi.org/10.1017/S0305004100013554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theory in one slide.</a:t>
            </a:r>
          </a:p>
          <a:p>
            <a:r>
              <a:rPr lang="en-US" dirty="0"/>
              <a:t>Not measurement in physics.</a:t>
            </a:r>
          </a:p>
          <a:p>
            <a:r>
              <a:rPr lang="en-US" dirty="0"/>
              <a:t>Measure comes from geometry: measure the size (length, volume, hypervolume) of sets (like lines, balls, hypercubes, etc.)</a:t>
            </a:r>
          </a:p>
          <a:p>
            <a:r>
              <a:rPr lang="en-US" dirty="0"/>
              <a:t>No translation invariant measure exists on infinite dim. Spaces, because the unit ball is not compact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05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Statistical interpretation – Ballantine 1970 – refinement of Copenhagen interpretation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9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we add probabilities and statistics</a:t>
            </a:r>
          </a:p>
          <a:p>
            <a:r>
              <a:rPr lang="en-US" dirty="0"/>
              <a:t>We expect it to be the same as with classical statistical mechanics</a:t>
            </a:r>
          </a:p>
          <a:p>
            <a:r>
              <a:rPr lang="en-US" dirty="0"/>
              <a:t>But that theory was being developed by Norbert Wiener in 1923, was not known at all</a:t>
            </a:r>
          </a:p>
          <a:p>
            <a:r>
              <a:rPr lang="en-US" dirty="0"/>
              <a:t>von Neumann took another path that aligns well with </a:t>
            </a:r>
            <a:r>
              <a:rPr lang="en-US" dirty="0" err="1"/>
              <a:t>Born’s</a:t>
            </a:r>
            <a:r>
              <a:rPr lang="en-US" dirty="0"/>
              <a:t> probability rule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21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statistical state is a measure on wave functions.</a:t>
            </a:r>
          </a:p>
          <a:p>
            <a:r>
              <a:rPr lang="en-US" dirty="0"/>
              <a:t>The Schrodinger equation defines the evolution of wave functions, which defines a flow in Hilbert space.</a:t>
            </a:r>
          </a:p>
          <a:p>
            <a:r>
              <a:rPr lang="en-US" dirty="0"/>
              <a:t>The evolution of the statistical state is given by the flow of the wave functions (points) and sets of wave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18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Gaussian measures are the best known.</a:t>
            </a:r>
          </a:p>
          <a:p>
            <a:r>
              <a:rPr lang="en-US" dirty="0"/>
              <a:t>We will use them.</a:t>
            </a:r>
          </a:p>
          <a:p>
            <a:r>
              <a:rPr lang="en-US" dirty="0"/>
              <a:t>We will see the precise details of the measure are not that important in infinite dimensional spaces.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Not a single interpretation has held up to all findings</a:t>
            </a:r>
          </a:p>
          <a:p>
            <a:pPr defTabSz="931774"/>
            <a:r>
              <a:rPr lang="en-US" dirty="0"/>
              <a:t>Some “interpretations” are just an excuse to not have to make a precise and verifiable statement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31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Obtaining information about observables from statistical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45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about measuring outcomes in experiments</a:t>
            </a:r>
          </a:p>
          <a:p>
            <a:r>
              <a:rPr lang="en-US" dirty="0"/>
              <a:t>Everything is always in quantum statistical states</a:t>
            </a:r>
          </a:p>
          <a:p>
            <a:r>
              <a:rPr lang="en-US" dirty="0"/>
              <a:t>Big qualitative difference between carefully prepared system and macroscopic detector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8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in the double slit experiment detector using the realist viewpoint?</a:t>
            </a:r>
          </a:p>
          <a:p>
            <a:r>
              <a:rPr lang="en-US" dirty="0"/>
              <a:t>The detector screen consists of small components called mini detectors; the smallest units capable of registering the impact of the electron</a:t>
            </a:r>
          </a:p>
          <a:p>
            <a:r>
              <a:rPr lang="en-US" dirty="0"/>
              <a:t>The typical size of mini detectors is determined by the physics of the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63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define classical variables in the mathematical framework of quantum mechanics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2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path from deterministic microscopic quantum mechanics to probabilistic macroscopic classical mechanics of the detector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7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75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is one thing to remember, it is this.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44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07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Newlands (1864) and Julius Meyer (1864) gave preliminary versions of the periodic table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4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views in philosophy of science</a:t>
            </a:r>
          </a:p>
          <a:p>
            <a:pPr marL="171450" indent="-171450">
              <a:buFontTx/>
              <a:buChar char="-"/>
            </a:pPr>
            <a:r>
              <a:rPr lang="en-US" dirty="0"/>
              <a:t>Start from data and experiment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Build theory to derive what is observed</a:t>
            </a:r>
          </a:p>
          <a:p>
            <a:pPr marL="0" indent="0">
              <a:buFontTx/>
              <a:buNone/>
            </a:pPr>
            <a:r>
              <a:rPr lang="en-US" dirty="0"/>
              <a:t>We need both to get useful scientific theories that can feed engineering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9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famous double slit experiment shows the essential paradox</a:t>
            </a:r>
          </a:p>
          <a:p>
            <a:r>
              <a:rPr lang="en-US" dirty="0"/>
              <a:t>There are many other ways to show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96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 on the computer display screen of a real double slit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55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the math of classical and quantum</a:t>
            </a:r>
          </a:p>
          <a:p>
            <a:r>
              <a:rPr lang="en-US" dirty="0"/>
              <a:t>There are very similar in some ways, and very different in other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8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Classical measurements are simple and direct. Or, can always be reduced to such.</a:t>
            </a:r>
          </a:p>
          <a:p>
            <a:r>
              <a:rPr lang="en-US" dirty="0"/>
              <a:t>Quantum mechanics needs a separate process description for measurement because the simple transfer no longer works to get data out of the wave function. The Born probability rule provides a successful phenomenological approximation of the process. But its status has been debated forever: is it fundamental or phenomenological?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28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arguments are inconsistent</a:t>
            </a:r>
          </a:p>
          <a:p>
            <a:r>
              <a:rPr lang="en-US" dirty="0"/>
              <a:t>Because of the fundamental assumption made by Einstein and Bohr and almost everybody else that values observed are values of the systems being measured.</a:t>
            </a:r>
          </a:p>
          <a:p>
            <a:r>
              <a:rPr lang="en-US" dirty="0"/>
              <a:t>The mathematics of the wave function and the SE denies that.</a:t>
            </a:r>
          </a:p>
          <a:p>
            <a:r>
              <a:rPr lang="en-US" dirty="0"/>
              <a:t>Born probability rule and von Neumann density operator patch up the gap…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A27E-EE71-4061-9724-6F1C4D1400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4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F7F9A-C324-4C9B-98A4-C602686AE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8DC46-21C4-43C0-BBC6-3A2996925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F8730-B448-4320-8664-9FF45F1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11F03-1B59-49F1-BE8F-40A83F2E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C1204-3440-4074-98B0-41DC74B95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5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E6FC4-6603-43C9-8508-B993729A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4B648-1E44-47B5-9974-792025CDF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806AC-2C0C-4697-9E80-7EFD3BE3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03A7C-3E9F-4BF5-A2C3-23CC66EC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41F29-2FB4-439F-B1CF-CF3F1A5B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7717A6-3028-4208-BBC1-980D90665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4EC63-6FA4-468E-8111-DB159BB06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76696-9A87-4451-83C4-7D4BD0979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706B2-68EC-4AE7-9D3E-9FBEB9AC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5E15F-77C6-49E2-B91C-9640F401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3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D014-5138-46C3-B9F5-29962F266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D5827-8512-4CCA-A660-571FD715B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036E1-68F6-4E9B-B61E-1301C1D5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8202E-91CE-4B23-9CCF-2E981641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F5FBE-1E70-45FD-A23C-C8BABAF9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0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6824-73F6-4164-814A-CDE41371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7E2D-FE1F-40CC-84C6-43B941DF5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FD28C-91F5-473D-B93E-A94DF08D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08E19-2BF3-4A42-91B8-6A48CB09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45929-4766-46D8-BE31-88F62131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C8B7-C308-41BB-83A2-6991E99C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3413-90CB-46B9-82CD-A49927C8B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EA5C4-25BF-4314-837D-887C3D890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7BFD9-FDAF-4345-A055-3189D75D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47EE4-D151-4080-8513-02873CB7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5C95B-192C-4FD7-B39A-A3DA0403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87CD-1564-42F4-9ABD-58441C9D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EFCEE-87CA-43F6-ACB9-0104ADA63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CD68B-7153-480D-8054-CFC18D269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96651-7469-4F2F-A553-CC81C2FE4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95FCF3-A1A3-4C13-B9AF-FE2945CAC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4D586F-96B1-45A5-B089-23104EE1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A322A-C294-42D1-AA5E-2194DA80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805D6-2695-4EED-9FD3-2260565E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AC6D-FCBD-4288-A1EB-D202AF1A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91D8AB-3C5F-4C2B-8882-467A58E8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48743-E149-4164-80BC-D72C12EB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C6242-61DA-4EAE-85B4-BBA4C945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8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7AF480-D2AD-4E5B-8FB0-66877E0B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8/8/2019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8BABE-195A-46DD-993C-D1507400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D1DCC-6357-4C26-A9BA-9138008C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5FA5-1BF2-462B-9AFF-352AED28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57A5-4EF1-4958-932C-4D7917B72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16196-8DC8-4754-81A2-7BE089D0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BC302-621B-486F-8656-E62F9C60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A416F-8664-41E6-B3D5-184C8FCF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9E59B-FB69-4DA2-8B58-D2E9299A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5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6BB6-08D3-4CEF-AC73-87FDC505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56C209-55C0-4E9C-9C92-D4165FD94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587DC-5FB0-40B3-BB0D-E2F5BAC9D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C9EE6-6E9F-48C0-9E8F-5B444758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89DEE-DCC5-4C09-B0E0-E194FB3B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75AC9-7BF5-4A5B-AB19-352EA1E8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7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D84F56-F619-45BD-AB53-63D7B848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621F7-6D43-4053-947A-D37BD516A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AC1B2-732F-4C5E-BFF4-A80BC6BDC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7CB8D-FB68-4C21-95B6-DB2155187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6E4C1-C0A8-4E1C-9D01-993EEBA26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71CC-BDD6-4532-AE16-5A11BB22A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clas.ufl.edu/deumen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B18F9-AA75-4A12-A870-51B5262350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On using a functional measure to capture the probabilistic character of measurement in quantum mechanics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029E3-54DD-4CD7-9219-5BBF6A2787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Erik Deumens</a:t>
            </a:r>
          </a:p>
          <a:p>
            <a:r>
              <a:rPr lang="en-US" dirty="0"/>
              <a:t>UFIT Research Computing &amp; Quantum Theory Project</a:t>
            </a:r>
          </a:p>
          <a:p>
            <a:r>
              <a:rPr lang="en-US" dirty="0"/>
              <a:t>Dept. of Physics and Dept. of Chemistry</a:t>
            </a:r>
          </a:p>
          <a:p>
            <a:r>
              <a:rPr lang="en-US" dirty="0"/>
              <a:t>University of Florida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DF0C4-A051-4E84-938A-1C8DDBD5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4E94B-A2F0-401D-8F71-A0FF53D6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5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7416-F343-4689-BBAC-C7CD161D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BD0AD-1A2B-429E-98D0-A104BC1C2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dynamics evolves wave functions </a:t>
            </a:r>
            <a:r>
              <a:rPr lang="el-GR" dirty="0"/>
              <a:t>ψ</a:t>
            </a:r>
            <a:r>
              <a:rPr lang="en-US" dirty="0"/>
              <a:t>(q)</a:t>
            </a:r>
          </a:p>
          <a:p>
            <a:r>
              <a:rPr lang="en-US" dirty="0"/>
              <a:t>Interaction with measurement apparatus produces a value q</a:t>
            </a:r>
          </a:p>
          <a:p>
            <a:r>
              <a:rPr lang="en-US" dirty="0"/>
              <a:t>Value q is recorded from apparatus</a:t>
            </a:r>
          </a:p>
          <a:p>
            <a:pPr lvl="1"/>
            <a:r>
              <a:rPr lang="en-US" dirty="0"/>
              <a:t>clearly q is a property of the apparatus</a:t>
            </a:r>
          </a:p>
          <a:p>
            <a:r>
              <a:rPr lang="en-US" dirty="0"/>
              <a:t>Einstein-Bohr assumption </a:t>
            </a:r>
          </a:p>
          <a:p>
            <a:pPr lvl="1"/>
            <a:r>
              <a:rPr lang="en-US" dirty="0"/>
              <a:t>q is also a property of the system</a:t>
            </a:r>
          </a:p>
          <a:p>
            <a:r>
              <a:rPr lang="en-US" dirty="0"/>
              <a:t>How does q line up with the wave function </a:t>
            </a:r>
            <a:r>
              <a:rPr lang="el-GR" dirty="0"/>
              <a:t>ψ</a:t>
            </a:r>
            <a:r>
              <a:rPr lang="en-US" dirty="0"/>
              <a:t>(q) ?</a:t>
            </a:r>
          </a:p>
          <a:p>
            <a:pPr lvl="1"/>
            <a:r>
              <a:rPr lang="en-US" dirty="0"/>
              <a:t>Unending controversy…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CB779-301A-43A8-8436-4EBFAEC1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7CE80-0FFD-479A-B89E-284A1235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4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012E4-3421-48A8-9C38-9DFE2989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Mathematics of mechanics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DAEEB-8D7B-4120-B6FA-9B50BBBB4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Classical mechanics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46514-A8E8-4A48-9208-EFDA56E6F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24" y="2505075"/>
            <a:ext cx="5370851" cy="3684588"/>
          </a:xfrm>
        </p:spPr>
        <p:txBody>
          <a:bodyPr/>
          <a:lstStyle/>
          <a:p>
            <a:r>
              <a:rPr lang="en-US" dirty="0"/>
              <a:t>System ↔ (</a:t>
            </a:r>
            <a:r>
              <a:rPr lang="en-US" dirty="0" err="1"/>
              <a:t>q,p</a:t>
            </a:r>
            <a:r>
              <a:rPr lang="en-US" dirty="0"/>
              <a:t>) in phase space M</a:t>
            </a:r>
          </a:p>
          <a:p>
            <a:r>
              <a:rPr lang="en-US" dirty="0"/>
              <a:t>Dynamics ↔ Newton equation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F02F4-A4FA-4FF7-BF44-3BDC76D05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Quantum mechanics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9B277-7571-44D7-956C-3E9AD4EEC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575442" cy="3684588"/>
          </a:xfrm>
        </p:spPr>
        <p:txBody>
          <a:bodyPr/>
          <a:lstStyle/>
          <a:p>
            <a:r>
              <a:rPr lang="en-US" dirty="0"/>
              <a:t>System ↔ </a:t>
            </a:r>
            <a:r>
              <a:rPr lang="el-GR" dirty="0"/>
              <a:t>ψ</a:t>
            </a:r>
            <a:r>
              <a:rPr lang="en-US" dirty="0"/>
              <a:t>(q) in Hilbert space H</a:t>
            </a:r>
          </a:p>
          <a:p>
            <a:r>
              <a:rPr lang="en-US" dirty="0"/>
              <a:t>Dynamics ↔ Schrödinger equation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E252B3-7260-465F-8B06-678D99B8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B09E1C-CB62-4945-BE32-EC5D9B57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77F772-1D96-480B-B049-D8D5F3140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01725" y="1686388"/>
            <a:ext cx="2588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4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CB25-296E-4295-9497-FDA7BE7AB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Superposition and entanglement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F4AAC-7F8E-4888-807A-839BA59C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60C13-0CAC-4AAF-BBCF-FD07CE50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6F9D1-0497-431B-9287-0D6FB025F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66604" y="-1083482"/>
            <a:ext cx="4858793" cy="97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BA45-113A-4130-B286-68025E5D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Schmidt decomposition and density matrix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E97D9E-5D1E-431D-A2BE-E3BE99EDB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3509253" y="279351"/>
            <a:ext cx="5173493" cy="725355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0D5EF-0BDF-49C2-8DEF-0A8D6605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AB5E0-1484-46A6-83F7-6DA6F25F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ECCE4-BD2E-4D57-88FB-2A7F14BD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von Neumann density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F223C-47B1-4840-A9D2-D73323F67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657599" cy="4351338"/>
          </a:xfrm>
        </p:spPr>
        <p:txBody>
          <a:bodyPr/>
          <a:lstStyle/>
          <a:p>
            <a:r>
              <a:rPr lang="en-US" dirty="0" err="1"/>
              <a:t>Gemenge</a:t>
            </a:r>
            <a:r>
              <a:rPr lang="en-US" dirty="0"/>
              <a:t> – ensemble of systems</a:t>
            </a:r>
          </a:p>
          <a:p>
            <a:pPr lvl="1"/>
            <a:r>
              <a:rPr lang="en-US" dirty="0"/>
              <a:t>With statistical probability of being in one of several wave functions</a:t>
            </a:r>
          </a:p>
          <a:p>
            <a:pPr lvl="1"/>
            <a:r>
              <a:rPr lang="en-US" dirty="0"/>
              <a:t>Wave functions -&gt; D</a:t>
            </a:r>
          </a:p>
          <a:p>
            <a:pPr lvl="1"/>
            <a:r>
              <a:rPr lang="en-US" dirty="0"/>
              <a:t>Reconstruction not unique: D -&gt; wave functions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F970E-9C30-4667-9049-4C4AE4B6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FE0A0-3015-4400-AA83-F5B5824C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FE5D9-E949-49BE-A60F-FF28507B1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94853" y="597404"/>
            <a:ext cx="4659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6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83FC-720B-4530-A2E7-31FFD3C8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Measure theory (mathematics)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3FB85-B1E0-4B7A-9F4F-F5858EBA5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5371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Lebesgue measure</a:t>
            </a:r>
          </a:p>
          <a:p>
            <a:pPr lvl="1"/>
            <a:r>
              <a:rPr lang="en-US" dirty="0"/>
              <a:t>translation invariant</a:t>
            </a:r>
          </a:p>
          <a:p>
            <a:pPr lvl="1"/>
            <a:r>
              <a:rPr lang="en-US" dirty="0"/>
              <a:t>universal reference</a:t>
            </a:r>
          </a:p>
          <a:p>
            <a:r>
              <a:rPr lang="en-US" dirty="0"/>
              <a:t>Probability measures</a:t>
            </a:r>
          </a:p>
          <a:p>
            <a:pPr lvl="1"/>
            <a:r>
              <a:rPr lang="en-US" dirty="0"/>
              <a:t>Finite measure </a:t>
            </a:r>
            <a:r>
              <a:rPr lang="el-GR" dirty="0"/>
              <a:t>μ</a:t>
            </a:r>
            <a:r>
              <a:rPr lang="en-US" dirty="0"/>
              <a:t>(M)=1</a:t>
            </a:r>
          </a:p>
          <a:p>
            <a:r>
              <a:rPr lang="en-US" dirty="0"/>
              <a:t>Density matrix</a:t>
            </a:r>
          </a:p>
          <a:p>
            <a:pPr lvl="1"/>
            <a:r>
              <a:rPr lang="en-US" dirty="0"/>
              <a:t>Measure on subspaces of Hilbert space</a:t>
            </a:r>
          </a:p>
          <a:p>
            <a:r>
              <a:rPr lang="en-US" dirty="0"/>
              <a:t>Measures on ∞-dim spaces</a:t>
            </a:r>
          </a:p>
          <a:p>
            <a:pPr lvl="1"/>
            <a:r>
              <a:rPr lang="en-US" dirty="0"/>
              <a:t>No Lebesgue exists</a:t>
            </a:r>
          </a:p>
          <a:p>
            <a:pPr lvl="1"/>
            <a:r>
              <a:rPr lang="en-US" dirty="0"/>
              <a:t>Finite measures exist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32E73-2AE6-4717-8D8D-C831F01E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0D7AD-774E-410F-99B8-52B6308A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D614E-D28D-411E-9ACC-F863C8457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12550" y="2550944"/>
            <a:ext cx="4665661" cy="29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05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CEC9-4DF3-4307-8C09-4A074851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Probability in quantum mechanics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AA5BD-93C6-4990-8AD7-9A33C1B1B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Statistical interpretation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DFB4A-C3B4-42E5-97C3-2D29A15CAC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Wave functions – Schrödinger equation</a:t>
            </a:r>
          </a:p>
          <a:p>
            <a:r>
              <a:rPr lang="en-US" dirty="0">
                <a:highlight>
                  <a:srgbClr val="FFFF00"/>
                </a:highlight>
              </a:rPr>
              <a:t>Density matrix </a:t>
            </a:r>
            <a:r>
              <a:rPr lang="en-US" dirty="0"/>
              <a:t>– Liouville-von-Neumann equation</a:t>
            </a:r>
          </a:p>
          <a:p>
            <a:r>
              <a:rPr lang="en-US" dirty="0"/>
              <a:t>Probabilistic nature of wave function cannot be separated from that of density matrix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BC085-0115-46A5-9F92-CD579F57F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Functional measure 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05C1B8-03B7-4CDE-B7E3-FAEEE6EF37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Same</a:t>
            </a:r>
          </a:p>
          <a:p>
            <a:pPr lvl="1"/>
            <a:r>
              <a:rPr lang="en-US" dirty="0"/>
              <a:t>No probability interpretation</a:t>
            </a:r>
          </a:p>
          <a:p>
            <a:pPr lvl="1"/>
            <a:r>
              <a:rPr lang="en-US" dirty="0"/>
              <a:t>Deny Born rule</a:t>
            </a:r>
          </a:p>
          <a:p>
            <a:r>
              <a:rPr lang="en-US" dirty="0">
                <a:highlight>
                  <a:srgbClr val="FFFF00"/>
                </a:highlight>
              </a:rPr>
              <a:t>Functional probability measure</a:t>
            </a:r>
          </a:p>
          <a:p>
            <a:pPr lvl="1"/>
            <a:r>
              <a:rPr lang="en-US" dirty="0"/>
              <a:t>Flow induced by SE</a:t>
            </a:r>
          </a:p>
          <a:p>
            <a:r>
              <a:rPr lang="en-US" dirty="0"/>
              <a:t>Probabilistic nature of QM lies in the measure</a:t>
            </a:r>
          </a:p>
          <a:p>
            <a:pPr lvl="1"/>
            <a:r>
              <a:rPr lang="en-US" dirty="0"/>
              <a:t>Same as in classical stat. mech.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AC5F7A-7BB9-4531-BF18-089C663C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9/8/2019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227311-AA88-4FD8-82E9-165AA9A9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C9C8-F68F-409B-8FFA-F1260FCE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Mathematics of probability and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7688C-389B-4EA3-A98A-7FDA6DAAB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56041"/>
            <a:ext cx="5157787" cy="450244"/>
          </a:xfrm>
        </p:spPr>
        <p:txBody>
          <a:bodyPr/>
          <a:lstStyle/>
          <a:p>
            <a:r>
              <a:rPr lang="en-US" dirty="0"/>
              <a:t>Classical statistics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B24FF-3938-4274-B0BB-DE981DB36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925014"/>
            <a:ext cx="5157787" cy="1681215"/>
          </a:xfrm>
        </p:spPr>
        <p:txBody>
          <a:bodyPr>
            <a:normAutofit/>
          </a:bodyPr>
          <a:lstStyle/>
          <a:p>
            <a:r>
              <a:rPr lang="en-US" dirty="0"/>
              <a:t>Probability density </a:t>
            </a:r>
            <a:r>
              <a:rPr lang="el-GR" dirty="0"/>
              <a:t>ρ</a:t>
            </a:r>
            <a:r>
              <a:rPr lang="en-US" dirty="0"/>
              <a:t>(</a:t>
            </a:r>
            <a:r>
              <a:rPr lang="en-US" dirty="0" err="1"/>
              <a:t>q,p</a:t>
            </a:r>
            <a:r>
              <a:rPr lang="en-US" dirty="0"/>
              <a:t>)</a:t>
            </a:r>
          </a:p>
          <a:p>
            <a:r>
              <a:rPr lang="en-US" dirty="0"/>
              <a:t>Probability measure μ on 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8B5464-F3F4-404E-B577-72ECAC3F9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445767"/>
            <a:ext cx="5183188" cy="460518"/>
          </a:xfrm>
        </p:spPr>
        <p:txBody>
          <a:bodyPr/>
          <a:lstStyle/>
          <a:p>
            <a:r>
              <a:rPr lang="en-US" dirty="0"/>
              <a:t>Quantum statistics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2E231-8649-4064-A068-FBB0A6791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1925014"/>
            <a:ext cx="5183188" cy="1681215"/>
          </a:xfrm>
        </p:spPr>
        <p:txBody>
          <a:bodyPr>
            <a:normAutofit/>
          </a:bodyPr>
          <a:lstStyle/>
          <a:p>
            <a:r>
              <a:rPr lang="en-US" dirty="0"/>
              <a:t>Can have functional measure,</a:t>
            </a:r>
          </a:p>
          <a:p>
            <a:r>
              <a:rPr lang="en-US" dirty="0"/>
              <a:t>But no density </a:t>
            </a:r>
            <a:r>
              <a:rPr lang="en-US" dirty="0" err="1"/>
              <a:t>w.r.t.</a:t>
            </a:r>
            <a:r>
              <a:rPr lang="en-US" dirty="0"/>
              <a:t> Lebesgue</a:t>
            </a:r>
          </a:p>
          <a:p>
            <a:r>
              <a:rPr lang="en-US" dirty="0"/>
              <a:t>Probability measure μ on H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4BA065-B862-49BB-8093-59A7943D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3AD13E-D201-4D41-BF5C-E78AB174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59B942-0621-4972-A9AB-D493C9322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71874" y="1584211"/>
            <a:ext cx="3051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39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F9AD-B99B-4E20-B65E-3117DE30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Statistical state in quantum mechanics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8CB72-79E4-41DB-BADB-542E6C985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D7C75-C975-47D7-90E5-A53F1368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668AC-D2A4-4EF6-8002-A6F7A8E46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81124" y="-260270"/>
            <a:ext cx="5029753" cy="82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29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4520F-43FB-4A17-9C28-D9CEC432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D2E23-33A0-41DB-AACD-B3F8205C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8D311-A1B4-4239-9791-3E4B7FEC7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69760" y="-103889"/>
            <a:ext cx="5052481" cy="814104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E810688-AB3C-416E-B975-4BD42F3A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Gaussian measures</a:t>
            </a:r>
          </a:p>
        </p:txBody>
      </p:sp>
    </p:spTree>
    <p:extLst>
      <p:ext uri="{BB962C8B-B14F-4D97-AF65-F5344CB8AC3E}">
        <p14:creationId xmlns:p14="http://schemas.microsoft.com/office/powerpoint/2010/main" val="384581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749C-85F5-488E-9D2D-C088B26A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6F1BD-7D35-4F53-81BA-CCB7706D2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1926</a:t>
            </a:r>
            <a:r>
              <a:rPr lang="en-US" dirty="0"/>
              <a:t> – </a:t>
            </a:r>
            <a:r>
              <a:rPr lang="en-US" b="1" dirty="0"/>
              <a:t>Birth of quantum mechanics</a:t>
            </a:r>
          </a:p>
          <a:p>
            <a:r>
              <a:rPr lang="en-US" dirty="0"/>
              <a:t>The correct mathematical formulation!</a:t>
            </a:r>
          </a:p>
          <a:p>
            <a:r>
              <a:rPr lang="en-US" dirty="0"/>
              <a:t>Never contradicted by any finding since!</a:t>
            </a:r>
          </a:p>
          <a:p>
            <a:r>
              <a:rPr lang="en-US" dirty="0"/>
              <a:t>Heisenberg, Jordan, Born, Schrödinger, Dirac,…</a:t>
            </a:r>
          </a:p>
          <a:p>
            <a:r>
              <a:rPr lang="en-US" dirty="0">
                <a:highlight>
                  <a:srgbClr val="FFFF00"/>
                </a:highlight>
              </a:rPr>
              <a:t>1900 – 1926 – today</a:t>
            </a:r>
            <a:r>
              <a:rPr lang="en-US" dirty="0"/>
              <a:t> – </a:t>
            </a:r>
            <a:r>
              <a:rPr lang="en-US" b="1" dirty="0"/>
              <a:t>Discussion about quantum mechanics</a:t>
            </a:r>
          </a:p>
          <a:p>
            <a:r>
              <a:rPr lang="en-US" dirty="0"/>
              <a:t>Arguments about quantum phenomena…</a:t>
            </a:r>
          </a:p>
          <a:p>
            <a:r>
              <a:rPr lang="en-US" dirty="0"/>
              <a:t>Invention of contradicting interpretations…</a:t>
            </a:r>
          </a:p>
          <a:p>
            <a:r>
              <a:rPr lang="en-US" dirty="0"/>
              <a:t>Planck, Einstein, Bohr,…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52250-0670-4F63-B398-1C3EB823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A6BBB-66E1-476F-8B30-81895BB7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95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782D9-96DF-4424-AFC8-FA8D5A5E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C4FFE-EE1B-45BA-A70D-6962F48B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05016-182D-41AB-AAF1-6D32924E6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35733" y="-64381"/>
            <a:ext cx="4805688" cy="78575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5470903-9FA2-4BEE-B122-16869BB79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Observable A, self-adjoint operator</a:t>
            </a:r>
          </a:p>
        </p:txBody>
      </p:sp>
    </p:spTree>
    <p:extLst>
      <p:ext uri="{BB962C8B-B14F-4D97-AF65-F5344CB8AC3E}">
        <p14:creationId xmlns:p14="http://schemas.microsoft.com/office/powerpoint/2010/main" val="3399611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E3CD-22B3-4AF8-8CB3-2CD64644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Measurement theory (physics)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D3834-EF5D-44A5-89C1-E2A545D95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Wave functions are the theoretical foundation</a:t>
            </a:r>
          </a:p>
          <a:p>
            <a:r>
              <a:rPr lang="en-US" dirty="0"/>
              <a:t>Not directly accessible to experiment</a:t>
            </a:r>
          </a:p>
          <a:p>
            <a:r>
              <a:rPr lang="en-US" dirty="0"/>
              <a:t>System being observed is in a </a:t>
            </a:r>
            <a:r>
              <a:rPr lang="en-US" dirty="0">
                <a:highlight>
                  <a:srgbClr val="FFFF00"/>
                </a:highlight>
              </a:rPr>
              <a:t>narrow</a:t>
            </a:r>
            <a:r>
              <a:rPr lang="en-US" dirty="0"/>
              <a:t> statistical state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Carefully</a:t>
            </a:r>
            <a:r>
              <a:rPr lang="en-US" dirty="0"/>
              <a:t> prepared</a:t>
            </a:r>
          </a:p>
          <a:p>
            <a:pPr lvl="1"/>
            <a:r>
              <a:rPr lang="en-US" dirty="0"/>
              <a:t>All system wave functions with weight are very </a:t>
            </a:r>
            <a:r>
              <a:rPr lang="en-US" dirty="0">
                <a:highlight>
                  <a:srgbClr val="FFFF00"/>
                </a:highlight>
              </a:rPr>
              <a:t>similar</a:t>
            </a:r>
            <a:r>
              <a:rPr lang="en-US" dirty="0"/>
              <a:t>, experimentally </a:t>
            </a:r>
            <a:r>
              <a:rPr lang="en-US" dirty="0">
                <a:highlight>
                  <a:srgbClr val="FFFF00"/>
                </a:highlight>
              </a:rPr>
              <a:t>indistinguishable</a:t>
            </a:r>
          </a:p>
          <a:p>
            <a:r>
              <a:rPr lang="en-US" dirty="0"/>
              <a:t>Detector is always in a </a:t>
            </a:r>
            <a:r>
              <a:rPr lang="en-US" dirty="0">
                <a:highlight>
                  <a:srgbClr val="FFFF00"/>
                </a:highlight>
              </a:rPr>
              <a:t>broad</a:t>
            </a:r>
            <a:r>
              <a:rPr lang="en-US" dirty="0"/>
              <a:t> statistical state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Impossible</a:t>
            </a:r>
            <a:r>
              <a:rPr lang="en-US" dirty="0"/>
              <a:t> to prepare precisely – has Avogadro number of degrees of freedom 10</a:t>
            </a:r>
            <a:r>
              <a:rPr lang="en-US" baseline="30000" dirty="0"/>
              <a:t>23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Many detector wave functions with weight are very </a:t>
            </a:r>
            <a:r>
              <a:rPr lang="en-US" dirty="0">
                <a:highlight>
                  <a:srgbClr val="FFFF00"/>
                </a:highlight>
              </a:rPr>
              <a:t>different</a:t>
            </a:r>
            <a:r>
              <a:rPr lang="en-US" dirty="0"/>
              <a:t>, with different macroscopic outcomes for the measurement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A366D-2514-448F-BD44-30E16F93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C3527-24BD-489B-9D73-C176732E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19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213D3-B998-470C-9269-BAD0EF692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Detector statistics and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A9C11-D4BE-4279-A5C7-CD9B62275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 statistical state – </a:t>
            </a:r>
            <a:r>
              <a:rPr lang="en-US" dirty="0">
                <a:highlight>
                  <a:srgbClr val="FFFF00"/>
                </a:highlight>
              </a:rPr>
              <a:t>sharp</a:t>
            </a:r>
            <a:r>
              <a:rPr lang="en-US" dirty="0"/>
              <a:t> – one wave function</a:t>
            </a:r>
          </a:p>
          <a:p>
            <a:r>
              <a:rPr lang="en-US" dirty="0"/>
              <a:t>Detector statistical state – </a:t>
            </a:r>
            <a:r>
              <a:rPr lang="en-US" dirty="0">
                <a:highlight>
                  <a:srgbClr val="FFFF00"/>
                </a:highlight>
              </a:rPr>
              <a:t>broad</a:t>
            </a:r>
            <a:r>
              <a:rPr lang="en-US" dirty="0"/>
              <a:t> – very many wave functions – many superpositions</a:t>
            </a:r>
          </a:p>
          <a:p>
            <a:r>
              <a:rPr lang="en-US" dirty="0"/>
              <a:t>Electron interacts with all mini detectors – all in different wave functions – some: fly through – some: excite few molecules, not enough to see – one: excites 500 molecules and sends 500 photons</a:t>
            </a:r>
          </a:p>
          <a:p>
            <a:r>
              <a:rPr lang="en-US" dirty="0"/>
              <a:t>Photons are captured – fly through optical fiber – excite secondary electrons – current detected – write bit in RAM – display dot on screen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7DE2E-8CFD-44FF-8389-55F63ED3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F2233-2250-40EF-A2D3-3D2011FE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8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1816-2DC6-4736-82CC-6B768BEC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Emergence of classical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72EAF-53C4-4942-9452-43EE58725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mini detector has 500 molecules with 30 atoms – 15,000 degrees of freedom</a:t>
            </a:r>
          </a:p>
          <a:p>
            <a:r>
              <a:rPr lang="en-US" dirty="0"/>
              <a:t>Variance of the collective variable that tracks excitation of mini detector is square root of N=15,000, which is 122 – two orders less than one molecule</a:t>
            </a:r>
          </a:p>
          <a:p>
            <a:r>
              <a:rPr lang="en-US" dirty="0"/>
              <a:t>That makes the collective variable effectively </a:t>
            </a:r>
            <a:r>
              <a:rPr lang="en-US" dirty="0" err="1">
                <a:highlight>
                  <a:srgbClr val="FFFF00"/>
                </a:highlight>
              </a:rPr>
              <a:t>dispersionless</a:t>
            </a:r>
            <a:r>
              <a:rPr lang="en-US" dirty="0">
                <a:highlight>
                  <a:srgbClr val="FFFF00"/>
                </a:highlight>
              </a:rPr>
              <a:t> = classical</a:t>
            </a:r>
          </a:p>
          <a:p>
            <a:r>
              <a:rPr lang="en-US" dirty="0"/>
              <a:t>We define this to be a </a:t>
            </a:r>
            <a:r>
              <a:rPr lang="en-US" dirty="0">
                <a:highlight>
                  <a:srgbClr val="FFFF00"/>
                </a:highlight>
              </a:rPr>
              <a:t>q-classical variable</a:t>
            </a:r>
          </a:p>
          <a:p>
            <a:r>
              <a:rPr lang="en-US" dirty="0"/>
              <a:t>A set of q-classical variables can form a </a:t>
            </a:r>
            <a:r>
              <a:rPr lang="en-US" dirty="0">
                <a:highlight>
                  <a:srgbClr val="FFFF00"/>
                </a:highlight>
              </a:rPr>
              <a:t>q-classical system</a:t>
            </a:r>
          </a:p>
          <a:p>
            <a:r>
              <a:rPr lang="en-US" dirty="0"/>
              <a:t>By </a:t>
            </a:r>
            <a:r>
              <a:rPr lang="en-US" dirty="0" err="1"/>
              <a:t>Ehrenfest</a:t>
            </a:r>
            <a:r>
              <a:rPr lang="en-US" dirty="0"/>
              <a:t> theorem, </a:t>
            </a:r>
            <a:r>
              <a:rPr lang="en-US" dirty="0">
                <a:highlight>
                  <a:srgbClr val="FFFF00"/>
                </a:highlight>
              </a:rPr>
              <a:t>q-classical evolution follows Newton equation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6A4D1-4DFB-4098-A481-5617D17B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70D1B-8798-4408-A0C0-DDF89521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91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1766-0E94-4879-9648-3A12CDD5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do probabilities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5C74-1A06-4336-A859-C9F9A4498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</a:t>
            </a:r>
            <a:r>
              <a:rPr lang="en-US" dirty="0">
                <a:highlight>
                  <a:srgbClr val="FFFF00"/>
                </a:highlight>
              </a:rPr>
              <a:t>statistical state </a:t>
            </a:r>
            <a:r>
              <a:rPr lang="en-US" dirty="0"/>
              <a:t>of the quantum system!</a:t>
            </a:r>
          </a:p>
          <a:p>
            <a:r>
              <a:rPr lang="en-US" dirty="0"/>
              <a:t>It gives many </a:t>
            </a:r>
            <a:r>
              <a:rPr lang="en-US" dirty="0">
                <a:highlight>
                  <a:srgbClr val="FFFF00"/>
                </a:highlight>
              </a:rPr>
              <a:t>random</a:t>
            </a:r>
            <a:r>
              <a:rPr lang="en-US" dirty="0"/>
              <a:t> wave functions for every macroscopic system – for all mini detectors in an experimental apparatus</a:t>
            </a:r>
          </a:p>
          <a:p>
            <a:r>
              <a:rPr lang="en-US" dirty="0"/>
              <a:t>The mini-detector collective variable tracking excitation of 500 photons follows classical dynamics</a:t>
            </a:r>
          </a:p>
          <a:p>
            <a:r>
              <a:rPr lang="en-US" dirty="0"/>
              <a:t>The mini-detector that gets excited is the random selection of the statistical state evolution</a:t>
            </a:r>
          </a:p>
          <a:p>
            <a:r>
              <a:rPr lang="en-US" dirty="0"/>
              <a:t>The measurement then proceeds classically – the result is recorded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F3610-3BD1-4745-9BCE-72A84D70B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64D04-9465-41D6-852A-E21DE15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26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980E-A039-4B6B-A6A9-9E0A06B9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deterministic to probabilistic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E1C51-EE2D-498D-8543-73C5CD4DB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Wave functions </a:t>
            </a:r>
            <a:r>
              <a:rPr lang="en-US" dirty="0"/>
              <a:t>are fundamental – </a:t>
            </a:r>
            <a:r>
              <a:rPr lang="en-US" b="1" dirty="0"/>
              <a:t>functions</a:t>
            </a:r>
          </a:p>
          <a:p>
            <a:pPr lvl="1"/>
            <a:r>
              <a:rPr lang="en-US" dirty="0"/>
              <a:t>Deterministic dynamics by Schrödinger equation</a:t>
            </a:r>
          </a:p>
          <a:p>
            <a:r>
              <a:rPr lang="en-US" dirty="0">
                <a:highlight>
                  <a:srgbClr val="FFFF00"/>
                </a:highlight>
              </a:rPr>
              <a:t>Probability</a:t>
            </a:r>
            <a:r>
              <a:rPr lang="en-US" dirty="0"/>
              <a:t> distribution on Hilbert space of wave functions</a:t>
            </a:r>
          </a:p>
          <a:p>
            <a:pPr lvl="1"/>
            <a:r>
              <a:rPr lang="en-US" dirty="0"/>
              <a:t>Evolution of quantum statistical state</a:t>
            </a:r>
          </a:p>
          <a:p>
            <a:r>
              <a:rPr lang="en-US" dirty="0"/>
              <a:t>Derive q-classical variables and systems – </a:t>
            </a:r>
            <a:r>
              <a:rPr lang="en-US" b="1" dirty="0"/>
              <a:t>values</a:t>
            </a:r>
          </a:p>
          <a:p>
            <a:pPr lvl="1"/>
            <a:r>
              <a:rPr lang="en-US" dirty="0"/>
              <a:t>Deterministic dynamics by Newton equation follows from </a:t>
            </a:r>
            <a:r>
              <a:rPr lang="en-US" dirty="0" err="1"/>
              <a:t>Ehrenfest</a:t>
            </a:r>
            <a:r>
              <a:rPr lang="en-US" dirty="0"/>
              <a:t> theorem</a:t>
            </a:r>
          </a:p>
          <a:p>
            <a:pPr marL="457200" lvl="1" indent="0">
              <a:buNone/>
            </a:pPr>
            <a:r>
              <a:rPr lang="en-US" dirty="0"/>
              <a:t>→ </a:t>
            </a:r>
            <a:r>
              <a:rPr lang="en-US" dirty="0">
                <a:highlight>
                  <a:srgbClr val="FFFF00"/>
                </a:highlight>
              </a:rPr>
              <a:t>Recover classical mechanics</a:t>
            </a:r>
          </a:p>
          <a:p>
            <a:r>
              <a:rPr lang="en-US" dirty="0"/>
              <a:t>Probability distribution on q-classical phase space</a:t>
            </a:r>
          </a:p>
          <a:p>
            <a:pPr lvl="1"/>
            <a:r>
              <a:rPr lang="en-US" dirty="0"/>
              <a:t>Liouville equation for evolution of q-classical statistical state</a:t>
            </a:r>
          </a:p>
          <a:p>
            <a:pPr marL="457200" lvl="1" indent="0">
              <a:buNone/>
            </a:pPr>
            <a:r>
              <a:rPr lang="en-US" dirty="0"/>
              <a:t>→ Recover classical statistical mechanics</a:t>
            </a:r>
          </a:p>
          <a:p>
            <a:pPr marL="457200" lvl="1" indent="0">
              <a:buNone/>
            </a:pPr>
            <a:r>
              <a:rPr lang="en-US" dirty="0"/>
              <a:t>→ </a:t>
            </a:r>
            <a:r>
              <a:rPr lang="en-US" dirty="0">
                <a:highlight>
                  <a:srgbClr val="FFFF00"/>
                </a:highlight>
              </a:rPr>
              <a:t>Describe probabilistic quantum measurement process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2BA0A-CE87-4F8E-A01B-09715BF8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494A5-3A49-467A-A537-6DB8DFC4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8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1AE7-D42B-4542-9E7D-CDBF0B07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 analogy: photographs and movies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9341D-8E3F-47B0-9847-2A1326D7E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Classical mechanics: values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11A60-F111-4459-803E-2217A13D4A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ANALOGY</a:t>
            </a:r>
          </a:p>
          <a:p>
            <a:r>
              <a:rPr lang="en-US" dirty="0"/>
              <a:t>1 photograph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frame</a:t>
            </a:r>
          </a:p>
          <a:p>
            <a:r>
              <a:rPr lang="en-US" dirty="0"/>
              <a:t>static</a:t>
            </a:r>
          </a:p>
          <a:p>
            <a:pPr marL="0" indent="0">
              <a:buNone/>
            </a:pPr>
            <a:r>
              <a:rPr lang="en-US" dirty="0"/>
              <a:t>MATHEMATICS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Newton equation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33F09-2F80-443C-A49A-BE46A0357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Quantum mechanics: functions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23044-71F0-485F-9054-AA0FF7952D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ANALOGY</a:t>
            </a:r>
          </a:p>
          <a:p>
            <a:r>
              <a:rPr lang="en-US" dirty="0"/>
              <a:t>2 hour movie</a:t>
            </a:r>
          </a:p>
          <a:p>
            <a:r>
              <a:rPr lang="en-US" dirty="0"/>
              <a:t>24 frames per second</a:t>
            </a:r>
          </a:p>
          <a:p>
            <a:r>
              <a:rPr lang="en-US" dirty="0"/>
              <a:t>172,800 = 24 x 7,200 frames</a:t>
            </a:r>
          </a:p>
          <a:p>
            <a:r>
              <a:rPr lang="en-US" dirty="0"/>
              <a:t>smoothly aligned sequence</a:t>
            </a:r>
          </a:p>
          <a:p>
            <a:pPr marL="0" indent="0">
              <a:buNone/>
            </a:pPr>
            <a:r>
              <a:rPr lang="en-US" dirty="0"/>
              <a:t>MATHEMATICS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Schrödinger equation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1B83B1-36F9-4B36-826B-C2DF8DFC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D8658D-66E5-477B-9510-9F1EE2D3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92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4FB0-7C05-4847-AA04-1325603B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 and 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2CD91-D2C6-40D3-9968-824225D5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9261E-6B02-4B20-B56C-BDE5A41A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27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B98AAB-648B-4C00-94F2-A920C0A67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5160"/>
            <a:ext cx="10515600" cy="6369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Slides and paper at </a:t>
            </a:r>
            <a:r>
              <a:rPr lang="en-US" dirty="0">
                <a:hlinkClick r:id="rId3"/>
              </a:rPr>
              <a:t>https://people.clas.ufl.edu/deumens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959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233D-2CBC-4B7E-91BB-D1D13DCC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Wave function collapse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31BD6-B990-44AA-BFC4-526821417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9180" cy="4351338"/>
          </a:xfrm>
        </p:spPr>
        <p:txBody>
          <a:bodyPr/>
          <a:lstStyle/>
          <a:p>
            <a:r>
              <a:rPr lang="en-US" dirty="0"/>
              <a:t>Position is an operator</a:t>
            </a:r>
          </a:p>
          <a:p>
            <a:r>
              <a:rPr lang="en-US" dirty="0"/>
              <a:t>Time is a parameter/coordinate</a:t>
            </a:r>
          </a:p>
          <a:p>
            <a:pPr lvl="1"/>
            <a:r>
              <a:rPr lang="en-US" dirty="0"/>
              <a:t>That is inconsistent</a:t>
            </a:r>
          </a:p>
          <a:p>
            <a:pPr lvl="1"/>
            <a:r>
              <a:rPr lang="en-US" dirty="0"/>
              <a:t>Attempts to make time an operator have been made</a:t>
            </a:r>
          </a:p>
          <a:p>
            <a:r>
              <a:rPr lang="en-US" dirty="0">
                <a:highlight>
                  <a:srgbClr val="FFFF00"/>
                </a:highlight>
              </a:rPr>
              <a:t>Make position a coordinate of events </a:t>
            </a:r>
          </a:p>
          <a:p>
            <a:r>
              <a:rPr lang="en-US" dirty="0"/>
              <a:t>Same as time</a:t>
            </a:r>
          </a:p>
          <a:p>
            <a:pPr lvl="1"/>
            <a:r>
              <a:rPr lang="en-US" dirty="0"/>
              <a:t>Does work well</a:t>
            </a:r>
          </a:p>
          <a:p>
            <a:pPr lvl="1"/>
            <a:r>
              <a:rPr lang="en-US" dirty="0"/>
              <a:t>Even in non-relativistic quantum mechanics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7E56E-F7EC-4581-9A45-B5C6793B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FFF1E-EDE6-4846-B9AF-564C4496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3F179-4C72-4E62-88D8-518379C1A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379" y="1298005"/>
            <a:ext cx="4778339" cy="519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3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C54E-7379-4A4A-88AA-BDF07FD2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Scientific method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AD9C3D-B42A-4C33-A48F-119E47D52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Phenomenology - Description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60C833-A274-44E1-8882-578448870F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1619 – Kepler – laws of planetary motion</a:t>
            </a:r>
          </a:p>
          <a:p>
            <a:r>
              <a:rPr lang="en-US" dirty="0"/>
              <a:t>1869 – Mendeleev – Periodic table of elements</a:t>
            </a:r>
          </a:p>
          <a:p>
            <a:r>
              <a:rPr lang="en-US" dirty="0"/>
              <a:t>1926 – Born – Probability rule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B991FF-060B-4AF9-8EFA-D914DC034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Theory - Explanation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12EAF9-CBD6-4E49-A56B-B26E30B05D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1687 – Newton – Law of force and law of gravity</a:t>
            </a:r>
          </a:p>
          <a:p>
            <a:r>
              <a:rPr lang="en-US" dirty="0"/>
              <a:t>1913 – Bohr – Atomic theory of elements and chemical bonding</a:t>
            </a:r>
          </a:p>
          <a:p>
            <a:r>
              <a:rPr lang="en-US" dirty="0"/>
              <a:t>2013 – </a:t>
            </a:r>
            <a:r>
              <a:rPr lang="en-US" dirty="0" err="1"/>
              <a:t>Allaverdyan</a:t>
            </a:r>
            <a:r>
              <a:rPr lang="en-US" dirty="0"/>
              <a:t>, </a:t>
            </a:r>
            <a:r>
              <a:rPr lang="en-US" dirty="0" err="1"/>
              <a:t>Balian</a:t>
            </a:r>
            <a:r>
              <a:rPr lang="en-US" dirty="0"/>
              <a:t>,  </a:t>
            </a:r>
            <a:r>
              <a:rPr lang="en-US" dirty="0" err="1"/>
              <a:t>Nieuwenhuizen</a:t>
            </a:r>
            <a:r>
              <a:rPr lang="en-US" dirty="0"/>
              <a:t> – derivation of </a:t>
            </a:r>
            <a:r>
              <a:rPr lang="en-US" dirty="0" err="1"/>
              <a:t>Born’s</a:t>
            </a:r>
            <a:r>
              <a:rPr lang="en-US" dirty="0"/>
              <a:t> rule from Liouville-von Neumann equation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7B47F-1327-46D2-8490-0C0A1122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CBF7A-30EC-4306-B1A9-99513338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5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22E6-B447-4C2D-9D93-3002A12F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philosophy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F2119E-BBE9-47BB-B65F-1A9E86040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3562081" y="-293031"/>
            <a:ext cx="5074689" cy="858919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613C9-FF0C-42B8-B6CD-169EAC2C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EDE59-4ABB-4697-90DA-9355151A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62549-5340-456B-92A5-8604F2B4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mystery of quantum mechanics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4BD02-92FF-4B5E-B062-52103E82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CE52B-B6C5-4973-9C94-11C8C3C2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7CA81A-4B8A-46C5-8D11-D878D5E25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96884" y="428234"/>
            <a:ext cx="4998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1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EBAD-3432-4EB9-8037-49BD85C1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Tomomura</a:t>
            </a:r>
            <a:r>
              <a:rPr lang="en-US" dirty="0"/>
              <a:t>, Endo, Matsuda, Kawasaki, </a:t>
            </a:r>
            <a:r>
              <a:rPr lang="en-US" dirty="0" err="1"/>
              <a:t>Exawa</a:t>
            </a:r>
            <a:r>
              <a:rPr lang="en-US" dirty="0"/>
              <a:t> Amer. J. Phys, 57, p. 117 (1989)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093D7-A5AD-4A34-8FEB-DA9E735D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36920-D0CC-4C92-8B3A-6BC3BC6E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84CAEA-D13A-478E-898A-593E11A57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43207" y="554169"/>
            <a:ext cx="4505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5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F6A4E-1865-4676-B2E3-764F5DD7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math of mechanics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30BD2E-7B0E-4149-A5D8-5A5EDD9B3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3368475" y="-60784"/>
            <a:ext cx="5335187" cy="804466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F6F9C-D465-4CA8-857F-3B0665C4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F393E-7B9B-4425-9417-B6780BDC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2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F86D-F45F-4025-99D9-213203AE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measurement of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E58B8-836C-4459-A487-EDBC22C6F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Classical – direct measurement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18847-EC87-4286-A1BD-569B02EA46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System state values q</a:t>
            </a:r>
          </a:p>
          <a:p>
            <a:r>
              <a:rPr lang="en-US" dirty="0"/>
              <a:t>Detector state values r</a:t>
            </a:r>
          </a:p>
          <a:p>
            <a:r>
              <a:rPr lang="en-US" dirty="0"/>
              <a:t>Measurement process is simple dynamics</a:t>
            </a:r>
          </a:p>
          <a:p>
            <a:r>
              <a:rPr lang="en-US" dirty="0"/>
              <a:t>Can be approximated by simple transfer of values q -&gt; r</a:t>
            </a:r>
          </a:p>
          <a:p>
            <a:r>
              <a:rPr lang="en-US" dirty="0"/>
              <a:t>Probability is </a:t>
            </a:r>
            <a:r>
              <a:rPr lang="en-US" dirty="0">
                <a:highlight>
                  <a:srgbClr val="FFFF00"/>
                </a:highlight>
              </a:rPr>
              <a:t>incidental</a:t>
            </a:r>
            <a:r>
              <a:rPr lang="en-US" dirty="0"/>
              <a:t> and comes from inaccuracies and uncertainties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077714-4716-44BA-AFD4-74E42BD66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Quantum – Born probability rule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ABA2E-2A1B-49C4-8FA6-551C3E5358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System state function </a:t>
            </a:r>
            <a:r>
              <a:rPr lang="el-GR" dirty="0"/>
              <a:t>ψ</a:t>
            </a:r>
            <a:endParaRPr lang="en-US" dirty="0"/>
          </a:p>
          <a:p>
            <a:r>
              <a:rPr lang="en-US" dirty="0"/>
              <a:t>Detector state values r</a:t>
            </a:r>
          </a:p>
          <a:p>
            <a:r>
              <a:rPr lang="en-US" dirty="0"/>
              <a:t>Measurement process is complex</a:t>
            </a:r>
          </a:p>
          <a:p>
            <a:r>
              <a:rPr lang="en-US" dirty="0">
                <a:highlight>
                  <a:srgbClr val="FFFF00"/>
                </a:highlight>
              </a:rPr>
              <a:t>Born rule</a:t>
            </a:r>
            <a:r>
              <a:rPr lang="en-US" dirty="0"/>
              <a:t> P(q)=|</a:t>
            </a:r>
            <a:r>
              <a:rPr lang="el-GR" dirty="0"/>
              <a:t>ψ</a:t>
            </a:r>
            <a:r>
              <a:rPr lang="en-US" dirty="0"/>
              <a:t>(q)|</a:t>
            </a:r>
            <a:r>
              <a:rPr lang="en-US" baseline="30000" dirty="0"/>
              <a:t>2</a:t>
            </a:r>
            <a:r>
              <a:rPr lang="en-US" dirty="0"/>
              <a:t> gives probability for q -&gt; r</a:t>
            </a:r>
          </a:p>
          <a:p>
            <a:r>
              <a:rPr lang="en-US" dirty="0"/>
              <a:t>Probability is </a:t>
            </a:r>
            <a:r>
              <a:rPr lang="en-US" dirty="0">
                <a:highlight>
                  <a:srgbClr val="FFFF00"/>
                </a:highlight>
              </a:rPr>
              <a:t>intrinsic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1812D-65E1-40AD-A9D2-227AF9AB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9/8/2019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6D5105-EF8F-44E4-AB19-F8AF1CB2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4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AB0D-C65A-4C52-A2C4-D1E73E77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circular argument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859C2-339D-404F-963D-E67E61EF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9/8/2019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134A1-C5B4-411D-8729-3AD1E460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1CC-BDD6-4532-AE16-5A11BB22A5C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65E1C-C1B1-43F2-80CF-FCFFD100D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09808" y="-234165"/>
            <a:ext cx="5972384" cy="73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7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1946</Words>
  <Application>Microsoft Office PowerPoint</Application>
  <PresentationFormat>Widescreen</PresentationFormat>
  <Paragraphs>312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On using a functional measure to capture the probabilistic character of measurement in quantum mechanics</vt:lpstr>
      <vt:lpstr>Some history</vt:lpstr>
      <vt:lpstr>Scientific method</vt:lpstr>
      <vt:lpstr>Some philosophy</vt:lpstr>
      <vt:lpstr>The mystery of quantum mechanics</vt:lpstr>
      <vt:lpstr>Tomomura, Endo, Matsuda, Kawasaki, Exawa Amer. J. Phys, 57, p. 117 (1989)</vt:lpstr>
      <vt:lpstr>The math of mechanics</vt:lpstr>
      <vt:lpstr>The measurement of systems</vt:lpstr>
      <vt:lpstr>A circular argument</vt:lpstr>
      <vt:lpstr>How does this work?</vt:lpstr>
      <vt:lpstr>Mathematics of mechanics</vt:lpstr>
      <vt:lpstr>Superposition and entanglement</vt:lpstr>
      <vt:lpstr>Schmidt decomposition and density matrix</vt:lpstr>
      <vt:lpstr>von Neumann density matrix</vt:lpstr>
      <vt:lpstr>Measure theory (mathematics)</vt:lpstr>
      <vt:lpstr>Probability in quantum mechanics</vt:lpstr>
      <vt:lpstr>Mathematics of probability and statistics</vt:lpstr>
      <vt:lpstr>Statistical state in quantum mechanics</vt:lpstr>
      <vt:lpstr>Gaussian measures</vt:lpstr>
      <vt:lpstr>Observable A, self-adjoint operator</vt:lpstr>
      <vt:lpstr>Measurement theory (physics) </vt:lpstr>
      <vt:lpstr>Detector statistics and dynamics</vt:lpstr>
      <vt:lpstr>Emergence of classical systems</vt:lpstr>
      <vt:lpstr>Where do probabilities come from?</vt:lpstr>
      <vt:lpstr>From deterministic to probabilistic</vt:lpstr>
      <vt:lpstr>An analogy: photographs and movies</vt:lpstr>
      <vt:lpstr>Questions and discussion</vt:lpstr>
      <vt:lpstr>Wave function collapse in 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Mechanics: How Einstein and Bohr led everybody astray</dc:title>
  <dc:creator>Deumens,Erik</dc:creator>
  <cp:lastModifiedBy>Deumens,Erik</cp:lastModifiedBy>
  <cp:revision>125</cp:revision>
  <cp:lastPrinted>2019-04-02T15:24:03Z</cp:lastPrinted>
  <dcterms:created xsi:type="dcterms:W3CDTF">2019-03-24T18:14:44Z</dcterms:created>
  <dcterms:modified xsi:type="dcterms:W3CDTF">2019-09-28T17:34:14Z</dcterms:modified>
</cp:coreProperties>
</file>