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67" d="100"/>
          <a:sy n="67" d="100"/>
        </p:scale>
        <p:origin x="1284"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10C3548-840B-44BF-BE03-B187FCEDCA57}"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8F564-653C-4B27-A5CD-9C2863596104}" type="slidenum">
              <a:rPr lang="en-US" smtClean="0"/>
              <a:t>‹#›</a:t>
            </a:fld>
            <a:endParaRPr lang="en-US"/>
          </a:p>
        </p:txBody>
      </p:sp>
    </p:spTree>
    <p:extLst>
      <p:ext uri="{BB962C8B-B14F-4D97-AF65-F5344CB8AC3E}">
        <p14:creationId xmlns:p14="http://schemas.microsoft.com/office/powerpoint/2010/main" val="2040134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0C3548-840B-44BF-BE03-B187FCEDCA57}"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8F564-653C-4B27-A5CD-9C2863596104}" type="slidenum">
              <a:rPr lang="en-US" smtClean="0"/>
              <a:t>‹#›</a:t>
            </a:fld>
            <a:endParaRPr lang="en-US"/>
          </a:p>
        </p:txBody>
      </p:sp>
    </p:spTree>
    <p:extLst>
      <p:ext uri="{BB962C8B-B14F-4D97-AF65-F5344CB8AC3E}">
        <p14:creationId xmlns:p14="http://schemas.microsoft.com/office/powerpoint/2010/main" val="2664731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0C3548-840B-44BF-BE03-B187FCEDCA57}"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8F564-653C-4B27-A5CD-9C2863596104}" type="slidenum">
              <a:rPr lang="en-US" smtClean="0"/>
              <a:t>‹#›</a:t>
            </a:fld>
            <a:endParaRPr lang="en-US"/>
          </a:p>
        </p:txBody>
      </p:sp>
    </p:spTree>
    <p:extLst>
      <p:ext uri="{BB962C8B-B14F-4D97-AF65-F5344CB8AC3E}">
        <p14:creationId xmlns:p14="http://schemas.microsoft.com/office/powerpoint/2010/main" val="3859387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0C3548-840B-44BF-BE03-B187FCEDCA57}"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8F564-653C-4B27-A5CD-9C2863596104}" type="slidenum">
              <a:rPr lang="en-US" smtClean="0"/>
              <a:t>‹#›</a:t>
            </a:fld>
            <a:endParaRPr lang="en-US"/>
          </a:p>
        </p:txBody>
      </p:sp>
    </p:spTree>
    <p:extLst>
      <p:ext uri="{BB962C8B-B14F-4D97-AF65-F5344CB8AC3E}">
        <p14:creationId xmlns:p14="http://schemas.microsoft.com/office/powerpoint/2010/main" val="2778867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0C3548-840B-44BF-BE03-B187FCEDCA57}"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8F564-653C-4B27-A5CD-9C2863596104}" type="slidenum">
              <a:rPr lang="en-US" smtClean="0"/>
              <a:t>‹#›</a:t>
            </a:fld>
            <a:endParaRPr lang="en-US"/>
          </a:p>
        </p:txBody>
      </p:sp>
    </p:spTree>
    <p:extLst>
      <p:ext uri="{BB962C8B-B14F-4D97-AF65-F5344CB8AC3E}">
        <p14:creationId xmlns:p14="http://schemas.microsoft.com/office/powerpoint/2010/main" val="1911402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0C3548-840B-44BF-BE03-B187FCEDCA57}"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28F564-653C-4B27-A5CD-9C2863596104}" type="slidenum">
              <a:rPr lang="en-US" smtClean="0"/>
              <a:t>‹#›</a:t>
            </a:fld>
            <a:endParaRPr lang="en-US"/>
          </a:p>
        </p:txBody>
      </p:sp>
    </p:spTree>
    <p:extLst>
      <p:ext uri="{BB962C8B-B14F-4D97-AF65-F5344CB8AC3E}">
        <p14:creationId xmlns:p14="http://schemas.microsoft.com/office/powerpoint/2010/main" val="3910494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0C3548-840B-44BF-BE03-B187FCEDCA57}" type="datetimeFigureOut">
              <a:rPr lang="en-US" smtClean="0"/>
              <a:t>3/20/2020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28F564-653C-4B27-A5CD-9C2863596104}" type="slidenum">
              <a:rPr lang="en-US" smtClean="0"/>
              <a:t>‹#›</a:t>
            </a:fld>
            <a:endParaRPr lang="en-US"/>
          </a:p>
        </p:txBody>
      </p:sp>
    </p:spTree>
    <p:extLst>
      <p:ext uri="{BB962C8B-B14F-4D97-AF65-F5344CB8AC3E}">
        <p14:creationId xmlns:p14="http://schemas.microsoft.com/office/powerpoint/2010/main" val="2809986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10C3548-840B-44BF-BE03-B187FCEDCA57}" type="datetimeFigureOut">
              <a:rPr lang="en-US" smtClean="0"/>
              <a:t>3/20/2020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28F564-653C-4B27-A5CD-9C2863596104}" type="slidenum">
              <a:rPr lang="en-US" smtClean="0"/>
              <a:t>‹#›</a:t>
            </a:fld>
            <a:endParaRPr lang="en-US"/>
          </a:p>
        </p:txBody>
      </p:sp>
    </p:spTree>
    <p:extLst>
      <p:ext uri="{BB962C8B-B14F-4D97-AF65-F5344CB8AC3E}">
        <p14:creationId xmlns:p14="http://schemas.microsoft.com/office/powerpoint/2010/main" val="439553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0C3548-840B-44BF-BE03-B187FCEDCA57}" type="datetimeFigureOut">
              <a:rPr lang="en-US" smtClean="0"/>
              <a:t>3/20/2020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28F564-653C-4B27-A5CD-9C2863596104}" type="slidenum">
              <a:rPr lang="en-US" smtClean="0"/>
              <a:t>‹#›</a:t>
            </a:fld>
            <a:endParaRPr lang="en-US"/>
          </a:p>
        </p:txBody>
      </p:sp>
    </p:spTree>
    <p:extLst>
      <p:ext uri="{BB962C8B-B14F-4D97-AF65-F5344CB8AC3E}">
        <p14:creationId xmlns:p14="http://schemas.microsoft.com/office/powerpoint/2010/main" val="3315540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10C3548-840B-44BF-BE03-B187FCEDCA57}"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28F564-653C-4B27-A5CD-9C2863596104}" type="slidenum">
              <a:rPr lang="en-US" smtClean="0"/>
              <a:t>‹#›</a:t>
            </a:fld>
            <a:endParaRPr lang="en-US"/>
          </a:p>
        </p:txBody>
      </p:sp>
    </p:spTree>
    <p:extLst>
      <p:ext uri="{BB962C8B-B14F-4D97-AF65-F5344CB8AC3E}">
        <p14:creationId xmlns:p14="http://schemas.microsoft.com/office/powerpoint/2010/main" val="2289657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10C3548-840B-44BF-BE03-B187FCEDCA57}"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28F564-653C-4B27-A5CD-9C2863596104}" type="slidenum">
              <a:rPr lang="en-US" smtClean="0"/>
              <a:t>‹#›</a:t>
            </a:fld>
            <a:endParaRPr lang="en-US"/>
          </a:p>
        </p:txBody>
      </p:sp>
    </p:spTree>
    <p:extLst>
      <p:ext uri="{BB962C8B-B14F-4D97-AF65-F5344CB8AC3E}">
        <p14:creationId xmlns:p14="http://schemas.microsoft.com/office/powerpoint/2010/main" val="791982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0C3548-840B-44BF-BE03-B187FCEDCA57}" type="datetimeFigureOut">
              <a:rPr lang="en-US" smtClean="0"/>
              <a:t>3/20/2020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28F564-653C-4B27-A5CD-9C2863596104}" type="slidenum">
              <a:rPr lang="en-US" smtClean="0"/>
              <a:t>‹#›</a:t>
            </a:fld>
            <a:endParaRPr lang="en-US"/>
          </a:p>
        </p:txBody>
      </p:sp>
    </p:spTree>
    <p:extLst>
      <p:ext uri="{BB962C8B-B14F-4D97-AF65-F5344CB8AC3E}">
        <p14:creationId xmlns:p14="http://schemas.microsoft.com/office/powerpoint/2010/main" val="21345660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665"/>
            <a:ext cx="7886700" cy="581931"/>
          </a:xfrm>
        </p:spPr>
        <p:txBody>
          <a:bodyPr>
            <a:normAutofit/>
          </a:bodyPr>
          <a:lstStyle/>
          <a:p>
            <a:pPr algn="ctr"/>
            <a:r>
              <a:rPr lang="en-US" sz="2400" b="1" dirty="0">
                <a:latin typeface="+mn-lt"/>
              </a:rPr>
              <a:t>Responding to a review: The Response Letter</a:t>
            </a:r>
          </a:p>
        </p:txBody>
      </p:sp>
      <p:sp>
        <p:nvSpPr>
          <p:cNvPr id="3" name="Content Placeholder 2"/>
          <p:cNvSpPr>
            <a:spLocks noGrp="1"/>
          </p:cNvSpPr>
          <p:nvPr>
            <p:ph idx="1"/>
          </p:nvPr>
        </p:nvSpPr>
        <p:spPr>
          <a:xfrm>
            <a:off x="201705" y="472573"/>
            <a:ext cx="8780929" cy="6264403"/>
          </a:xfrm>
        </p:spPr>
        <p:txBody>
          <a:bodyPr>
            <a:noAutofit/>
          </a:bodyPr>
          <a:lstStyle/>
          <a:p>
            <a:pPr>
              <a:lnSpc>
                <a:spcPct val="100000"/>
              </a:lnSpc>
            </a:pPr>
            <a:r>
              <a:rPr lang="en-US" sz="1800" dirty="0"/>
              <a:t>Response Letter: A letter explaining how you responded to comments from the editor and reviewer.</a:t>
            </a:r>
          </a:p>
          <a:p>
            <a:pPr lvl="1">
              <a:lnSpc>
                <a:spcPct val="100000"/>
              </a:lnSpc>
              <a:buFont typeface="Calibri" panose="020F0502020204030204" pitchFamily="34" charset="0"/>
              <a:buChar char="–"/>
            </a:pPr>
            <a:r>
              <a:rPr lang="en-US" sz="1800" dirty="0"/>
              <a:t>Brief introduction/overview. Make it brief, unless there is </a:t>
            </a:r>
            <a:r>
              <a:rPr lang="en-US" sz="1800" b="1" dirty="0"/>
              <a:t>something special </a:t>
            </a:r>
            <a:r>
              <a:rPr lang="en-US" sz="1800" dirty="0"/>
              <a:t>about your situation (</a:t>
            </a:r>
            <a:r>
              <a:rPr lang="en-US" sz="1800" b="1" i="1" dirty="0"/>
              <a:t>there probably is not</a:t>
            </a:r>
            <a:r>
              <a:rPr lang="en-US" sz="1800" dirty="0"/>
              <a:t>). </a:t>
            </a:r>
            <a:r>
              <a:rPr lang="en-US" sz="1800" u="sng" dirty="0"/>
              <a:t>Sample text:</a:t>
            </a:r>
            <a:r>
              <a:rPr lang="en-US" sz="1800" dirty="0"/>
              <a:t> We thank the editor and reviewers for their insightful comments that have greatly improved our paper. Below, we list each comment from the editor and reviewer, followed by our response to each comment.</a:t>
            </a:r>
          </a:p>
          <a:p>
            <a:pPr lvl="1">
              <a:lnSpc>
                <a:spcPct val="100000"/>
              </a:lnSpc>
              <a:buFont typeface="Calibri" panose="020F0502020204030204" pitchFamily="34" charset="0"/>
              <a:buChar char="–"/>
            </a:pPr>
            <a:r>
              <a:rPr lang="en-US" sz="1800" dirty="0"/>
              <a:t>Most of the letter is a list of comments/responses.</a:t>
            </a:r>
          </a:p>
          <a:p>
            <a:pPr>
              <a:lnSpc>
                <a:spcPct val="100000"/>
              </a:lnSpc>
            </a:pPr>
            <a:r>
              <a:rPr lang="en-US" sz="1800" dirty="0"/>
              <a:t>Pick your battles.</a:t>
            </a:r>
          </a:p>
          <a:p>
            <a:pPr lvl="1">
              <a:lnSpc>
                <a:spcPct val="100000"/>
              </a:lnSpc>
              <a:buFont typeface="Calibri" panose="020F0502020204030204" pitchFamily="34" charset="0"/>
              <a:buChar char="–"/>
            </a:pPr>
            <a:r>
              <a:rPr lang="en-US" sz="1800" dirty="0"/>
              <a:t>Your responses should primarily be brief explanations of how you improved or clarified the MS.</a:t>
            </a:r>
          </a:p>
          <a:p>
            <a:pPr lvl="1">
              <a:lnSpc>
                <a:spcPct val="100000"/>
              </a:lnSpc>
              <a:buFont typeface="Calibri" panose="020F0502020204030204" pitchFamily="34" charset="0"/>
              <a:buChar char="–"/>
            </a:pPr>
            <a:r>
              <a:rPr lang="en-US" sz="1800" dirty="0"/>
              <a:t>Avoid lengthy explanations of why you are right and the reviewer is wrong. You can do this a few times. But if you do it over and over, you are probably asking for trouble.</a:t>
            </a:r>
          </a:p>
          <a:p>
            <a:pPr lvl="1">
              <a:lnSpc>
                <a:spcPct val="100000"/>
              </a:lnSpc>
              <a:buFont typeface="Calibri" panose="020F0502020204030204" pitchFamily="34" charset="0"/>
              <a:buChar char="–"/>
            </a:pPr>
            <a:r>
              <a:rPr lang="en-US" sz="1800" dirty="0"/>
              <a:t>The editor wants to know, in as few words as possible, how you responded to the reviewer’s comment. The editor is typically not interested in wading through lengthy technical arguments about why the reviewer is wrong.</a:t>
            </a:r>
          </a:p>
          <a:p>
            <a:pPr lvl="1">
              <a:lnSpc>
                <a:spcPct val="100000"/>
              </a:lnSpc>
              <a:buFont typeface="Calibri" panose="020F0502020204030204" pitchFamily="34" charset="0"/>
              <a:buChar char="–"/>
            </a:pPr>
            <a:r>
              <a:rPr lang="en-US" sz="1800" dirty="0"/>
              <a:t>If the reviewer is confused, that is most likely your fault. Tell the editor how you fixed the problem. </a:t>
            </a:r>
            <a:r>
              <a:rPr lang="en-US" sz="1800" b="1" dirty="0"/>
              <a:t>If you are an editor, it is very frustrating to read a lengthy rebuttal with no indication of how the MS was changed!</a:t>
            </a:r>
          </a:p>
          <a:p>
            <a:pPr>
              <a:lnSpc>
                <a:spcPct val="100000"/>
              </a:lnSpc>
            </a:pPr>
            <a:endParaRPr lang="en-US" sz="1800" dirty="0"/>
          </a:p>
        </p:txBody>
      </p:sp>
    </p:spTree>
    <p:extLst>
      <p:ext uri="{BB962C8B-B14F-4D97-AF65-F5344CB8AC3E}">
        <p14:creationId xmlns:p14="http://schemas.microsoft.com/office/powerpoint/2010/main" val="2768906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60400" y="33338"/>
            <a:ext cx="8483600" cy="1951037"/>
          </a:xfrm>
        </p:spPr>
        <p:txBody>
          <a:bodyPr>
            <a:noAutofit/>
          </a:bodyPr>
          <a:lstStyle/>
          <a:p>
            <a:pPr>
              <a:lnSpc>
                <a:spcPct val="100000"/>
              </a:lnSpc>
            </a:pPr>
            <a:r>
              <a:rPr lang="en-US" sz="2000" dirty="0">
                <a:latin typeface="+mn-lt"/>
              </a:rPr>
              <a:t>Copy and paste the entire review (every comment from every reviewer) into your Response Letter. Delete unnecessary text from the original review, but </a:t>
            </a:r>
            <a:r>
              <a:rPr lang="en-US" sz="2000" b="1" dirty="0">
                <a:latin typeface="+mn-lt"/>
              </a:rPr>
              <a:t>keep all of the comments!</a:t>
            </a:r>
            <a:r>
              <a:rPr lang="en-US" sz="2000" dirty="0">
                <a:latin typeface="+mn-lt"/>
              </a:rPr>
              <a:t> Following every comment, explain your response, using a different font or color to distinguish your response from the reviewer’s comment.</a:t>
            </a:r>
          </a:p>
        </p:txBody>
      </p:sp>
      <p:sp>
        <p:nvSpPr>
          <p:cNvPr id="3" name="Content Placeholder 2"/>
          <p:cNvSpPr>
            <a:spLocks noGrp="1"/>
          </p:cNvSpPr>
          <p:nvPr>
            <p:ph idx="4294967295"/>
          </p:nvPr>
        </p:nvSpPr>
        <p:spPr>
          <a:xfrm>
            <a:off x="0" y="1862138"/>
            <a:ext cx="8755063" cy="4489450"/>
          </a:xfrm>
        </p:spPr>
        <p:txBody>
          <a:bodyPr>
            <a:noAutofit/>
          </a:bodyPr>
          <a:lstStyle/>
          <a:p>
            <a:pPr marL="457200" lvl="1" indent="0">
              <a:lnSpc>
                <a:spcPct val="100000"/>
              </a:lnSpc>
              <a:buNone/>
            </a:pPr>
            <a:r>
              <a:rPr lang="en-US" b="1" dirty="0"/>
              <a:t>The Standard Response Strategy (for every single comment):</a:t>
            </a:r>
          </a:p>
          <a:p>
            <a:pPr lvl="1">
              <a:lnSpc>
                <a:spcPct val="100000"/>
              </a:lnSpc>
            </a:pPr>
            <a:r>
              <a:rPr lang="en-US" sz="2000" dirty="0"/>
              <a:t>Make relevant changes in the MS.</a:t>
            </a:r>
          </a:p>
          <a:p>
            <a:pPr lvl="1">
              <a:lnSpc>
                <a:spcPct val="100000"/>
              </a:lnSpc>
            </a:pPr>
            <a:r>
              <a:rPr lang="en-US" sz="2000" dirty="0"/>
              <a:t>Focus the Response Letter text on explaining/documenting the changes.</a:t>
            </a:r>
          </a:p>
          <a:p>
            <a:pPr lvl="1">
              <a:lnSpc>
                <a:spcPct val="100000"/>
              </a:lnSpc>
            </a:pPr>
            <a:r>
              <a:rPr lang="en-US" sz="2000" dirty="0"/>
              <a:t>Briefly summarize in the Response Letter what changes you made, and why.</a:t>
            </a:r>
          </a:p>
          <a:p>
            <a:pPr lvl="1">
              <a:lnSpc>
                <a:spcPct val="100000"/>
              </a:lnSpc>
            </a:pPr>
            <a:r>
              <a:rPr lang="en-US" sz="2000" dirty="0"/>
              <a:t>Briefly explain how the changes address the reviewers’ concerns (unless this is obvious, in which case no explanation is needed other than to document the changes).</a:t>
            </a:r>
          </a:p>
          <a:p>
            <a:pPr lvl="2">
              <a:lnSpc>
                <a:spcPct val="100000"/>
              </a:lnSpc>
              <a:buFont typeface="Wingdings" panose="05000000000000000000" pitchFamily="2" charset="2"/>
              <a:buChar char="ü"/>
            </a:pPr>
            <a:r>
              <a:rPr lang="en-US" dirty="0"/>
              <a:t>Typically, you can just cite the relevant line numbers in the revised MS. Copying text from the MS and pasting it into the Response Letter can be helpful in explaining an especially important or contentious point, but is often unnecessary.</a:t>
            </a:r>
          </a:p>
          <a:p>
            <a:pPr lvl="1">
              <a:lnSpc>
                <a:spcPct val="100000"/>
              </a:lnSpc>
            </a:pPr>
            <a:r>
              <a:rPr lang="en-US" sz="2000" dirty="0"/>
              <a:t>Skip the discussion of if/why the reviewer is right or wrong! It probably won't help, and might actually hurt (by putting the editor in a bad mood).</a:t>
            </a:r>
          </a:p>
          <a:p>
            <a:endParaRPr lang="en-US" sz="2000" dirty="0"/>
          </a:p>
        </p:txBody>
      </p:sp>
    </p:spTree>
    <p:extLst>
      <p:ext uri="{BB962C8B-B14F-4D97-AF65-F5344CB8AC3E}">
        <p14:creationId xmlns:p14="http://schemas.microsoft.com/office/powerpoint/2010/main" val="3658325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FCB7810-84EA-486D-8F15-871F02B7878F}"/>
              </a:ext>
            </a:extLst>
          </p:cNvPr>
          <p:cNvSpPr>
            <a:spLocks noGrp="1"/>
          </p:cNvSpPr>
          <p:nvPr>
            <p:ph type="title"/>
          </p:nvPr>
        </p:nvSpPr>
        <p:spPr>
          <a:xfrm>
            <a:off x="628650" y="212726"/>
            <a:ext cx="7886700" cy="1739899"/>
          </a:xfrm>
        </p:spPr>
        <p:txBody>
          <a:bodyPr>
            <a:noAutofit/>
          </a:bodyPr>
          <a:lstStyle/>
          <a:p>
            <a:pPr>
              <a:lnSpc>
                <a:spcPct val="100000"/>
              </a:lnSpc>
            </a:pPr>
            <a:r>
              <a:rPr lang="en-US" sz="2000" b="1" dirty="0">
                <a:latin typeface="+mn-lt"/>
              </a:rPr>
              <a:t>Reviewer comment:</a:t>
            </a:r>
            <a:r>
              <a:rPr lang="en-US" sz="2000" dirty="0">
                <a:latin typeface="+mn-lt"/>
              </a:rPr>
              <a:t> On lines 435-450, the authors seem to imply that biodiversity can only affect ecosystem function at the local (community) scale. This ignores a number of studies that have considered BEF at multiple spatial scales, including the recent review on beta-diversity and ecosystem functioning by Mori et al. (2018).</a:t>
            </a:r>
          </a:p>
        </p:txBody>
      </p:sp>
      <p:sp>
        <p:nvSpPr>
          <p:cNvPr id="5" name="Content Placeholder 4">
            <a:extLst>
              <a:ext uri="{FF2B5EF4-FFF2-40B4-BE49-F238E27FC236}">
                <a16:creationId xmlns:a16="http://schemas.microsoft.com/office/drawing/2014/main" id="{38C9C55F-3E96-41FD-A263-33F8815D9CB0}"/>
              </a:ext>
            </a:extLst>
          </p:cNvPr>
          <p:cNvSpPr>
            <a:spLocks noGrp="1"/>
          </p:cNvSpPr>
          <p:nvPr>
            <p:ph sz="half" idx="1"/>
          </p:nvPr>
        </p:nvSpPr>
        <p:spPr>
          <a:xfrm>
            <a:off x="628650" y="2026444"/>
            <a:ext cx="3886200" cy="3263504"/>
          </a:xfrm>
        </p:spPr>
        <p:txBody>
          <a:bodyPr>
            <a:noAutofit/>
          </a:bodyPr>
          <a:lstStyle/>
          <a:p>
            <a:pPr marL="0" indent="0">
              <a:lnSpc>
                <a:spcPct val="100000"/>
              </a:lnSpc>
              <a:spcBef>
                <a:spcPts val="0"/>
              </a:spcBef>
              <a:buNone/>
            </a:pPr>
            <a:r>
              <a:rPr lang="en-US" sz="2000" b="1" dirty="0"/>
              <a:t>Response (version 1):</a:t>
            </a:r>
          </a:p>
          <a:p>
            <a:pPr marL="0" indent="0">
              <a:lnSpc>
                <a:spcPct val="100000"/>
              </a:lnSpc>
              <a:spcBef>
                <a:spcPts val="0"/>
              </a:spcBef>
              <a:buNone/>
            </a:pPr>
            <a:r>
              <a:rPr lang="en-US" sz="2000" dirty="0"/>
              <a:t>The reviewer seems to misunderstand the scope of our study, which we explained in the last paragraph of Introduction (see lines 112-120 of the original submission). In our paper, we define BEF effects as those resulting from individual-level interactions (e.g., complementarity in resource use), and so the community scale is the only relevant scale. </a:t>
            </a:r>
          </a:p>
        </p:txBody>
      </p:sp>
      <p:sp>
        <p:nvSpPr>
          <p:cNvPr id="6" name="Content Placeholder 5">
            <a:extLst>
              <a:ext uri="{FF2B5EF4-FFF2-40B4-BE49-F238E27FC236}">
                <a16:creationId xmlns:a16="http://schemas.microsoft.com/office/drawing/2014/main" id="{85E29E0E-337C-4645-8B21-052C38AF7A84}"/>
              </a:ext>
            </a:extLst>
          </p:cNvPr>
          <p:cNvSpPr>
            <a:spLocks noGrp="1"/>
          </p:cNvSpPr>
          <p:nvPr>
            <p:ph sz="half" idx="2"/>
          </p:nvPr>
        </p:nvSpPr>
        <p:spPr>
          <a:xfrm>
            <a:off x="4629150" y="2026444"/>
            <a:ext cx="3886200" cy="2052161"/>
          </a:xfrm>
        </p:spPr>
        <p:txBody>
          <a:bodyPr>
            <a:noAutofit/>
          </a:bodyPr>
          <a:lstStyle/>
          <a:p>
            <a:pPr marL="0" indent="0">
              <a:lnSpc>
                <a:spcPct val="100000"/>
              </a:lnSpc>
              <a:spcBef>
                <a:spcPts val="0"/>
              </a:spcBef>
              <a:buNone/>
            </a:pPr>
            <a:r>
              <a:rPr lang="en-US" sz="2000" b="1" dirty="0"/>
              <a:t>Response (version 2):</a:t>
            </a:r>
          </a:p>
          <a:p>
            <a:pPr marL="0" indent="0">
              <a:lnSpc>
                <a:spcPct val="100000"/>
              </a:lnSpc>
              <a:spcBef>
                <a:spcPts val="0"/>
              </a:spcBef>
              <a:buNone/>
            </a:pPr>
            <a:r>
              <a:rPr lang="en-US" sz="2000" dirty="0"/>
              <a:t>We agree that BEF effects can occur at multiple scales, and we have now acknowledged this in the new MS version (see line 460-470, where we now cite several relevant papers, including the paper by Mori et al. suggested by the reviewer).</a:t>
            </a:r>
          </a:p>
        </p:txBody>
      </p:sp>
      <p:sp>
        <p:nvSpPr>
          <p:cNvPr id="7" name="TextBox 6">
            <a:extLst>
              <a:ext uri="{FF2B5EF4-FFF2-40B4-BE49-F238E27FC236}">
                <a16:creationId xmlns:a16="http://schemas.microsoft.com/office/drawing/2014/main" id="{4D78A430-11BB-471C-BCE4-AFEF9E3474BF}"/>
              </a:ext>
            </a:extLst>
          </p:cNvPr>
          <p:cNvSpPr txBox="1"/>
          <p:nvPr/>
        </p:nvSpPr>
        <p:spPr>
          <a:xfrm>
            <a:off x="5086852" y="5164917"/>
            <a:ext cx="3380873" cy="830997"/>
          </a:xfrm>
          <a:prstGeom prst="rect">
            <a:avLst/>
          </a:prstGeom>
          <a:noFill/>
          <a:ln w="28575">
            <a:solidFill>
              <a:schemeClr val="tx1"/>
            </a:solidFill>
          </a:ln>
        </p:spPr>
        <p:txBody>
          <a:bodyPr wrap="square" rtlCol="0">
            <a:spAutoFit/>
          </a:bodyPr>
          <a:lstStyle/>
          <a:p>
            <a:pPr algn="ctr"/>
            <a:r>
              <a:rPr lang="en-US" sz="2400" b="1" dirty="0"/>
              <a:t>Which response seems more effective? Why?</a:t>
            </a:r>
          </a:p>
        </p:txBody>
      </p:sp>
    </p:spTree>
    <p:extLst>
      <p:ext uri="{BB962C8B-B14F-4D97-AF65-F5344CB8AC3E}">
        <p14:creationId xmlns:p14="http://schemas.microsoft.com/office/powerpoint/2010/main" val="33564586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640</Words>
  <Application>Microsoft Office PowerPoint</Application>
  <PresentationFormat>On-screen Show (4:3)</PresentationFormat>
  <Paragraphs>23</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Wingdings</vt:lpstr>
      <vt:lpstr>Office Theme</vt:lpstr>
      <vt:lpstr>Responding to a review: The Response Letter</vt:lpstr>
      <vt:lpstr>Copy and paste the entire review (every comment from every reviewer) into your Response Letter. Delete unnecessary text from the original review, but keep all of the comments! Following every comment, explain your response, using a different font or color to distinguish your response from the reviewer’s comment.</vt:lpstr>
      <vt:lpstr>Reviewer comment: On lines 435-450, the authors seem to imply that biodiversity can only affect ecosystem function at the local (community) scale. This ignores a number of studies that have considered BEF at multiple spatial scales, including the recent review on beta-diversity and ecosystem functioning by Mori et al. (2018).</vt:lpstr>
    </vt:vector>
  </TitlesOfParts>
  <Company>UF College of Liberal Arts &amp;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Responding to a review: The Response Letter</dc:title>
  <dc:creator>Lichstein,Jeremy</dc:creator>
  <cp:lastModifiedBy>Lichstein,Jeremy</cp:lastModifiedBy>
  <cp:revision>2</cp:revision>
  <dcterms:created xsi:type="dcterms:W3CDTF">2017-01-27T19:55:00Z</dcterms:created>
  <dcterms:modified xsi:type="dcterms:W3CDTF">2020-03-20T18:23:18Z</dcterms:modified>
</cp:coreProperties>
</file>