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63" r:id="rId3"/>
    <p:sldId id="270" r:id="rId4"/>
    <p:sldId id="271" r:id="rId5"/>
    <p:sldId id="269" r:id="rId6"/>
    <p:sldId id="260" r:id="rId7"/>
    <p:sldId id="259" r:id="rId8"/>
    <p:sldId id="268" r:id="rId9"/>
    <p:sldId id="266" r:id="rId10"/>
    <p:sldId id="264"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81" d="100"/>
          <a:sy n="81" d="100"/>
        </p:scale>
        <p:origin x="82" y="1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0A0D5E-F234-44AC-A83C-9C6EC50F0006}"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22060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0A0D5E-F234-44AC-A83C-9C6EC50F0006}"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1837751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0A0D5E-F234-44AC-A83C-9C6EC50F0006}"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243345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0A0D5E-F234-44AC-A83C-9C6EC50F0006}"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324018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0A0D5E-F234-44AC-A83C-9C6EC50F0006}" type="datetimeFigureOut">
              <a:rPr lang="en-US" smtClean="0"/>
              <a:t>9/19/2022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519582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0A0D5E-F234-44AC-A83C-9C6EC50F0006}"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32556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0A0D5E-F234-44AC-A83C-9C6EC50F0006}" type="datetimeFigureOut">
              <a:rPr lang="en-US" smtClean="0"/>
              <a:t>9/19/2022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322508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0A0D5E-F234-44AC-A83C-9C6EC50F0006}" type="datetimeFigureOut">
              <a:rPr lang="en-US" smtClean="0"/>
              <a:t>9/19/2022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3355635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0A0D5E-F234-44AC-A83C-9C6EC50F0006}" type="datetimeFigureOut">
              <a:rPr lang="en-US" smtClean="0"/>
              <a:t>9/19/2022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221734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0A0D5E-F234-44AC-A83C-9C6EC50F0006}"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1513765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0A0D5E-F234-44AC-A83C-9C6EC50F0006}" type="datetimeFigureOut">
              <a:rPr lang="en-US" smtClean="0"/>
              <a:t>9/19/2022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B7ABF5-AF40-48F4-9062-75AB165F9B75}" type="slidenum">
              <a:rPr lang="en-US" smtClean="0"/>
              <a:t>‹#›</a:t>
            </a:fld>
            <a:endParaRPr lang="en-US"/>
          </a:p>
        </p:txBody>
      </p:sp>
    </p:spTree>
    <p:extLst>
      <p:ext uri="{BB962C8B-B14F-4D97-AF65-F5344CB8AC3E}">
        <p14:creationId xmlns:p14="http://schemas.microsoft.com/office/powerpoint/2010/main" val="1614971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0A0D5E-F234-44AC-A83C-9C6EC50F0006}" type="datetimeFigureOut">
              <a:rPr lang="en-US" smtClean="0"/>
              <a:t>9/19/2022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7ABF5-AF40-48F4-9062-75AB165F9B75}" type="slidenum">
              <a:rPr lang="en-US" smtClean="0"/>
              <a:t>‹#›</a:t>
            </a:fld>
            <a:endParaRPr lang="en-US"/>
          </a:p>
        </p:txBody>
      </p:sp>
    </p:spTree>
    <p:extLst>
      <p:ext uri="{BB962C8B-B14F-4D97-AF65-F5344CB8AC3E}">
        <p14:creationId xmlns:p14="http://schemas.microsoft.com/office/powerpoint/2010/main" val="8174693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122363"/>
            <a:ext cx="7772400" cy="3201443"/>
          </a:xfrm>
        </p:spPr>
        <p:txBody>
          <a:bodyPr>
            <a:normAutofit fontScale="90000"/>
          </a:bodyPr>
          <a:lstStyle/>
          <a:p>
            <a:pPr>
              <a:lnSpc>
                <a:spcPct val="100000"/>
              </a:lnSpc>
            </a:pPr>
            <a:r>
              <a:rPr lang="en-US" dirty="0">
                <a:latin typeface="+mn-lt"/>
              </a:rPr>
              <a:t>How to write more and publish sooner</a:t>
            </a:r>
            <a:br>
              <a:rPr lang="en-US" dirty="0">
                <a:latin typeface="+mn-lt"/>
              </a:rPr>
            </a:br>
            <a:br>
              <a:rPr lang="en-US" dirty="0">
                <a:latin typeface="+mn-lt"/>
              </a:rPr>
            </a:br>
            <a:r>
              <a:rPr lang="en-US" sz="2700" dirty="0">
                <a:latin typeface="+mn-lt"/>
              </a:rPr>
              <a:t>Jeremy Lichstein, PEERS, 9/16/2022</a:t>
            </a:r>
          </a:p>
        </p:txBody>
      </p:sp>
    </p:spTree>
    <p:extLst>
      <p:ext uri="{BB962C8B-B14F-4D97-AF65-F5344CB8AC3E}">
        <p14:creationId xmlns:p14="http://schemas.microsoft.com/office/powerpoint/2010/main" val="3588806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1015"/>
          </a:xfrm>
        </p:spPr>
        <p:txBody>
          <a:bodyPr>
            <a:normAutofit/>
          </a:bodyPr>
          <a:lstStyle/>
          <a:p>
            <a:pPr algn="ctr"/>
            <a:r>
              <a:rPr lang="en-US" sz="3600" dirty="0">
                <a:latin typeface="+mn-lt"/>
              </a:rPr>
              <a:t>Writing Retreats</a:t>
            </a:r>
          </a:p>
        </p:txBody>
      </p:sp>
      <p:sp>
        <p:nvSpPr>
          <p:cNvPr id="3" name="Content Placeholder 2"/>
          <p:cNvSpPr>
            <a:spLocks noGrp="1"/>
          </p:cNvSpPr>
          <p:nvPr>
            <p:ph sz="half" idx="1"/>
          </p:nvPr>
        </p:nvSpPr>
        <p:spPr>
          <a:xfrm>
            <a:off x="838200" y="1399494"/>
            <a:ext cx="5181600" cy="4351338"/>
          </a:xfrm>
        </p:spPr>
        <p:txBody>
          <a:bodyPr/>
          <a:lstStyle/>
          <a:p>
            <a:pPr marL="0" indent="0">
              <a:lnSpc>
                <a:spcPct val="100000"/>
              </a:lnSpc>
              <a:buNone/>
            </a:pPr>
            <a:r>
              <a:rPr lang="en-US" b="1" dirty="0"/>
              <a:t>Pros</a:t>
            </a:r>
          </a:p>
          <a:p>
            <a:pPr>
              <a:lnSpc>
                <a:spcPct val="100000"/>
              </a:lnSpc>
            </a:pPr>
            <a:r>
              <a:rPr lang="en-US" dirty="0"/>
              <a:t>Reserve time for writing</a:t>
            </a:r>
          </a:p>
          <a:p>
            <a:pPr>
              <a:lnSpc>
                <a:spcPct val="100000"/>
              </a:lnSpc>
            </a:pPr>
            <a:r>
              <a:rPr lang="en-US" dirty="0"/>
              <a:t>Few distractions</a:t>
            </a:r>
          </a:p>
          <a:p>
            <a:pPr>
              <a:lnSpc>
                <a:spcPct val="100000"/>
              </a:lnSpc>
            </a:pPr>
            <a:r>
              <a:rPr lang="en-US" dirty="0"/>
              <a:t>Good for the PI</a:t>
            </a:r>
          </a:p>
          <a:p>
            <a:pPr>
              <a:lnSpc>
                <a:spcPct val="100000"/>
              </a:lnSpc>
            </a:pPr>
            <a:r>
              <a:rPr lang="en-US" dirty="0"/>
              <a:t>Collaboration</a:t>
            </a:r>
          </a:p>
          <a:p>
            <a:pPr>
              <a:lnSpc>
                <a:spcPct val="100000"/>
              </a:lnSpc>
            </a:pPr>
            <a:r>
              <a:rPr lang="en-US" dirty="0"/>
              <a:t>Access to PI</a:t>
            </a:r>
          </a:p>
        </p:txBody>
      </p:sp>
      <p:sp>
        <p:nvSpPr>
          <p:cNvPr id="4" name="Content Placeholder 3"/>
          <p:cNvSpPr>
            <a:spLocks noGrp="1"/>
          </p:cNvSpPr>
          <p:nvPr>
            <p:ph sz="half" idx="2"/>
          </p:nvPr>
        </p:nvSpPr>
        <p:spPr>
          <a:xfrm>
            <a:off x="5504155" y="1399494"/>
            <a:ext cx="5849645" cy="4351338"/>
          </a:xfrm>
        </p:spPr>
        <p:txBody>
          <a:bodyPr/>
          <a:lstStyle/>
          <a:p>
            <a:pPr marL="0" indent="0">
              <a:lnSpc>
                <a:spcPct val="100000"/>
              </a:lnSpc>
              <a:buNone/>
            </a:pPr>
            <a:r>
              <a:rPr lang="en-US" b="1" dirty="0"/>
              <a:t>Cons</a:t>
            </a:r>
          </a:p>
          <a:p>
            <a:pPr>
              <a:lnSpc>
                <a:spcPct val="100000"/>
              </a:lnSpc>
            </a:pPr>
            <a:r>
              <a:rPr lang="en-US" dirty="0"/>
              <a:t>Long start-up time if writing is infrequent</a:t>
            </a:r>
          </a:p>
          <a:p>
            <a:pPr>
              <a:lnSpc>
                <a:spcPct val="100000"/>
              </a:lnSpc>
            </a:pPr>
            <a:r>
              <a:rPr lang="en-US" dirty="0"/>
              <a:t>Encourages binge writing (rather than frequent writing)</a:t>
            </a:r>
          </a:p>
          <a:p>
            <a:pPr>
              <a:lnSpc>
                <a:spcPct val="100000"/>
              </a:lnSpc>
            </a:pPr>
            <a:r>
              <a:rPr lang="en-US" dirty="0"/>
              <a:t>Leads to unrealistic goals (“I am going to finish my paper at the retreat!”)</a:t>
            </a:r>
          </a:p>
          <a:p>
            <a:pPr>
              <a:lnSpc>
                <a:spcPct val="100000"/>
              </a:lnSpc>
            </a:pPr>
            <a:r>
              <a:rPr lang="en-US" dirty="0"/>
              <a:t>Not useful for all people</a:t>
            </a:r>
          </a:p>
        </p:txBody>
      </p:sp>
    </p:spTree>
    <p:extLst>
      <p:ext uri="{BB962C8B-B14F-4D97-AF65-F5344CB8AC3E}">
        <p14:creationId xmlns:p14="http://schemas.microsoft.com/office/powerpoint/2010/main" val="980977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6851" y="169813"/>
            <a:ext cx="9086848" cy="867728"/>
          </a:xfrm>
        </p:spPr>
        <p:txBody>
          <a:bodyPr>
            <a:noAutofit/>
          </a:bodyPr>
          <a:lstStyle/>
          <a:p>
            <a:pPr algn="ctr"/>
            <a:r>
              <a:rPr lang="en-US" sz="3200" b="1" dirty="0">
                <a:latin typeface="+mn-lt"/>
              </a:rPr>
              <a:t>Why do some researchers publish so many papers?</a:t>
            </a:r>
          </a:p>
        </p:txBody>
      </p:sp>
      <p:sp>
        <p:nvSpPr>
          <p:cNvPr id="3" name="Content Placeholder 2"/>
          <p:cNvSpPr>
            <a:spLocks noGrp="1"/>
          </p:cNvSpPr>
          <p:nvPr>
            <p:ph idx="1"/>
          </p:nvPr>
        </p:nvSpPr>
        <p:spPr>
          <a:xfrm>
            <a:off x="2152649" y="1015725"/>
            <a:ext cx="9286875" cy="2145485"/>
          </a:xfrm>
        </p:spPr>
        <p:txBody>
          <a:bodyPr>
            <a:normAutofit/>
          </a:bodyPr>
          <a:lstStyle/>
          <a:p>
            <a:pPr>
              <a:lnSpc>
                <a:spcPct val="110000"/>
              </a:lnSpc>
            </a:pPr>
            <a:r>
              <a:rPr lang="en-US" sz="2400" b="1" dirty="0"/>
              <a:t>The most prolific authors write frequently and in any block of time (small or large): </a:t>
            </a:r>
            <a:r>
              <a:rPr lang="en-US" sz="2400" dirty="0"/>
              <a:t>during scheduled blocks of time, between meetings, while waiting for a plane, after a long day of field work, etc.</a:t>
            </a:r>
          </a:p>
          <a:p>
            <a:pPr>
              <a:lnSpc>
                <a:spcPct val="110000"/>
              </a:lnSpc>
            </a:pPr>
            <a:r>
              <a:rPr lang="en-US" sz="2400" dirty="0"/>
              <a:t>Are they prolific authors because they write often?</a:t>
            </a:r>
          </a:p>
        </p:txBody>
      </p:sp>
      <p:sp>
        <p:nvSpPr>
          <p:cNvPr id="4" name="Content Placeholder 2"/>
          <p:cNvSpPr txBox="1">
            <a:spLocks/>
          </p:cNvSpPr>
          <p:nvPr/>
        </p:nvSpPr>
        <p:spPr>
          <a:xfrm>
            <a:off x="2152650" y="4172584"/>
            <a:ext cx="7886700" cy="11048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2400" dirty="0"/>
              <a:t>Or do they write often because they are good writers, which makes writing easy and enjoyable?</a:t>
            </a:r>
          </a:p>
        </p:txBody>
      </p:sp>
      <p:grpSp>
        <p:nvGrpSpPr>
          <p:cNvPr id="15" name="Group 14"/>
          <p:cNvGrpSpPr/>
          <p:nvPr/>
        </p:nvGrpSpPr>
        <p:grpSpPr>
          <a:xfrm>
            <a:off x="2843351" y="2993241"/>
            <a:ext cx="6343369" cy="707886"/>
            <a:chOff x="1319350" y="3228375"/>
            <a:chExt cx="6343369" cy="707886"/>
          </a:xfrm>
        </p:grpSpPr>
        <p:sp>
          <p:nvSpPr>
            <p:cNvPr id="5" name="TextBox 4"/>
            <p:cNvSpPr txBox="1"/>
            <p:nvPr/>
          </p:nvSpPr>
          <p:spPr>
            <a:xfrm>
              <a:off x="1319350" y="3228375"/>
              <a:ext cx="2821580"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Write often in any block of time</a:t>
              </a:r>
            </a:p>
          </p:txBody>
        </p:sp>
        <p:sp>
          <p:nvSpPr>
            <p:cNvPr id="6" name="TextBox 5"/>
            <p:cNvSpPr txBox="1"/>
            <p:nvPr/>
          </p:nvSpPr>
          <p:spPr>
            <a:xfrm>
              <a:off x="5463808" y="3228375"/>
              <a:ext cx="2198911"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High rate of publication</a:t>
              </a:r>
            </a:p>
          </p:txBody>
        </p:sp>
        <p:cxnSp>
          <p:nvCxnSpPr>
            <p:cNvPr id="8" name="Straight Arrow Connector 7"/>
            <p:cNvCxnSpPr/>
            <p:nvPr/>
          </p:nvCxnSpPr>
          <p:spPr>
            <a:xfrm>
              <a:off x="4271557" y="3582318"/>
              <a:ext cx="100584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2189373" y="5187802"/>
            <a:ext cx="7799358" cy="707886"/>
            <a:chOff x="456368" y="5422936"/>
            <a:chExt cx="7799358" cy="707886"/>
          </a:xfrm>
        </p:grpSpPr>
        <p:sp>
          <p:nvSpPr>
            <p:cNvPr id="9" name="TextBox 8"/>
            <p:cNvSpPr txBox="1"/>
            <p:nvPr/>
          </p:nvSpPr>
          <p:spPr>
            <a:xfrm>
              <a:off x="5416739" y="5422936"/>
              <a:ext cx="2838987"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Write often in any block of time</a:t>
              </a:r>
            </a:p>
          </p:txBody>
        </p:sp>
        <p:sp>
          <p:nvSpPr>
            <p:cNvPr id="10" name="TextBox 9"/>
            <p:cNvSpPr txBox="1"/>
            <p:nvPr/>
          </p:nvSpPr>
          <p:spPr>
            <a:xfrm>
              <a:off x="456368" y="5422936"/>
              <a:ext cx="1816565"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Being good at writing</a:t>
              </a:r>
            </a:p>
          </p:txBody>
        </p:sp>
        <p:cxnSp>
          <p:nvCxnSpPr>
            <p:cNvPr id="11" name="Straight Arrow Connector 10"/>
            <p:cNvCxnSpPr/>
            <p:nvPr/>
          </p:nvCxnSpPr>
          <p:spPr>
            <a:xfrm>
              <a:off x="4828910" y="5776879"/>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933962" y="5422936"/>
              <a:ext cx="1816565"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Writing is enjoyable</a:t>
              </a:r>
            </a:p>
          </p:txBody>
        </p:sp>
        <p:cxnSp>
          <p:nvCxnSpPr>
            <p:cNvPr id="13" name="Straight Arrow Connector 12"/>
            <p:cNvCxnSpPr/>
            <p:nvPr/>
          </p:nvCxnSpPr>
          <p:spPr>
            <a:xfrm>
              <a:off x="2355669" y="5776879"/>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3055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66687"/>
            <a:ext cx="7886700" cy="1009652"/>
          </a:xfrm>
        </p:spPr>
        <p:txBody>
          <a:bodyPr/>
          <a:lstStyle/>
          <a:p>
            <a:r>
              <a:rPr lang="en-US" dirty="0"/>
              <a:t>Actions you can take</a:t>
            </a:r>
          </a:p>
        </p:txBody>
      </p:sp>
      <p:sp>
        <p:nvSpPr>
          <p:cNvPr id="3" name="Content Placeholder 2"/>
          <p:cNvSpPr>
            <a:spLocks noGrp="1"/>
          </p:cNvSpPr>
          <p:nvPr>
            <p:ph idx="1"/>
          </p:nvPr>
        </p:nvSpPr>
        <p:spPr>
          <a:xfrm>
            <a:off x="2152650" y="1114425"/>
            <a:ext cx="7886700" cy="5062538"/>
          </a:xfrm>
        </p:spPr>
        <p:txBody>
          <a:bodyPr>
            <a:normAutofit fontScale="92500"/>
          </a:bodyPr>
          <a:lstStyle/>
          <a:p>
            <a:pPr>
              <a:lnSpc>
                <a:spcPct val="100000"/>
              </a:lnSpc>
            </a:pPr>
            <a:r>
              <a:rPr lang="en-US" b="1" dirty="0"/>
              <a:t>Set goals. You should be in control of the outcome.</a:t>
            </a:r>
          </a:p>
          <a:p>
            <a:pPr lvl="1">
              <a:lnSpc>
                <a:spcPct val="100000"/>
              </a:lnSpc>
            </a:pPr>
            <a:r>
              <a:rPr lang="en-US" sz="2800" dirty="0"/>
              <a:t>An outcome you can control: “I will write at least 30 minutes each day this week.”</a:t>
            </a:r>
          </a:p>
          <a:p>
            <a:pPr lvl="1">
              <a:lnSpc>
                <a:spcPct val="100000"/>
              </a:lnSpc>
            </a:pPr>
            <a:r>
              <a:rPr lang="en-US" sz="2800" dirty="0"/>
              <a:t>An outcome that may be out of your control: “I will finish my manuscript this week.”</a:t>
            </a:r>
          </a:p>
          <a:p>
            <a:pPr>
              <a:lnSpc>
                <a:spcPct val="100000"/>
              </a:lnSpc>
            </a:pPr>
            <a:r>
              <a:rPr lang="en-US" b="1" dirty="0"/>
              <a:t>Schedule writing time in your calendar.</a:t>
            </a:r>
          </a:p>
          <a:p>
            <a:pPr>
              <a:lnSpc>
                <a:spcPct val="100000"/>
              </a:lnSpc>
            </a:pPr>
            <a:r>
              <a:rPr lang="en-US" b="1" dirty="0"/>
              <a:t>Keep a writing log:</a:t>
            </a:r>
            <a:r>
              <a:rPr lang="en-US" dirty="0"/>
              <a:t> At the end of each day, record how many minutes you spent writing.</a:t>
            </a:r>
          </a:p>
          <a:p>
            <a:pPr>
              <a:lnSpc>
                <a:spcPct val="100000"/>
              </a:lnSpc>
            </a:pPr>
            <a:r>
              <a:rPr lang="en-US" b="1" dirty="0"/>
              <a:t>Join forces with a writing buddy:</a:t>
            </a:r>
            <a:r>
              <a:rPr lang="en-US" dirty="0"/>
              <a:t> At the end of each day (week, etc.), report to your buddy how many minutes you spent writing.</a:t>
            </a:r>
          </a:p>
        </p:txBody>
      </p:sp>
    </p:spTree>
    <p:extLst>
      <p:ext uri="{BB962C8B-B14F-4D97-AF65-F5344CB8AC3E}">
        <p14:creationId xmlns:p14="http://schemas.microsoft.com/office/powerpoint/2010/main" val="14643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44550"/>
          </a:xfrm>
        </p:spPr>
        <p:txBody>
          <a:bodyPr/>
          <a:lstStyle/>
          <a:p>
            <a:r>
              <a:rPr lang="en-US" dirty="0">
                <a:latin typeface="+mn-lt"/>
              </a:rPr>
              <a:t>What does “writing” mean?</a:t>
            </a:r>
          </a:p>
        </p:txBody>
      </p:sp>
      <p:sp>
        <p:nvSpPr>
          <p:cNvPr id="3" name="Content Placeholder 2"/>
          <p:cNvSpPr>
            <a:spLocks noGrp="1"/>
          </p:cNvSpPr>
          <p:nvPr>
            <p:ph idx="1"/>
          </p:nvPr>
        </p:nvSpPr>
        <p:spPr>
          <a:xfrm>
            <a:off x="838200" y="1463675"/>
            <a:ext cx="9682113" cy="4351338"/>
          </a:xfrm>
        </p:spPr>
        <p:txBody>
          <a:bodyPr>
            <a:normAutofit/>
          </a:bodyPr>
          <a:lstStyle/>
          <a:p>
            <a:pPr>
              <a:lnSpc>
                <a:spcPct val="110000"/>
              </a:lnSpc>
              <a:spcBef>
                <a:spcPts val="600"/>
              </a:spcBef>
              <a:buFont typeface="Wingdings" panose="05000000000000000000" pitchFamily="2" charset="2"/>
              <a:buChar char="§"/>
            </a:pPr>
            <a:r>
              <a:rPr lang="en-US" sz="2400" dirty="0"/>
              <a:t>“Writing” means writing words for your paper (main text, figure captions, supplements, etc.), grant proposal, dissertation proposal, etc. (basically, writing words that are critical to advancing your career).</a:t>
            </a:r>
          </a:p>
          <a:p>
            <a:pPr lvl="1">
              <a:lnSpc>
                <a:spcPct val="110000"/>
              </a:lnSpc>
              <a:spcBef>
                <a:spcPts val="600"/>
              </a:spcBef>
            </a:pPr>
            <a:r>
              <a:rPr lang="en-US" dirty="0"/>
              <a:t>For PIs (e.g., faculty), editing papers led by your advisees can count as “writing” if you will be the senior author. </a:t>
            </a:r>
          </a:p>
          <a:p>
            <a:pPr>
              <a:lnSpc>
                <a:spcPct val="110000"/>
              </a:lnSpc>
              <a:spcBef>
                <a:spcPts val="600"/>
              </a:spcBef>
              <a:buFont typeface="Wingdings" panose="05000000000000000000" pitchFamily="2" charset="2"/>
              <a:buChar char="§"/>
            </a:pPr>
            <a:r>
              <a:rPr lang="en-US" sz="2400" dirty="0"/>
              <a:t>Analyzing data, making figures, reading literature, etc., are also necessary. But these activities do not count as “writing” as defined here. </a:t>
            </a:r>
          </a:p>
        </p:txBody>
      </p:sp>
    </p:spTree>
    <p:extLst>
      <p:ext uri="{BB962C8B-B14F-4D97-AF65-F5344CB8AC3E}">
        <p14:creationId xmlns:p14="http://schemas.microsoft.com/office/powerpoint/2010/main" val="1327430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8CEFA-FC7A-34F3-DC0A-C57181920A38}"/>
              </a:ext>
            </a:extLst>
          </p:cNvPr>
          <p:cNvSpPr>
            <a:spLocks noGrp="1"/>
          </p:cNvSpPr>
          <p:nvPr>
            <p:ph type="title"/>
          </p:nvPr>
        </p:nvSpPr>
        <p:spPr>
          <a:xfrm>
            <a:off x="838200" y="247136"/>
            <a:ext cx="10515600" cy="596409"/>
          </a:xfrm>
        </p:spPr>
        <p:txBody>
          <a:bodyPr>
            <a:normAutofit/>
          </a:bodyPr>
          <a:lstStyle/>
          <a:p>
            <a:r>
              <a:rPr lang="en-US" sz="3200" dirty="0">
                <a:latin typeface="+mn-lt"/>
              </a:rPr>
              <a:t>Scales of writing</a:t>
            </a:r>
          </a:p>
        </p:txBody>
      </p:sp>
      <p:sp>
        <p:nvSpPr>
          <p:cNvPr id="3" name="Content Placeholder 2">
            <a:extLst>
              <a:ext uri="{FF2B5EF4-FFF2-40B4-BE49-F238E27FC236}">
                <a16:creationId xmlns:a16="http://schemas.microsoft.com/office/drawing/2014/main" id="{C799EFC5-C56C-4C45-9101-BFD742BAC07D}"/>
              </a:ext>
            </a:extLst>
          </p:cNvPr>
          <p:cNvSpPr>
            <a:spLocks noGrp="1"/>
          </p:cNvSpPr>
          <p:nvPr>
            <p:ph idx="1"/>
          </p:nvPr>
        </p:nvSpPr>
        <p:spPr>
          <a:xfrm>
            <a:off x="759544" y="883452"/>
            <a:ext cx="10744200" cy="5776571"/>
          </a:xfrm>
        </p:spPr>
        <p:txBody>
          <a:bodyPr>
            <a:noAutofit/>
          </a:bodyPr>
          <a:lstStyle/>
          <a:p>
            <a:pPr>
              <a:lnSpc>
                <a:spcPct val="100000"/>
              </a:lnSpc>
              <a:spcBef>
                <a:spcPts val="0"/>
              </a:spcBef>
            </a:pPr>
            <a:r>
              <a:rPr lang="en-US" sz="2000" b="1" dirty="0"/>
              <a:t>Sentence</a:t>
            </a:r>
          </a:p>
          <a:p>
            <a:pPr lvl="1">
              <a:lnSpc>
                <a:spcPct val="100000"/>
              </a:lnSpc>
              <a:spcBef>
                <a:spcPts val="0"/>
              </a:spcBef>
            </a:pPr>
            <a:r>
              <a:rPr lang="en-US" sz="2000" dirty="0"/>
              <a:t>Be clear and concise. Every word should serve a purpose.</a:t>
            </a:r>
          </a:p>
          <a:p>
            <a:pPr lvl="1">
              <a:lnSpc>
                <a:spcPct val="100000"/>
              </a:lnSpc>
              <a:spcBef>
                <a:spcPts val="0"/>
              </a:spcBef>
            </a:pPr>
            <a:r>
              <a:rPr lang="en-US" sz="2000" dirty="0"/>
              <a:t>A classic reference is </a:t>
            </a:r>
            <a:r>
              <a:rPr lang="en-US" sz="2000" i="1" dirty="0"/>
              <a:t>The Elements of Style</a:t>
            </a:r>
            <a:r>
              <a:rPr lang="en-US" sz="2000" dirty="0"/>
              <a:t> by Strunk and White ($4.42).</a:t>
            </a:r>
          </a:p>
          <a:p>
            <a:pPr>
              <a:lnSpc>
                <a:spcPct val="100000"/>
              </a:lnSpc>
              <a:spcBef>
                <a:spcPts val="0"/>
              </a:spcBef>
            </a:pPr>
            <a:r>
              <a:rPr lang="en-US" sz="2000" b="1" dirty="0"/>
              <a:t>Paragraph</a:t>
            </a:r>
          </a:p>
          <a:p>
            <a:pPr lvl="1">
              <a:lnSpc>
                <a:spcPct val="100000"/>
              </a:lnSpc>
              <a:spcBef>
                <a:spcPts val="0"/>
              </a:spcBef>
            </a:pPr>
            <a:r>
              <a:rPr lang="en-US" sz="2000" b="1" dirty="0"/>
              <a:t>Topic Sentence</a:t>
            </a:r>
          </a:p>
          <a:p>
            <a:pPr lvl="1">
              <a:lnSpc>
                <a:spcPct val="100000"/>
              </a:lnSpc>
              <a:spcBef>
                <a:spcPts val="0"/>
              </a:spcBef>
            </a:pPr>
            <a:r>
              <a:rPr lang="en-US" sz="2000" b="1" dirty="0"/>
              <a:t>Supporting Sentences:</a:t>
            </a:r>
            <a:r>
              <a:rPr lang="en-US" sz="2000" dirty="0"/>
              <a:t> These should support/explain/elaborate on the Topic Sentence. Try not to introduce new topics; those should go in a different paragraph.</a:t>
            </a:r>
          </a:p>
          <a:p>
            <a:pPr lvl="1">
              <a:lnSpc>
                <a:spcPct val="100000"/>
              </a:lnSpc>
              <a:spcBef>
                <a:spcPts val="0"/>
              </a:spcBef>
            </a:pPr>
            <a:r>
              <a:rPr lang="en-US" sz="2000" b="1" dirty="0"/>
              <a:t>Concluding/Transition Sentence:</a:t>
            </a:r>
            <a:r>
              <a:rPr lang="en-US" sz="2000" dirty="0"/>
              <a:t> Summarize the key point of the paragraph and/or provide a logical transition to the next paragraph. (Most paragraphs have a concluding/transition sentence, but this is not a strict requirement.)</a:t>
            </a:r>
          </a:p>
          <a:p>
            <a:pPr>
              <a:lnSpc>
                <a:spcPct val="100000"/>
              </a:lnSpc>
              <a:spcBef>
                <a:spcPts val="0"/>
              </a:spcBef>
            </a:pPr>
            <a:r>
              <a:rPr lang="en-US" sz="2000" b="1" dirty="0"/>
              <a:t>Paper</a:t>
            </a:r>
          </a:p>
          <a:p>
            <a:pPr lvl="1">
              <a:lnSpc>
                <a:spcPct val="100000"/>
              </a:lnSpc>
              <a:spcBef>
                <a:spcPts val="0"/>
              </a:spcBef>
            </a:pPr>
            <a:r>
              <a:rPr lang="en-US" sz="2000" dirty="0"/>
              <a:t>Organize your paper around a set of questions/hypotheses. There should be a clear and direct link between the last paragraph of Intro (the Road Map) and the Results section.</a:t>
            </a:r>
          </a:p>
          <a:p>
            <a:pPr lvl="1">
              <a:lnSpc>
                <a:spcPct val="100000"/>
              </a:lnSpc>
              <a:spcBef>
                <a:spcPts val="0"/>
              </a:spcBef>
            </a:pPr>
            <a:r>
              <a:rPr lang="en-US" sz="2000" dirty="0"/>
              <a:t>The ‘Baldwin Formula for Scientific Writing’ (which you can find online) has some useful ideas.</a:t>
            </a:r>
          </a:p>
          <a:p>
            <a:pPr lvl="1">
              <a:lnSpc>
                <a:spcPct val="100000"/>
              </a:lnSpc>
              <a:spcBef>
                <a:spcPts val="0"/>
              </a:spcBef>
            </a:pPr>
            <a:r>
              <a:rPr lang="en-US" sz="2000" dirty="0"/>
              <a:t>The context and key results/conclusions should be clear from reading only the Topic Sentences of each paragraph. If the story is not comprehensible from just the Topic Sentences, consider how you might revise or rearrange these sentences (and the associated paragraphs).</a:t>
            </a:r>
          </a:p>
          <a:p>
            <a:pPr lvl="1">
              <a:lnSpc>
                <a:spcPct val="100000"/>
              </a:lnSpc>
              <a:spcBef>
                <a:spcPts val="0"/>
              </a:spcBef>
            </a:pPr>
            <a:endParaRPr lang="en-US" sz="2000" dirty="0"/>
          </a:p>
        </p:txBody>
      </p:sp>
    </p:spTree>
    <p:extLst>
      <p:ext uri="{BB962C8B-B14F-4D97-AF65-F5344CB8AC3E}">
        <p14:creationId xmlns:p14="http://schemas.microsoft.com/office/powerpoint/2010/main" val="4478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387EB-BE78-F6E6-9AB7-3A85241F86B6}"/>
              </a:ext>
            </a:extLst>
          </p:cNvPr>
          <p:cNvSpPr>
            <a:spLocks noGrp="1"/>
          </p:cNvSpPr>
          <p:nvPr>
            <p:ph type="title"/>
          </p:nvPr>
        </p:nvSpPr>
        <p:spPr/>
        <p:txBody>
          <a:bodyPr>
            <a:normAutofit/>
          </a:bodyPr>
          <a:lstStyle/>
          <a:p>
            <a:r>
              <a:rPr lang="en-US" sz="3200" dirty="0">
                <a:latin typeface="+mn-lt"/>
              </a:rPr>
              <a:t>Tricks to help you edit your own writing</a:t>
            </a:r>
          </a:p>
        </p:txBody>
      </p:sp>
      <p:sp>
        <p:nvSpPr>
          <p:cNvPr id="3" name="Content Placeholder 2">
            <a:extLst>
              <a:ext uri="{FF2B5EF4-FFF2-40B4-BE49-F238E27FC236}">
                <a16:creationId xmlns:a16="http://schemas.microsoft.com/office/drawing/2014/main" id="{0CBD0712-72F9-C836-EC88-3AAB9A811462}"/>
              </a:ext>
            </a:extLst>
          </p:cNvPr>
          <p:cNvSpPr>
            <a:spLocks noGrp="1"/>
          </p:cNvSpPr>
          <p:nvPr>
            <p:ph idx="1"/>
          </p:nvPr>
        </p:nvSpPr>
        <p:spPr>
          <a:xfrm>
            <a:off x="838200" y="1746969"/>
            <a:ext cx="10515600" cy="4351338"/>
          </a:xfrm>
        </p:spPr>
        <p:txBody>
          <a:bodyPr>
            <a:normAutofit fontScale="70000" lnSpcReduction="20000"/>
          </a:bodyPr>
          <a:lstStyle/>
          <a:p>
            <a:pPr marL="0" indent="0">
              <a:lnSpc>
                <a:spcPct val="120000"/>
              </a:lnSpc>
              <a:buNone/>
            </a:pPr>
            <a:r>
              <a:rPr lang="en-US" dirty="0"/>
              <a:t>The key to editing your own writing is to be able to see it with ‘fresh eyes.’ Some tactics that might help:</a:t>
            </a:r>
          </a:p>
          <a:p>
            <a:pPr>
              <a:lnSpc>
                <a:spcPct val="120000"/>
              </a:lnSpc>
            </a:pPr>
            <a:r>
              <a:rPr lang="en-US" dirty="0"/>
              <a:t>Let it rest for a week or more. Then come back to it.</a:t>
            </a:r>
          </a:p>
          <a:p>
            <a:pPr>
              <a:lnSpc>
                <a:spcPct val="120000"/>
              </a:lnSpc>
            </a:pPr>
            <a:r>
              <a:rPr lang="en-US" dirty="0"/>
              <a:t>Change the font, font size, and/or margins so that the words and pages look different (e.g., by changing the number of words per line). This can help you actually read each word (rather than skimming over them, because you think you know what’s there).</a:t>
            </a:r>
          </a:p>
          <a:p>
            <a:pPr>
              <a:lnSpc>
                <a:spcPct val="120000"/>
              </a:lnSpc>
            </a:pPr>
            <a:r>
              <a:rPr lang="en-US" dirty="0"/>
              <a:t>Convert your text editor document to a pdf. Then, read the pdf version. [I have no idea why this works, but I often find problems in my pdf versions that I missed in Word.]</a:t>
            </a:r>
          </a:p>
          <a:p>
            <a:pPr>
              <a:lnSpc>
                <a:spcPct val="120000"/>
              </a:lnSpc>
            </a:pPr>
            <a:r>
              <a:rPr lang="en-US" dirty="0"/>
              <a:t>Read the words out loud.</a:t>
            </a:r>
          </a:p>
          <a:p>
            <a:pPr marL="0" indent="0">
              <a:lnSpc>
                <a:spcPct val="120000"/>
              </a:lnSpc>
              <a:buNone/>
            </a:pPr>
            <a:endParaRPr lang="en-US" dirty="0"/>
          </a:p>
          <a:p>
            <a:pPr marL="0" indent="0">
              <a:lnSpc>
                <a:spcPct val="120000"/>
              </a:lnSpc>
              <a:buNone/>
            </a:pPr>
            <a:r>
              <a:rPr lang="en-US" sz="2000" dirty="0"/>
              <a:t>These ideas are largely based on advice in the Baldwin Formula.</a:t>
            </a:r>
          </a:p>
        </p:txBody>
      </p:sp>
    </p:spTree>
    <p:extLst>
      <p:ext uri="{BB962C8B-B14F-4D97-AF65-F5344CB8AC3E}">
        <p14:creationId xmlns:p14="http://schemas.microsoft.com/office/powerpoint/2010/main" val="364959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52650" y="79731"/>
            <a:ext cx="7886700" cy="559425"/>
          </a:xfrm>
        </p:spPr>
        <p:txBody>
          <a:bodyPr>
            <a:normAutofit/>
          </a:bodyPr>
          <a:lstStyle/>
          <a:p>
            <a:pPr algn="ctr"/>
            <a:r>
              <a:rPr lang="en-US" sz="2400" b="1" dirty="0">
                <a:latin typeface="+mn-lt"/>
              </a:rPr>
              <a:t>Managing your time the “Write Way”</a:t>
            </a:r>
          </a:p>
        </p:txBody>
      </p:sp>
      <p:sp>
        <p:nvSpPr>
          <p:cNvPr id="5" name="Content Placeholder 4"/>
          <p:cNvSpPr>
            <a:spLocks noGrp="1"/>
          </p:cNvSpPr>
          <p:nvPr>
            <p:ph idx="1"/>
          </p:nvPr>
        </p:nvSpPr>
        <p:spPr>
          <a:xfrm>
            <a:off x="488272" y="594766"/>
            <a:ext cx="11159231" cy="5930322"/>
          </a:xfrm>
        </p:spPr>
        <p:txBody>
          <a:bodyPr>
            <a:noAutofit/>
          </a:bodyPr>
          <a:lstStyle/>
          <a:p>
            <a:pPr>
              <a:lnSpc>
                <a:spcPct val="100000"/>
              </a:lnSpc>
              <a:spcBef>
                <a:spcPts val="0"/>
              </a:spcBef>
            </a:pPr>
            <a:r>
              <a:rPr lang="en-US" sz="2000" dirty="0"/>
              <a:t>What percent of your work-days include at least 20 minutes of writing?</a:t>
            </a:r>
          </a:p>
          <a:p>
            <a:pPr lvl="1" indent="-365760">
              <a:lnSpc>
                <a:spcPct val="100000"/>
              </a:lnSpc>
              <a:spcBef>
                <a:spcPts val="0"/>
              </a:spcBef>
              <a:buFont typeface="Wingdings" panose="05000000000000000000" pitchFamily="2" charset="2"/>
              <a:buChar char="Ø"/>
            </a:pPr>
            <a:r>
              <a:rPr lang="en-US" sz="2000" b="1" dirty="0">
                <a:solidFill>
                  <a:schemeClr val="accent5"/>
                </a:solidFill>
              </a:rPr>
              <a:t>Aim to write at least 20 minutes in at least 50% of your work-days. A reasonable goal is 100%.</a:t>
            </a:r>
          </a:p>
          <a:p>
            <a:pPr>
              <a:lnSpc>
                <a:spcPct val="100000"/>
              </a:lnSpc>
              <a:spcBef>
                <a:spcPts val="600"/>
              </a:spcBef>
            </a:pPr>
            <a:r>
              <a:rPr lang="en-US" sz="2000" dirty="0"/>
              <a:t>How many days of the week do you write?</a:t>
            </a:r>
          </a:p>
          <a:p>
            <a:pPr lvl="1" indent="-365760">
              <a:lnSpc>
                <a:spcPct val="100000"/>
              </a:lnSpc>
              <a:spcBef>
                <a:spcPts val="0"/>
              </a:spcBef>
              <a:buFont typeface="Wingdings" panose="05000000000000000000" pitchFamily="2" charset="2"/>
              <a:buChar char="Ø"/>
            </a:pPr>
            <a:r>
              <a:rPr lang="en-US" sz="2000" b="1" dirty="0">
                <a:solidFill>
                  <a:schemeClr val="accent5"/>
                </a:solidFill>
              </a:rPr>
              <a:t>Try to write at least 20 minutes, 5 days a week.</a:t>
            </a:r>
            <a:endParaRPr lang="en-US" sz="2000" dirty="0"/>
          </a:p>
          <a:p>
            <a:pPr>
              <a:lnSpc>
                <a:spcPct val="100000"/>
              </a:lnSpc>
              <a:spcBef>
                <a:spcPts val="600"/>
              </a:spcBef>
            </a:pPr>
            <a:r>
              <a:rPr lang="en-US" sz="2000" dirty="0"/>
              <a:t>What is the minimum block of time you use for writing?</a:t>
            </a:r>
          </a:p>
          <a:p>
            <a:pPr lvl="1" indent="-365760">
              <a:lnSpc>
                <a:spcPct val="100000"/>
              </a:lnSpc>
              <a:spcBef>
                <a:spcPts val="0"/>
              </a:spcBef>
              <a:buFont typeface="Wingdings" panose="05000000000000000000" pitchFamily="2" charset="2"/>
              <a:buChar char="Ø"/>
            </a:pPr>
            <a:r>
              <a:rPr lang="en-US" sz="2000" b="1" dirty="0">
                <a:solidFill>
                  <a:schemeClr val="accent5"/>
                </a:solidFill>
              </a:rPr>
              <a:t>Aim for 20 minutes or less. You can do 5 minutes!</a:t>
            </a:r>
          </a:p>
          <a:p>
            <a:pPr>
              <a:lnSpc>
                <a:spcPct val="100000"/>
              </a:lnSpc>
              <a:spcBef>
                <a:spcPts val="600"/>
              </a:spcBef>
            </a:pPr>
            <a:r>
              <a:rPr lang="en-US" sz="2000" dirty="0"/>
              <a:t>Do you “binge write”?</a:t>
            </a:r>
          </a:p>
          <a:p>
            <a:pPr lvl="1" indent="-365760">
              <a:lnSpc>
                <a:spcPct val="100000"/>
              </a:lnSpc>
              <a:spcBef>
                <a:spcPts val="0"/>
              </a:spcBef>
              <a:buFont typeface="Wingdings" panose="05000000000000000000" pitchFamily="2" charset="2"/>
              <a:buChar char="Ø"/>
            </a:pPr>
            <a:r>
              <a:rPr lang="en-US" sz="2000" b="1" dirty="0">
                <a:solidFill>
                  <a:schemeClr val="accent5"/>
                </a:solidFill>
              </a:rPr>
              <a:t>Writing frequently in small blocks of time is better.</a:t>
            </a:r>
          </a:p>
          <a:p>
            <a:pPr lvl="2" indent="-365760">
              <a:lnSpc>
                <a:spcPct val="100000"/>
              </a:lnSpc>
              <a:spcBef>
                <a:spcPts val="0"/>
              </a:spcBef>
              <a:buFont typeface="Wingdings" panose="05000000000000000000" pitchFamily="2" charset="2"/>
              <a:buChar char="§"/>
            </a:pPr>
            <a:r>
              <a:rPr lang="en-US" b="1" dirty="0">
                <a:solidFill>
                  <a:schemeClr val="accent5"/>
                </a:solidFill>
              </a:rPr>
              <a:t>Frequent writing leads to shorter start-up time (i.e., less time wasted trying to remember what you are doing), more positive energy (accomplish a small goal each day!), and more potential writing time (the smaller time-block you are willing to use, the more of your calendar becomes ‘available’ for writing).</a:t>
            </a:r>
          </a:p>
          <a:p>
            <a:pPr lvl="2" indent="-365760">
              <a:lnSpc>
                <a:spcPct val="100000"/>
              </a:lnSpc>
              <a:spcBef>
                <a:spcPts val="0"/>
              </a:spcBef>
              <a:buFont typeface="Wingdings" panose="05000000000000000000" pitchFamily="2" charset="2"/>
              <a:buChar char="§"/>
            </a:pPr>
            <a:r>
              <a:rPr lang="en-US" b="1" dirty="0">
                <a:solidFill>
                  <a:schemeClr val="accent5"/>
                </a:solidFill>
              </a:rPr>
              <a:t>Binge-writing leads to longer start-up time (because binge-writing is typically infrequent) and is often associated with unrealistic goals (e.g., “I am going to finish writing my paper today”).</a:t>
            </a:r>
          </a:p>
          <a:p>
            <a:pPr>
              <a:lnSpc>
                <a:spcPct val="100000"/>
              </a:lnSpc>
              <a:spcBef>
                <a:spcPts val="600"/>
              </a:spcBef>
            </a:pPr>
            <a:r>
              <a:rPr lang="en-US" sz="2000" dirty="0"/>
              <a:t>Do you schedule time for writing in your calendar?</a:t>
            </a:r>
          </a:p>
          <a:p>
            <a:pPr lvl="1" indent="-365760">
              <a:lnSpc>
                <a:spcPct val="100000"/>
              </a:lnSpc>
              <a:spcBef>
                <a:spcPts val="0"/>
              </a:spcBef>
              <a:buFont typeface="Wingdings" panose="05000000000000000000" pitchFamily="2" charset="2"/>
              <a:buChar char="Ø"/>
            </a:pPr>
            <a:r>
              <a:rPr lang="en-US" sz="2000" b="1" dirty="0">
                <a:solidFill>
                  <a:schemeClr val="accent5"/>
                </a:solidFill>
              </a:rPr>
              <a:t>You should. Every day.</a:t>
            </a:r>
          </a:p>
          <a:p>
            <a:pPr>
              <a:lnSpc>
                <a:spcPct val="100000"/>
              </a:lnSpc>
              <a:spcBef>
                <a:spcPts val="600"/>
              </a:spcBef>
            </a:pPr>
            <a:r>
              <a:rPr lang="en-US" sz="2000" dirty="0"/>
              <a:t>At what stage in a project should you begin to write?</a:t>
            </a:r>
          </a:p>
          <a:p>
            <a:pPr lvl="1" indent="-365760">
              <a:lnSpc>
                <a:spcPct val="100000"/>
              </a:lnSpc>
              <a:spcBef>
                <a:spcPts val="0"/>
              </a:spcBef>
              <a:buFont typeface="Wingdings" panose="05000000000000000000" pitchFamily="2" charset="2"/>
              <a:buChar char="Ø"/>
            </a:pPr>
            <a:r>
              <a:rPr lang="en-US" sz="2000" b="1" dirty="0">
                <a:solidFill>
                  <a:schemeClr val="accent5"/>
                </a:solidFill>
              </a:rPr>
              <a:t>You can write at any stage of a project, even if you do not yet have data.</a:t>
            </a:r>
          </a:p>
        </p:txBody>
      </p:sp>
    </p:spTree>
    <p:extLst>
      <p:ext uri="{BB962C8B-B14F-4D97-AF65-F5344CB8AC3E}">
        <p14:creationId xmlns:p14="http://schemas.microsoft.com/office/powerpoint/2010/main" val="3326437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536842"/>
            <a:ext cx="7886700" cy="1089794"/>
          </a:xfrm>
        </p:spPr>
        <p:txBody>
          <a:bodyPr>
            <a:normAutofit/>
          </a:bodyPr>
          <a:lstStyle/>
          <a:p>
            <a:r>
              <a:rPr lang="en-US" sz="3200" b="1" dirty="0">
                <a:latin typeface="+mn-lt"/>
              </a:rPr>
              <a:t>Benefits of writing early and often</a:t>
            </a:r>
          </a:p>
        </p:txBody>
      </p:sp>
      <p:sp>
        <p:nvSpPr>
          <p:cNvPr id="3" name="Content Placeholder 2"/>
          <p:cNvSpPr>
            <a:spLocks noGrp="1"/>
          </p:cNvSpPr>
          <p:nvPr>
            <p:ph idx="1"/>
          </p:nvPr>
        </p:nvSpPr>
        <p:spPr>
          <a:xfrm>
            <a:off x="2152650" y="1696257"/>
            <a:ext cx="7886700" cy="4940939"/>
          </a:xfrm>
        </p:spPr>
        <p:txBody>
          <a:bodyPr/>
          <a:lstStyle/>
          <a:p>
            <a:r>
              <a:rPr lang="en-US" dirty="0"/>
              <a:t>Helps organize your thoughts.</a:t>
            </a:r>
          </a:p>
          <a:p>
            <a:r>
              <a:rPr lang="en-US" dirty="0"/>
              <a:t>Clarify the questions, predictions, key results, etc.</a:t>
            </a:r>
          </a:p>
          <a:p>
            <a:r>
              <a:rPr lang="en-US" dirty="0"/>
              <a:t>Document your methods (before you forget important details).</a:t>
            </a:r>
          </a:p>
          <a:p>
            <a:r>
              <a:rPr lang="en-US" dirty="0"/>
              <a:t>Engage coauthors (get feedback, help, etc.).</a:t>
            </a:r>
          </a:p>
          <a:p>
            <a:r>
              <a:rPr lang="en-US" dirty="0"/>
              <a:t>Easier to revise than to write from scratch. You may as well get started, and practice along the way!</a:t>
            </a:r>
          </a:p>
        </p:txBody>
      </p:sp>
    </p:spTree>
    <p:extLst>
      <p:ext uri="{BB962C8B-B14F-4D97-AF65-F5344CB8AC3E}">
        <p14:creationId xmlns:p14="http://schemas.microsoft.com/office/powerpoint/2010/main" val="643379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56120"/>
            <a:ext cx="7886700" cy="888911"/>
          </a:xfrm>
        </p:spPr>
        <p:txBody>
          <a:bodyPr>
            <a:normAutofit/>
          </a:bodyPr>
          <a:lstStyle/>
          <a:p>
            <a:pPr algn="ctr">
              <a:lnSpc>
                <a:spcPct val="100000"/>
              </a:lnSpc>
              <a:spcBef>
                <a:spcPts val="600"/>
              </a:spcBef>
            </a:pPr>
            <a:r>
              <a:rPr lang="en-US" sz="2400" dirty="0">
                <a:latin typeface="+mn-lt"/>
              </a:rPr>
              <a:t>The Baldwin Formula for scientific writing</a:t>
            </a:r>
            <a:br>
              <a:rPr lang="en-US" sz="2400" dirty="0">
                <a:latin typeface="+mn-lt"/>
              </a:rPr>
            </a:br>
            <a:r>
              <a:rPr lang="en-US" sz="2400" dirty="0">
                <a:latin typeface="+mn-lt"/>
              </a:rPr>
              <a:t>Ian T. Baldwin</a:t>
            </a:r>
          </a:p>
        </p:txBody>
      </p:sp>
      <p:sp>
        <p:nvSpPr>
          <p:cNvPr id="3" name="Content Placeholder 2"/>
          <p:cNvSpPr>
            <a:spLocks noGrp="1"/>
          </p:cNvSpPr>
          <p:nvPr>
            <p:ph idx="1"/>
          </p:nvPr>
        </p:nvSpPr>
        <p:spPr>
          <a:xfrm>
            <a:off x="2361659" y="1015720"/>
            <a:ext cx="7365819" cy="5332829"/>
          </a:xfrm>
        </p:spPr>
        <p:txBody>
          <a:bodyPr>
            <a:normAutofit fontScale="85000" lnSpcReduction="10000"/>
          </a:bodyPr>
          <a:lstStyle/>
          <a:p>
            <a:pPr marL="0" indent="0">
              <a:lnSpc>
                <a:spcPct val="120000"/>
              </a:lnSpc>
              <a:spcBef>
                <a:spcPts val="0"/>
              </a:spcBef>
              <a:buNone/>
            </a:pPr>
            <a:r>
              <a:rPr lang="en-US" dirty="0"/>
              <a:t>The most efficient way to write scientific papers is to </a:t>
            </a:r>
            <a:r>
              <a:rPr lang="en-US" b="1" dirty="0"/>
              <a:t>write while you are still conducting experiments</a:t>
            </a:r>
            <a:r>
              <a:rPr lang="en-US" dirty="0"/>
              <a:t>, for it is only when you put the conclusions that you want to draw from your experimental data on paper that you will be able to “see” the flaws in the argument, the missing controls, or realize, from placing your work in the context of the published literature, what a better experiment would have been. So </a:t>
            </a:r>
            <a:r>
              <a:rPr lang="en-US" b="1" dirty="0"/>
              <a:t>the process of writing should be viewed as being inexorably linked with the experimental process</a:t>
            </a:r>
            <a:r>
              <a:rPr lang="en-US" dirty="0"/>
              <a:t>. I consider writing as a type of scientific oral hygiene, something you should do every day, like brushing your teeth. And if you make this a habit, then the process becomes much less painful.</a:t>
            </a:r>
          </a:p>
        </p:txBody>
      </p:sp>
    </p:spTree>
    <p:extLst>
      <p:ext uri="{BB962C8B-B14F-4D97-AF65-F5344CB8AC3E}">
        <p14:creationId xmlns:p14="http://schemas.microsoft.com/office/powerpoint/2010/main" val="4146033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14F97-44BE-A2BE-4620-18657ADA4255}"/>
              </a:ext>
            </a:extLst>
          </p:cNvPr>
          <p:cNvSpPr>
            <a:spLocks noGrp="1"/>
          </p:cNvSpPr>
          <p:nvPr>
            <p:ph type="title"/>
          </p:nvPr>
        </p:nvSpPr>
        <p:spPr>
          <a:xfrm>
            <a:off x="838200" y="143181"/>
            <a:ext cx="10515600" cy="578560"/>
          </a:xfrm>
        </p:spPr>
        <p:txBody>
          <a:bodyPr>
            <a:normAutofit/>
          </a:bodyPr>
          <a:lstStyle/>
          <a:p>
            <a:pPr algn="ctr"/>
            <a:r>
              <a:rPr lang="en-US" sz="3200" dirty="0">
                <a:latin typeface="+mn-lt"/>
              </a:rPr>
              <a:t>A critique of the Baldwin Formula</a:t>
            </a:r>
          </a:p>
        </p:txBody>
      </p:sp>
      <p:sp>
        <p:nvSpPr>
          <p:cNvPr id="3" name="Content Placeholder 2">
            <a:extLst>
              <a:ext uri="{FF2B5EF4-FFF2-40B4-BE49-F238E27FC236}">
                <a16:creationId xmlns:a16="http://schemas.microsoft.com/office/drawing/2014/main" id="{6B63383B-2FC7-AFA9-75C3-1CFF8D6D08DA}"/>
              </a:ext>
            </a:extLst>
          </p:cNvPr>
          <p:cNvSpPr>
            <a:spLocks noGrp="1"/>
          </p:cNvSpPr>
          <p:nvPr>
            <p:ph idx="1"/>
          </p:nvPr>
        </p:nvSpPr>
        <p:spPr>
          <a:xfrm>
            <a:off x="514904" y="632964"/>
            <a:ext cx="11194742" cy="5756275"/>
          </a:xfrm>
        </p:spPr>
        <p:txBody>
          <a:bodyPr>
            <a:noAutofit/>
          </a:bodyPr>
          <a:lstStyle/>
          <a:p>
            <a:pPr>
              <a:lnSpc>
                <a:spcPct val="100000"/>
              </a:lnSpc>
            </a:pPr>
            <a:r>
              <a:rPr lang="en-US" sz="2000" dirty="0"/>
              <a:t>Lot’s of great advice. But in my opinion, Baldwin is too focused on:</a:t>
            </a:r>
          </a:p>
          <a:p>
            <a:pPr lvl="1">
              <a:lnSpc>
                <a:spcPct val="100000"/>
              </a:lnSpc>
            </a:pPr>
            <a:r>
              <a:rPr lang="en-US" sz="2000" b="1" dirty="0"/>
              <a:t>Efficiency:</a:t>
            </a:r>
            <a:r>
              <a:rPr lang="en-US" sz="2000" dirty="0"/>
              <a:t> Write the MS elements in a certain order to avoid re-writing, which Baldwin considers a waste of time.</a:t>
            </a:r>
          </a:p>
          <a:p>
            <a:pPr lvl="1">
              <a:lnSpc>
                <a:spcPct val="100000"/>
              </a:lnSpc>
            </a:pPr>
            <a:r>
              <a:rPr lang="en-US" sz="2000" b="1" dirty="0"/>
              <a:t>Abstract, Figures, and Tables:</a:t>
            </a:r>
            <a:r>
              <a:rPr lang="en-US" sz="2000" dirty="0"/>
              <a:t> Baldwin views these as the key elements of a MS, from which everything else flows.</a:t>
            </a:r>
          </a:p>
          <a:p>
            <a:pPr>
              <a:lnSpc>
                <a:spcPct val="100000"/>
              </a:lnSpc>
            </a:pPr>
            <a:r>
              <a:rPr lang="en-US" sz="2000" dirty="0"/>
              <a:t>I suggest that:</a:t>
            </a:r>
          </a:p>
          <a:p>
            <a:pPr lvl="1">
              <a:lnSpc>
                <a:spcPct val="100000"/>
              </a:lnSpc>
            </a:pPr>
            <a:r>
              <a:rPr lang="en-US" sz="2000" dirty="0"/>
              <a:t>Two other critical MS elements are the </a:t>
            </a:r>
            <a:r>
              <a:rPr lang="en-US" sz="2000" b="1" dirty="0"/>
              <a:t>Road Map (questions)</a:t>
            </a:r>
            <a:r>
              <a:rPr lang="en-US" sz="2000" dirty="0"/>
              <a:t> and the </a:t>
            </a:r>
            <a:r>
              <a:rPr lang="en-US" sz="2000" b="1" dirty="0"/>
              <a:t>Results Sentences (answers)</a:t>
            </a:r>
            <a:r>
              <a:rPr lang="en-US" sz="2000" dirty="0"/>
              <a:t>:</a:t>
            </a:r>
          </a:p>
          <a:p>
            <a:pPr lvl="2">
              <a:lnSpc>
                <a:spcPct val="100000"/>
              </a:lnSpc>
            </a:pPr>
            <a:r>
              <a:rPr lang="en-US" b="1" dirty="0"/>
              <a:t>Road Map: </a:t>
            </a:r>
            <a:r>
              <a:rPr lang="en-US" dirty="0"/>
              <a:t>This is typically the last paragraph of Intro and often begins, “In this paper, we…” This paragraph lists your questions, hypotheses, etc.</a:t>
            </a:r>
          </a:p>
          <a:p>
            <a:pPr lvl="2">
              <a:lnSpc>
                <a:spcPct val="100000"/>
              </a:lnSpc>
            </a:pPr>
            <a:r>
              <a:rPr lang="en-US" b="1" dirty="0"/>
              <a:t>Results Sentences:</a:t>
            </a:r>
            <a:r>
              <a:rPr lang="en-US" dirty="0"/>
              <a:t> Your key results, written in complete sentences. These can be (should be?) the topic sentences of the paragraphs in your Results section. </a:t>
            </a:r>
          </a:p>
          <a:p>
            <a:pPr lvl="1">
              <a:lnSpc>
                <a:spcPct val="100000"/>
              </a:lnSpc>
            </a:pPr>
            <a:r>
              <a:rPr lang="en-US" sz="2000" dirty="0"/>
              <a:t>There are 5 key MS elements: Abstract, Figures, Tables, Road Map, and Results Sentences. Draft these in any order you want. This will probably be an iterative process. Once you have a draft of these 5 elements, </a:t>
            </a:r>
            <a:r>
              <a:rPr lang="en-US" sz="2000" b="1" dirty="0"/>
              <a:t>get feedback from your coauthors</a:t>
            </a:r>
            <a:r>
              <a:rPr lang="en-US" sz="2000" dirty="0"/>
              <a:t>. </a:t>
            </a:r>
          </a:p>
          <a:p>
            <a:pPr lvl="1">
              <a:lnSpc>
                <a:spcPct val="100000"/>
              </a:lnSpc>
            </a:pPr>
            <a:r>
              <a:rPr lang="en-US" sz="2000" dirty="0"/>
              <a:t>Don’t worry too much about efficiency. </a:t>
            </a:r>
            <a:r>
              <a:rPr lang="en-US" sz="2000" b="1" dirty="0"/>
              <a:t>Writing, re-writing, re-writing, … is not a waste of time.</a:t>
            </a:r>
          </a:p>
          <a:p>
            <a:pPr lvl="1">
              <a:lnSpc>
                <a:spcPct val="100000"/>
              </a:lnSpc>
            </a:pPr>
            <a:endParaRPr lang="en-US" sz="2000" dirty="0"/>
          </a:p>
          <a:p>
            <a:pPr lvl="1">
              <a:lnSpc>
                <a:spcPct val="100000"/>
              </a:lnSpc>
            </a:pPr>
            <a:endParaRPr lang="en-US" sz="2000" dirty="0"/>
          </a:p>
          <a:p>
            <a:pPr>
              <a:lnSpc>
                <a:spcPct val="100000"/>
              </a:lnSpc>
            </a:pPr>
            <a:endParaRPr lang="en-US" sz="2000" dirty="0"/>
          </a:p>
          <a:p>
            <a:pPr>
              <a:lnSpc>
                <a:spcPct val="100000"/>
              </a:lnSpc>
            </a:pPr>
            <a:endParaRPr lang="en-US" sz="2000" dirty="0"/>
          </a:p>
        </p:txBody>
      </p:sp>
    </p:spTree>
    <p:extLst>
      <p:ext uri="{BB962C8B-B14F-4D97-AF65-F5344CB8AC3E}">
        <p14:creationId xmlns:p14="http://schemas.microsoft.com/office/powerpoint/2010/main" val="336273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91885"/>
            <a:ext cx="7886700" cy="893855"/>
          </a:xfrm>
        </p:spPr>
        <p:txBody>
          <a:bodyPr/>
          <a:lstStyle/>
          <a:p>
            <a:pPr algn="ctr"/>
            <a:r>
              <a:rPr lang="en-US" dirty="0"/>
              <a:t>The “start-up-time” problem</a:t>
            </a:r>
          </a:p>
        </p:txBody>
      </p:sp>
      <p:sp>
        <p:nvSpPr>
          <p:cNvPr id="3" name="Content Placeholder 2"/>
          <p:cNvSpPr>
            <a:spLocks noGrp="1"/>
          </p:cNvSpPr>
          <p:nvPr>
            <p:ph idx="1"/>
          </p:nvPr>
        </p:nvSpPr>
        <p:spPr>
          <a:xfrm>
            <a:off x="2858048" y="1355361"/>
            <a:ext cx="6216287" cy="1675222"/>
          </a:xfrm>
        </p:spPr>
        <p:txBody>
          <a:bodyPr>
            <a:normAutofit/>
          </a:bodyPr>
          <a:lstStyle/>
          <a:p>
            <a:pPr marL="0" indent="0">
              <a:lnSpc>
                <a:spcPct val="100000"/>
              </a:lnSpc>
              <a:spcBef>
                <a:spcPts val="600"/>
              </a:spcBef>
              <a:buNone/>
            </a:pPr>
            <a:r>
              <a:rPr lang="en-US" sz="2400" dirty="0"/>
              <a:t>“Start-up-time” is the amount of time between:</a:t>
            </a:r>
          </a:p>
          <a:p>
            <a:pPr marL="914400" lvl="1" indent="-457200">
              <a:lnSpc>
                <a:spcPct val="100000"/>
              </a:lnSpc>
              <a:spcBef>
                <a:spcPts val="600"/>
              </a:spcBef>
              <a:buAutoNum type="arabicParenBoth"/>
            </a:pPr>
            <a:r>
              <a:rPr lang="en-US" dirty="0"/>
              <a:t>when a writing session begins and</a:t>
            </a:r>
          </a:p>
          <a:p>
            <a:pPr marL="914400" lvl="1" indent="-457200">
              <a:lnSpc>
                <a:spcPct val="100000"/>
              </a:lnSpc>
              <a:spcBef>
                <a:spcPts val="600"/>
              </a:spcBef>
              <a:buAutoNum type="arabicParenBoth"/>
            </a:pPr>
            <a:r>
              <a:rPr lang="en-US" dirty="0"/>
              <a:t>when writing becomes productive</a:t>
            </a:r>
          </a:p>
        </p:txBody>
      </p:sp>
      <p:grpSp>
        <p:nvGrpSpPr>
          <p:cNvPr id="18" name="Group 17"/>
          <p:cNvGrpSpPr/>
          <p:nvPr/>
        </p:nvGrpSpPr>
        <p:grpSpPr>
          <a:xfrm>
            <a:off x="2346131" y="3154344"/>
            <a:ext cx="7590351" cy="707886"/>
            <a:chOff x="704563" y="3102094"/>
            <a:chExt cx="7590351" cy="707886"/>
          </a:xfrm>
        </p:grpSpPr>
        <p:sp>
          <p:nvSpPr>
            <p:cNvPr id="5" name="TextBox 4"/>
            <p:cNvSpPr txBox="1"/>
            <p:nvPr/>
          </p:nvSpPr>
          <p:spPr>
            <a:xfrm>
              <a:off x="4188825" y="3102094"/>
              <a:ext cx="1467387"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Short start-up</a:t>
              </a:r>
            </a:p>
          </p:txBody>
        </p:sp>
        <p:sp>
          <p:nvSpPr>
            <p:cNvPr id="6" name="TextBox 5"/>
            <p:cNvSpPr txBox="1"/>
            <p:nvPr/>
          </p:nvSpPr>
          <p:spPr>
            <a:xfrm>
              <a:off x="704563" y="3102094"/>
              <a:ext cx="1032798"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Write often</a:t>
              </a:r>
            </a:p>
          </p:txBody>
        </p:sp>
        <p:cxnSp>
          <p:nvCxnSpPr>
            <p:cNvPr id="7" name="Straight Arrow Connector 6"/>
            <p:cNvCxnSpPr/>
            <p:nvPr/>
          </p:nvCxnSpPr>
          <p:spPr>
            <a:xfrm>
              <a:off x="3614058"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403560" y="3102094"/>
              <a:ext cx="1110343"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Easy recall</a:t>
              </a:r>
            </a:p>
          </p:txBody>
        </p:sp>
        <p:cxnSp>
          <p:nvCxnSpPr>
            <p:cNvPr id="9" name="Straight Arrow Connector 8"/>
            <p:cNvCxnSpPr/>
            <p:nvPr/>
          </p:nvCxnSpPr>
          <p:spPr>
            <a:xfrm>
              <a:off x="1846212"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331131" y="3102094"/>
              <a:ext cx="1963783"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Efficient use of time</a:t>
              </a:r>
            </a:p>
          </p:txBody>
        </p:sp>
        <p:cxnSp>
          <p:nvCxnSpPr>
            <p:cNvPr id="17" name="Straight Arrow Connector 16"/>
            <p:cNvCxnSpPr/>
            <p:nvPr/>
          </p:nvCxnSpPr>
          <p:spPr>
            <a:xfrm>
              <a:off x="5765077"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a:off x="1798324" y="4456276"/>
            <a:ext cx="8604067" cy="707886"/>
            <a:chOff x="-309153" y="3102094"/>
            <a:chExt cx="8604067" cy="707886"/>
          </a:xfrm>
        </p:grpSpPr>
        <p:sp>
          <p:nvSpPr>
            <p:cNvPr id="20" name="TextBox 19"/>
            <p:cNvSpPr txBox="1"/>
            <p:nvPr/>
          </p:nvSpPr>
          <p:spPr>
            <a:xfrm>
              <a:off x="4188825" y="3102094"/>
              <a:ext cx="1467387"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Long start-up</a:t>
              </a:r>
            </a:p>
          </p:txBody>
        </p:sp>
        <p:sp>
          <p:nvSpPr>
            <p:cNvPr id="21" name="TextBox 20"/>
            <p:cNvSpPr txBox="1"/>
            <p:nvPr/>
          </p:nvSpPr>
          <p:spPr>
            <a:xfrm>
              <a:off x="-309153" y="3102094"/>
              <a:ext cx="2037806"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Write infrequently</a:t>
              </a:r>
            </a:p>
          </p:txBody>
        </p:sp>
        <p:cxnSp>
          <p:nvCxnSpPr>
            <p:cNvPr id="22" name="Straight Arrow Connector 21"/>
            <p:cNvCxnSpPr/>
            <p:nvPr/>
          </p:nvCxnSpPr>
          <p:spPr>
            <a:xfrm>
              <a:off x="3614058"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403560" y="3102094"/>
              <a:ext cx="1110343"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Slow recall</a:t>
              </a:r>
            </a:p>
          </p:txBody>
        </p:sp>
        <p:cxnSp>
          <p:nvCxnSpPr>
            <p:cNvPr id="24" name="Straight Arrow Connector 23"/>
            <p:cNvCxnSpPr/>
            <p:nvPr/>
          </p:nvCxnSpPr>
          <p:spPr>
            <a:xfrm>
              <a:off x="1846212"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331131" y="3102094"/>
              <a:ext cx="1963783" cy="707886"/>
            </a:xfrm>
            <a:prstGeom prst="rect">
              <a:avLst/>
            </a:prstGeom>
            <a:noFill/>
            <a:ln w="38100">
              <a:solidFill>
                <a:schemeClr val="accent5"/>
              </a:solidFill>
            </a:ln>
          </p:spPr>
          <p:txBody>
            <a:bodyPr wrap="square" rtlCol="0">
              <a:spAutoFit/>
            </a:bodyPr>
            <a:lstStyle/>
            <a:p>
              <a:r>
                <a:rPr lang="en-US" sz="2000" b="1" dirty="0">
                  <a:latin typeface="Courier New" panose="02070309020205020404" pitchFamily="49" charset="0"/>
                  <a:cs typeface="Courier New" panose="02070309020205020404" pitchFamily="49" charset="0"/>
                </a:rPr>
                <a:t>Inefficient use of time</a:t>
              </a:r>
            </a:p>
          </p:txBody>
        </p:sp>
        <p:cxnSp>
          <p:nvCxnSpPr>
            <p:cNvPr id="26" name="Straight Arrow Connector 25"/>
            <p:cNvCxnSpPr/>
            <p:nvPr/>
          </p:nvCxnSpPr>
          <p:spPr>
            <a:xfrm>
              <a:off x="5765077" y="3456037"/>
              <a:ext cx="457200" cy="0"/>
            </a:xfrm>
            <a:prstGeom prst="straightConnector1">
              <a:avLst/>
            </a:prstGeom>
            <a:ln w="38100">
              <a:solidFill>
                <a:schemeClr val="accent5"/>
              </a:solidFill>
              <a:tailEnd type="triangl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8251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668</TotalTime>
  <Words>1493</Words>
  <Application>Microsoft Office PowerPoint</Application>
  <PresentationFormat>Widescreen</PresentationFormat>
  <Paragraphs>100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Courier New</vt:lpstr>
      <vt:lpstr>Wingdings</vt:lpstr>
      <vt:lpstr>Office Theme</vt:lpstr>
      <vt:lpstr>How to write more and publish sooner  Jeremy Lichstein, PEERS, 9/16/2022</vt:lpstr>
      <vt:lpstr>What does “writing” mean?</vt:lpstr>
      <vt:lpstr>Scales of writing</vt:lpstr>
      <vt:lpstr>Tricks to help you edit your own writing</vt:lpstr>
      <vt:lpstr>Managing your time the “Write Way”</vt:lpstr>
      <vt:lpstr>Benefits of writing early and often</vt:lpstr>
      <vt:lpstr>The Baldwin Formula for scientific writing Ian T. Baldwin</vt:lpstr>
      <vt:lpstr>A critique of the Baldwin Formula</vt:lpstr>
      <vt:lpstr>The “start-up-time” problem</vt:lpstr>
      <vt:lpstr>Writing Retreats</vt:lpstr>
      <vt:lpstr>Why do some researchers publish so many papers?</vt:lpstr>
      <vt:lpstr>Actions you can take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your time the “Write Way”</dc:title>
  <dc:creator>Lichstein,Jeremy</dc:creator>
  <cp:lastModifiedBy>Lichstein,Jeremy</cp:lastModifiedBy>
  <cp:revision>70</cp:revision>
  <dcterms:created xsi:type="dcterms:W3CDTF">2015-01-23T17:56:07Z</dcterms:created>
  <dcterms:modified xsi:type="dcterms:W3CDTF">2022-09-19T13:12:06Z</dcterms:modified>
</cp:coreProperties>
</file>