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7" r:id="rId8"/>
    <p:sldId id="260" r:id="rId9"/>
    <p:sldId id="265" r:id="rId10"/>
    <p:sldId id="266" r:id="rId11"/>
    <p:sldId id="268" r:id="rId12"/>
    <p:sldId id="262" r:id="rId13"/>
    <p:sldId id="269" r:id="rId14"/>
    <p:sldId id="270" r:id="rId15"/>
    <p:sldId id="271" r:id="rId16"/>
    <p:sldId id="27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 varScale="1">
        <p:scale>
          <a:sx n="74" d="100"/>
          <a:sy n="74" d="100"/>
        </p:scale>
        <p:origin x="3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MONA_000\Dropbox\Joint%20Markov%20Chain%20Capstone\Resources\Diamond%20in%20the%20Rought%20Data%20Collec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MONA_000\Dropbox\Joint%20Markov%20Chain%20Capstone\Resources\Diamond%20in%20the%20Rought%20Data%20Colle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Winning</a:t>
            </a:r>
            <a:r>
              <a:rPr lang="en-US" sz="2400" baseline="0" dirty="0"/>
              <a:t> 50% of the Competitions</a:t>
            </a:r>
            <a:endParaRPr lang="en-US" sz="2400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0.5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Sheet1!$C$3:$C$13</c:f>
              <c:numCache>
                <c:formatCode>General</c:formatCode>
                <c:ptCount val="11"/>
                <c:pt idx="0">
                  <c:v>0.1</c:v>
                </c:pt>
                <c:pt idx="1">
                  <c:v>0.17810000000000001</c:v>
                </c:pt>
                <c:pt idx="2">
                  <c:v>0.2414</c:v>
                </c:pt>
                <c:pt idx="3">
                  <c:v>0.29060000000000002</c:v>
                </c:pt>
                <c:pt idx="4">
                  <c:v>0.32500000000000001</c:v>
                </c:pt>
                <c:pt idx="5">
                  <c:v>0.36249999999999999</c:v>
                </c:pt>
                <c:pt idx="6">
                  <c:v>0.3906</c:v>
                </c:pt>
                <c:pt idx="7">
                  <c:v>0.41249999999999998</c:v>
                </c:pt>
                <c:pt idx="8">
                  <c:v>0.43440000000000001</c:v>
                </c:pt>
                <c:pt idx="9">
                  <c:v>0.45</c:v>
                </c:pt>
                <c:pt idx="10">
                  <c:v>0.4672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38F-45A9-913A-C1EC728FF8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148224"/>
        <c:axId val="144054144"/>
      </c:scatterChart>
      <c:valAx>
        <c:axId val="68148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Number of Jokers</a:t>
                </a:r>
              </a:p>
            </c:rich>
          </c:tx>
          <c:layout>
            <c:manualLayout>
              <c:xMode val="edge"/>
              <c:yMode val="edge"/>
              <c:x val="0.42364421114027412"/>
              <c:y val="0.907484848484848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4054144"/>
        <c:crosses val="autoZero"/>
        <c:crossBetween val="midCat"/>
      </c:valAx>
      <c:valAx>
        <c:axId val="144054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Skill Required of Ace</a:t>
                </a:r>
              </a:p>
            </c:rich>
          </c:tx>
          <c:layout>
            <c:manualLayout>
              <c:xMode val="edge"/>
              <c:yMode val="edge"/>
              <c:x val="1.2037037037037037E-2"/>
              <c:y val="0.312336196611787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81482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7093891886055E-2"/>
          <c:y val="5.1400554097404488E-2"/>
          <c:w val="0.62573388405739461"/>
          <c:h val="0.7982250656167978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0.5</c:v>
                </c:pt>
              </c:strCache>
            </c:strRef>
          </c:tx>
          <c:spPr>
            <a:ln w="28575">
              <a:noFill/>
            </a:ln>
          </c:spPr>
          <c:trendline>
            <c:trendlineType val="log"/>
            <c:dispRSqr val="1"/>
            <c:dispEq val="1"/>
            <c:trendlineLbl>
              <c:layout>
                <c:manualLayout>
                  <c:x val="0.35981403951819058"/>
                  <c:y val="1.9415281423155442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y = 0.1588ln(x) + 0.0794 R² = 0.9928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Sheet1!$C$3:$C$13</c:f>
              <c:numCache>
                <c:formatCode>General</c:formatCode>
                <c:ptCount val="11"/>
                <c:pt idx="0">
                  <c:v>0.1</c:v>
                </c:pt>
                <c:pt idx="1">
                  <c:v>0.17810000000000001</c:v>
                </c:pt>
                <c:pt idx="2">
                  <c:v>0.2414</c:v>
                </c:pt>
                <c:pt idx="3">
                  <c:v>0.29060000000000002</c:v>
                </c:pt>
                <c:pt idx="4">
                  <c:v>0.32500000000000001</c:v>
                </c:pt>
                <c:pt idx="5">
                  <c:v>0.36249999999999999</c:v>
                </c:pt>
                <c:pt idx="6">
                  <c:v>0.3906</c:v>
                </c:pt>
                <c:pt idx="7">
                  <c:v>0.41249999999999998</c:v>
                </c:pt>
                <c:pt idx="8">
                  <c:v>0.43440000000000001</c:v>
                </c:pt>
                <c:pt idx="9">
                  <c:v>0.45</c:v>
                </c:pt>
                <c:pt idx="10">
                  <c:v>0.4672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0EB-4466-A8E5-AAA0F0F18A34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0.6</c:v>
                </c:pt>
              </c:strCache>
            </c:strRef>
          </c:tx>
          <c:spPr>
            <a:ln w="28575">
              <a:noFill/>
            </a:ln>
          </c:spPr>
          <c:trendline>
            <c:trendlineType val="log"/>
            <c:dispRSqr val="1"/>
            <c:dispEq val="1"/>
            <c:trendlineLbl>
              <c:layout>
                <c:manualLayout>
                  <c:x val="0.34904971010754304"/>
                  <c:y val="3.3708807232429284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y = 0.1787ln(x) + 0.132 R² = 0.9971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Sheet1!$D$3:$D$13</c:f>
              <c:numCache>
                <c:formatCode>General</c:formatCode>
                <c:ptCount val="11"/>
                <c:pt idx="0">
                  <c:v>0.14219999999999999</c:v>
                </c:pt>
                <c:pt idx="1">
                  <c:v>0.24529999999999999</c:v>
                </c:pt>
                <c:pt idx="2">
                  <c:v>0.32029999999999997</c:v>
                </c:pt>
                <c:pt idx="3">
                  <c:v>0.37659999999999999</c:v>
                </c:pt>
                <c:pt idx="4">
                  <c:v>0.41870000000000002</c:v>
                </c:pt>
                <c:pt idx="5">
                  <c:v>0.45619999999999999</c:v>
                </c:pt>
                <c:pt idx="6">
                  <c:v>0.4844</c:v>
                </c:pt>
                <c:pt idx="7">
                  <c:v>0.50939999999999996</c:v>
                </c:pt>
                <c:pt idx="8">
                  <c:v>0.52969999999999995</c:v>
                </c:pt>
                <c:pt idx="9">
                  <c:v>0.54690000000000005</c:v>
                </c:pt>
                <c:pt idx="10">
                  <c:v>0.55000000000000004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0EB-4466-A8E5-AAA0F0F18A34}"/>
            </c:ext>
          </c:extLst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0.7</c:v>
                </c:pt>
              </c:strCache>
            </c:strRef>
          </c:tx>
          <c:spPr>
            <a:ln w="28575">
              <a:noFill/>
            </a:ln>
          </c:spPr>
          <c:trendline>
            <c:trendlineType val="log"/>
            <c:dispRSqr val="1"/>
            <c:dispEq val="1"/>
            <c:trendlineLbl>
              <c:layout>
                <c:manualLayout>
                  <c:x val="0.35981403951819058"/>
                  <c:y val="1.68084718576844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y = 0.1935ln(x) + 0.2062 R² = 0.9963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Sheet1!$E$3:$E$13</c:f>
              <c:numCache>
                <c:formatCode>General</c:formatCode>
                <c:ptCount val="11"/>
                <c:pt idx="0">
                  <c:v>0.2</c:v>
                </c:pt>
                <c:pt idx="1">
                  <c:v>0.33439999999999998</c:v>
                </c:pt>
                <c:pt idx="2">
                  <c:v>0.42030000000000001</c:v>
                </c:pt>
                <c:pt idx="3">
                  <c:v>0.48120000000000002</c:v>
                </c:pt>
                <c:pt idx="4">
                  <c:v>0.52500000000000002</c:v>
                </c:pt>
                <c:pt idx="5">
                  <c:v>0.5625</c:v>
                </c:pt>
                <c:pt idx="6">
                  <c:v>0.59060000000000001</c:v>
                </c:pt>
                <c:pt idx="7">
                  <c:v>0.61250000000000004</c:v>
                </c:pt>
                <c:pt idx="8">
                  <c:v>0.63119999999999998</c:v>
                </c:pt>
                <c:pt idx="9">
                  <c:v>0.64690000000000003</c:v>
                </c:pt>
                <c:pt idx="10">
                  <c:v>0.65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0EB-4466-A8E5-AAA0F0F18A34}"/>
            </c:ext>
          </c:extLst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0.8</c:v>
                </c:pt>
              </c:strCache>
            </c:strRef>
          </c:tx>
          <c:spPr>
            <a:ln w="28575">
              <a:noFill/>
            </a:ln>
          </c:spPr>
          <c:trendline>
            <c:trendlineType val="log"/>
            <c:dispRSqr val="1"/>
            <c:dispEq val="1"/>
            <c:trendlineLbl>
              <c:layout>
                <c:manualLayout>
                  <c:x val="0.35981403951819058"/>
                  <c:y val="2.332385535141440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y = 0.1944ln(x) + 0.3224 R² = 0.9913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Sheet1!$F$3:$F$13</c:f>
              <c:numCache>
                <c:formatCode>General</c:formatCode>
                <c:ptCount val="11"/>
                <c:pt idx="0">
                  <c:v>0.30620000000000003</c:v>
                </c:pt>
                <c:pt idx="1">
                  <c:v>0.45</c:v>
                </c:pt>
                <c:pt idx="2">
                  <c:v>0.55000000000000004</c:v>
                </c:pt>
                <c:pt idx="3">
                  <c:v>0.6</c:v>
                </c:pt>
                <c:pt idx="4">
                  <c:v>0.65310000000000001</c:v>
                </c:pt>
                <c:pt idx="5">
                  <c:v>0.68440000000000001</c:v>
                </c:pt>
                <c:pt idx="6">
                  <c:v>0.70940000000000003</c:v>
                </c:pt>
                <c:pt idx="7">
                  <c:v>0.72809999999999997</c:v>
                </c:pt>
                <c:pt idx="8">
                  <c:v>0.74380000000000002</c:v>
                </c:pt>
                <c:pt idx="9">
                  <c:v>0.75629999999999997</c:v>
                </c:pt>
                <c:pt idx="10">
                  <c:v>0.76719999999999999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0EB-4466-A8E5-AAA0F0F18A34}"/>
            </c:ext>
          </c:extLst>
        </c:ser>
        <c:ser>
          <c:idx val="4"/>
          <c:order val="4"/>
          <c:tx>
            <c:strRef>
              <c:f>Sheet1!$G$2</c:f>
              <c:strCache>
                <c:ptCount val="1"/>
                <c:pt idx="0">
                  <c:v>0.9</c:v>
                </c:pt>
              </c:strCache>
            </c:strRef>
          </c:tx>
          <c:spPr>
            <a:ln w="28575">
              <a:noFill/>
            </a:ln>
          </c:spPr>
          <c:trendline>
            <c:trendlineType val="log"/>
            <c:dispRSqr val="1"/>
            <c:dispEq val="1"/>
            <c:trendlineLbl>
              <c:layout>
                <c:manualLayout>
                  <c:x val="0.35981403951819058"/>
                  <c:y val="3.897455526392534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y = 0.1529ln(x) + 0.5402 R² = 0.9642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Sheet1!$G$3:$G$13</c:f>
              <c:numCache>
                <c:formatCode>General</c:formatCode>
                <c:ptCount val="11"/>
                <c:pt idx="0">
                  <c:v>0.5</c:v>
                </c:pt>
                <c:pt idx="1">
                  <c:v>0.65629999999999999</c:v>
                </c:pt>
                <c:pt idx="2">
                  <c:v>0.73129999999999995</c:v>
                </c:pt>
                <c:pt idx="3">
                  <c:v>0.77810000000000001</c:v>
                </c:pt>
                <c:pt idx="4">
                  <c:v>0.80630000000000002</c:v>
                </c:pt>
                <c:pt idx="5">
                  <c:v>0.82809999999999995</c:v>
                </c:pt>
                <c:pt idx="6">
                  <c:v>0.84379999999999999</c:v>
                </c:pt>
                <c:pt idx="7">
                  <c:v>0.85629999999999995</c:v>
                </c:pt>
                <c:pt idx="8">
                  <c:v>0.86560000000000004</c:v>
                </c:pt>
                <c:pt idx="9">
                  <c:v>0.87190000000000001</c:v>
                </c:pt>
                <c:pt idx="10">
                  <c:v>0.87970000000000004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40EB-4466-A8E5-AAA0F0F18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03776"/>
        <c:axId val="36630528"/>
      </c:scatterChart>
      <c:valAx>
        <c:axId val="36603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Number of Jokers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6630528"/>
        <c:crosses val="autoZero"/>
        <c:crossBetween val="midCat"/>
      </c:valAx>
      <c:valAx>
        <c:axId val="36630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Skill Required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6603776"/>
        <c:crosses val="autoZero"/>
        <c:crossBetween val="midCat"/>
      </c:valAx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76061307644765264"/>
          <c:y val="0.58237350539515875"/>
          <c:w val="0.20830312314172841"/>
          <c:h val="0.376919291338582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Diamond</a:t>
            </a:r>
            <a:r>
              <a:rPr lang="en-US" sz="2400" baseline="0" dirty="0"/>
              <a:t> in the Rough Summary</a:t>
            </a:r>
            <a:endParaRPr lang="en-US" sz="2400" dirty="0"/>
          </a:p>
        </c:rich>
      </c:tx>
      <c:layout>
        <c:manualLayout>
          <c:xMode val="edge"/>
          <c:yMode val="edge"/>
          <c:x val="0.19070968212306794"/>
          <c:y val="1.410570130698728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250949767635613"/>
          <c:y val="0.1396930253228213"/>
          <c:w val="0.75740140182027416"/>
          <c:h val="0.7006226704157206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0.5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Sheet1!$C$3:$C$13</c:f>
              <c:numCache>
                <c:formatCode>General</c:formatCode>
                <c:ptCount val="11"/>
                <c:pt idx="0">
                  <c:v>0.1</c:v>
                </c:pt>
                <c:pt idx="1">
                  <c:v>0.17810000000000001</c:v>
                </c:pt>
                <c:pt idx="2">
                  <c:v>0.2414</c:v>
                </c:pt>
                <c:pt idx="3">
                  <c:v>0.29060000000000002</c:v>
                </c:pt>
                <c:pt idx="4">
                  <c:v>0.32500000000000001</c:v>
                </c:pt>
                <c:pt idx="5">
                  <c:v>0.36249999999999999</c:v>
                </c:pt>
                <c:pt idx="6">
                  <c:v>0.3906</c:v>
                </c:pt>
                <c:pt idx="7">
                  <c:v>0.41249999999999998</c:v>
                </c:pt>
                <c:pt idx="8">
                  <c:v>0.43440000000000001</c:v>
                </c:pt>
                <c:pt idx="9">
                  <c:v>0.45</c:v>
                </c:pt>
                <c:pt idx="10">
                  <c:v>0.4672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7AC-4371-A3F2-B3A4F827EECD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0.6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Sheet1!$D$3:$D$13</c:f>
              <c:numCache>
                <c:formatCode>General</c:formatCode>
                <c:ptCount val="11"/>
                <c:pt idx="0">
                  <c:v>0.14219999999999999</c:v>
                </c:pt>
                <c:pt idx="1">
                  <c:v>0.24529999999999999</c:v>
                </c:pt>
                <c:pt idx="2">
                  <c:v>0.32029999999999997</c:v>
                </c:pt>
                <c:pt idx="3">
                  <c:v>0.37659999999999999</c:v>
                </c:pt>
                <c:pt idx="4">
                  <c:v>0.41870000000000002</c:v>
                </c:pt>
                <c:pt idx="5">
                  <c:v>0.45619999999999999</c:v>
                </c:pt>
                <c:pt idx="6">
                  <c:v>0.4844</c:v>
                </c:pt>
                <c:pt idx="7">
                  <c:v>0.50939999999999996</c:v>
                </c:pt>
                <c:pt idx="8">
                  <c:v>0.52969999999999995</c:v>
                </c:pt>
                <c:pt idx="9">
                  <c:v>0.54690000000000005</c:v>
                </c:pt>
                <c:pt idx="10">
                  <c:v>0.55000000000000004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7AC-4371-A3F2-B3A4F827EECD}"/>
            </c:ext>
          </c:extLst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0.7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Sheet1!$E$3:$E$13</c:f>
              <c:numCache>
                <c:formatCode>General</c:formatCode>
                <c:ptCount val="11"/>
                <c:pt idx="0">
                  <c:v>0.2</c:v>
                </c:pt>
                <c:pt idx="1">
                  <c:v>0.33439999999999998</c:v>
                </c:pt>
                <c:pt idx="2">
                  <c:v>0.42030000000000001</c:v>
                </c:pt>
                <c:pt idx="3">
                  <c:v>0.48120000000000002</c:v>
                </c:pt>
                <c:pt idx="4">
                  <c:v>0.52500000000000002</c:v>
                </c:pt>
                <c:pt idx="5">
                  <c:v>0.5625</c:v>
                </c:pt>
                <c:pt idx="6">
                  <c:v>0.59060000000000001</c:v>
                </c:pt>
                <c:pt idx="7">
                  <c:v>0.61250000000000004</c:v>
                </c:pt>
                <c:pt idx="8">
                  <c:v>0.63119999999999998</c:v>
                </c:pt>
                <c:pt idx="9">
                  <c:v>0.64690000000000003</c:v>
                </c:pt>
                <c:pt idx="10">
                  <c:v>0.65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7AC-4371-A3F2-B3A4F827EECD}"/>
            </c:ext>
          </c:extLst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0.8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Sheet1!$F$3:$F$13</c:f>
              <c:numCache>
                <c:formatCode>General</c:formatCode>
                <c:ptCount val="11"/>
                <c:pt idx="0">
                  <c:v>0.30620000000000003</c:v>
                </c:pt>
                <c:pt idx="1">
                  <c:v>0.45</c:v>
                </c:pt>
                <c:pt idx="2">
                  <c:v>0.55000000000000004</c:v>
                </c:pt>
                <c:pt idx="3">
                  <c:v>0.6</c:v>
                </c:pt>
                <c:pt idx="4">
                  <c:v>0.65310000000000001</c:v>
                </c:pt>
                <c:pt idx="5">
                  <c:v>0.68440000000000001</c:v>
                </c:pt>
                <c:pt idx="6">
                  <c:v>0.70940000000000003</c:v>
                </c:pt>
                <c:pt idx="7">
                  <c:v>0.72809999999999997</c:v>
                </c:pt>
                <c:pt idx="8">
                  <c:v>0.74380000000000002</c:v>
                </c:pt>
                <c:pt idx="9">
                  <c:v>0.75629999999999997</c:v>
                </c:pt>
                <c:pt idx="10">
                  <c:v>0.76719999999999999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7AC-4371-A3F2-B3A4F827EECD}"/>
            </c:ext>
          </c:extLst>
        </c:ser>
        <c:ser>
          <c:idx val="4"/>
          <c:order val="4"/>
          <c:tx>
            <c:strRef>
              <c:f>Sheet1!$G$2</c:f>
              <c:strCache>
                <c:ptCount val="1"/>
                <c:pt idx="0">
                  <c:v>0.9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Sheet1!$G$3:$G$13</c:f>
              <c:numCache>
                <c:formatCode>General</c:formatCode>
                <c:ptCount val="11"/>
                <c:pt idx="0">
                  <c:v>0.5</c:v>
                </c:pt>
                <c:pt idx="1">
                  <c:v>0.65629999999999999</c:v>
                </c:pt>
                <c:pt idx="2">
                  <c:v>0.73129999999999995</c:v>
                </c:pt>
                <c:pt idx="3">
                  <c:v>0.77810000000000001</c:v>
                </c:pt>
                <c:pt idx="4">
                  <c:v>0.80630000000000002</c:v>
                </c:pt>
                <c:pt idx="5">
                  <c:v>0.82809999999999995</c:v>
                </c:pt>
                <c:pt idx="6">
                  <c:v>0.84379999999999999</c:v>
                </c:pt>
                <c:pt idx="7">
                  <c:v>0.85629999999999995</c:v>
                </c:pt>
                <c:pt idx="8">
                  <c:v>0.86560000000000004</c:v>
                </c:pt>
                <c:pt idx="9">
                  <c:v>0.87190000000000001</c:v>
                </c:pt>
                <c:pt idx="10">
                  <c:v>0.87970000000000004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7AC-4371-A3F2-B3A4F827E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67840"/>
        <c:axId val="36469760"/>
      </c:scatterChart>
      <c:valAx>
        <c:axId val="36467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Number of Jokers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6469760"/>
        <c:crosses val="autoZero"/>
        <c:crossBetween val="midCat"/>
      </c:valAx>
      <c:valAx>
        <c:axId val="36469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Skill Required</a:t>
                </a:r>
              </a:p>
            </c:rich>
          </c:tx>
          <c:layout>
            <c:manualLayout>
              <c:xMode val="edge"/>
              <c:yMode val="edge"/>
              <c:x val="1.1822688830562846E-2"/>
              <c:y val="0.2676683018334498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64678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7773495851746719"/>
          <c:y val="8.3898628468272785E-2"/>
          <c:w val="9.5055185409516116E-2"/>
          <c:h val="0.8056967366497639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2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2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3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4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0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5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5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4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0A82B-AB90-436D-88E7-AEAB31D5060E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FB66-023E-481E-A24C-183FC1C3B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3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514599"/>
          </a:xfrm>
        </p:spPr>
        <p:txBody>
          <a:bodyPr>
            <a:normAutofit fontScale="90000"/>
          </a:bodyPr>
          <a:lstStyle/>
          <a:p>
            <a:r>
              <a:rPr lang="en-US" dirty="0"/>
              <a:t>The Effect of Multiple Unskilled Competitors on the Success of a Skilled Player in a Model Spelling Bee-Like Game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Robert Monahan</a:t>
            </a:r>
          </a:p>
          <a:p>
            <a:r>
              <a:rPr lang="en-US" dirty="0">
                <a:solidFill>
                  <a:schemeClr val="tx1"/>
                </a:solidFill>
              </a:rPr>
              <a:t>Dr. Jeff Groff</a:t>
            </a:r>
          </a:p>
        </p:txBody>
      </p:sp>
    </p:spTree>
    <p:extLst>
      <p:ext uri="{BB962C8B-B14F-4D97-AF65-F5344CB8AC3E}">
        <p14:creationId xmlns:p14="http://schemas.microsoft.com/office/powerpoint/2010/main" val="4218842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 Carlo vs Direct Calculation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016" y="1371600"/>
            <a:ext cx="6601968" cy="477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64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Calculation Valid?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38400" y="0"/>
            <a:ext cx="4572000" cy="5841708"/>
            <a:chOff x="0" y="-160028"/>
            <a:chExt cx="1371600" cy="1752600"/>
          </a:xfrm>
        </p:grpSpPr>
        <p:sp>
          <p:nvSpPr>
            <p:cNvPr id="5" name="Rounded Rectangle 4"/>
            <p:cNvSpPr/>
            <p:nvPr/>
          </p:nvSpPr>
          <p:spPr>
            <a:xfrm>
              <a:off x="32657" y="533400"/>
              <a:ext cx="957580" cy="957580"/>
            </a:xfrm>
            <a:prstGeom prst="roundRect">
              <a:avLst/>
            </a:prstGeom>
            <a:noFill/>
            <a:ln w="571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0" y="-160028"/>
              <a:ext cx="137160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43200" dirty="0">
                  <a:solidFill>
                    <a:srgbClr val="00B050"/>
                  </a:solidFill>
                  <a:effectLst/>
                  <a:latin typeface="Calibri"/>
                  <a:ea typeface="Calibri"/>
                  <a:cs typeface="Times New Roman"/>
                  <a:sym typeface="Wingdings"/>
                </a:rPr>
                <a:t></a:t>
              </a:r>
              <a:endParaRPr lang="en-US" sz="32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323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A Diamond in the Rough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Two types of players: </a:t>
                </a:r>
              </a:p>
              <a:p>
                <a:pPr lvl="1"/>
                <a:r>
                  <a:rPr lang="en-US" dirty="0"/>
                  <a:t>Ace (high skill)</a:t>
                </a:r>
              </a:p>
              <a:p>
                <a:pPr lvl="1"/>
                <a:r>
                  <a:rPr lang="en-US" dirty="0"/>
                  <a:t>Joker (low skill)</a:t>
                </a:r>
              </a:p>
              <a:p>
                <a:r>
                  <a:rPr lang="en-US" dirty="0"/>
                  <a:t>Consists of 1 Ace and many Jokers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⋯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,⋯</m:t>
                        </m:r>
                      </m:e>
                    </m:d>
                  </m:oMath>
                </a14:m>
                <a:endParaRPr lang="en-US" b="0" dirty="0">
                  <a:ea typeface="Cambria Math"/>
                </a:endParaRP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How “skilled” must the Ace be to win at least 50% of the competitions?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536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A Diamond in the Rough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00698564"/>
              </p:ext>
            </p:extLst>
          </p:nvPr>
        </p:nvGraphicFramePr>
        <p:xfrm>
          <a:off x="1143000" y="1524000"/>
          <a:ext cx="6858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577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40346808"/>
              </p:ext>
            </p:extLst>
          </p:nvPr>
        </p:nvGraphicFramePr>
        <p:xfrm>
          <a:off x="1143000" y="1828800"/>
          <a:ext cx="6858000" cy="4187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A Diamond in the Rough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76153231"/>
              </p:ext>
            </p:extLst>
          </p:nvPr>
        </p:nvGraphicFramePr>
        <p:xfrm>
          <a:off x="1143000" y="1524000"/>
          <a:ext cx="6858000" cy="4187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33625" y="155257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Diamond in the Rough Summary</a:t>
            </a:r>
          </a:p>
        </p:txBody>
      </p:sp>
    </p:spTree>
    <p:extLst>
      <p:ext uri="{BB962C8B-B14F-4D97-AF65-F5344CB8AC3E}">
        <p14:creationId xmlns:p14="http://schemas.microsoft.com/office/powerpoint/2010/main" val="39286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5" grpId="1">
        <p:bldAsOne/>
      </p:bldGraphic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A Diamond in the 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many Jokers does it take to overwhelm the Ace?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21 Jokers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33 Jokers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61 Jokers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127 Jokers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330 Jokers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How much does ability matter?</a:t>
            </a:r>
          </a:p>
          <a:p>
            <a:endParaRPr lang="en-US" dirty="0"/>
          </a:p>
          <a:p>
            <a:r>
              <a:rPr lang="en-US" dirty="0"/>
              <a:t>Will the most qualified succeed?</a:t>
            </a:r>
          </a:p>
          <a:p>
            <a:endParaRPr lang="en-US" dirty="0"/>
          </a:p>
          <a:p>
            <a:r>
              <a:rPr lang="en-US" dirty="0"/>
              <a:t>What role does randomness play?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8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4869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arenR"/>
            </a:pPr>
            <a:r>
              <a:rPr lang="en-US" dirty="0"/>
              <a:t>Purpose</a:t>
            </a:r>
          </a:p>
          <a:p>
            <a:pPr marL="571500" indent="-571500">
              <a:buAutoNum type="romanUcParenR"/>
            </a:pPr>
            <a:r>
              <a:rPr lang="en-US" dirty="0"/>
              <a:t>The Model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/>
              <a:t>2 - Players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/>
              <a:t>3 - Players </a:t>
            </a:r>
          </a:p>
          <a:p>
            <a:pPr marL="571500" indent="-571500">
              <a:buFont typeface="+mj-lt"/>
              <a:buAutoNum type="romanUcParenR"/>
            </a:pPr>
            <a:r>
              <a:rPr lang="en-US" dirty="0"/>
              <a:t>The Method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/>
              <a:t>Matrix Formulation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/>
              <a:t>Monte Carlo Simulation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/>
              <a:t>Direct vs Simulation</a:t>
            </a:r>
          </a:p>
          <a:p>
            <a:pPr marL="571500" indent="-571500">
              <a:buFont typeface="+mj-lt"/>
              <a:buAutoNum type="romanUcParenR"/>
            </a:pPr>
            <a:r>
              <a:rPr lang="en-US" dirty="0"/>
              <a:t>Results</a:t>
            </a:r>
          </a:p>
          <a:p>
            <a:pPr marL="571500" indent="-571500">
              <a:buFont typeface="+mj-lt"/>
              <a:buAutoNum type="romanUcParenR"/>
            </a:pP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0041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How much does ability matter?</a:t>
            </a:r>
          </a:p>
          <a:p>
            <a:endParaRPr lang="en-US" dirty="0"/>
          </a:p>
          <a:p>
            <a:r>
              <a:rPr lang="en-US" dirty="0"/>
              <a:t>Will the most qualified succeed?</a:t>
            </a:r>
          </a:p>
          <a:p>
            <a:endParaRPr lang="en-US" dirty="0"/>
          </a:p>
          <a:p>
            <a:r>
              <a:rPr lang="en-US" dirty="0"/>
              <a:t>What role does randomness play?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9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8500" y="365760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(1 ,1)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0" y="3657600"/>
                <a:ext cx="26670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 – 2 Players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8500" y="1989493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0" y="1989493"/>
                <a:ext cx="26670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5" idx="2"/>
            <a:endCxn id="4" idx="0"/>
          </p:cNvCxnSpPr>
          <p:nvPr/>
        </p:nvCxnSpPr>
        <p:spPr>
          <a:xfrm>
            <a:off x="4572000" y="2512713"/>
            <a:ext cx="0" cy="11448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09650" y="1295400"/>
                <a:ext cx="71247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 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with a “skill” level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 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650" y="1295400"/>
                <a:ext cx="71247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05000" y="556260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(1 ,0)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562600"/>
                <a:ext cx="26670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72000" y="556260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(0 ,1)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62600"/>
                <a:ext cx="26670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stCxn id="4" idx="2"/>
            <a:endCxn id="17" idx="0"/>
          </p:cNvCxnSpPr>
          <p:nvPr/>
        </p:nvCxnSpPr>
        <p:spPr>
          <a:xfrm flipH="1">
            <a:off x="3238500" y="4180820"/>
            <a:ext cx="1333500" cy="13817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  <a:endCxn id="18" idx="0"/>
          </p:cNvCxnSpPr>
          <p:nvPr/>
        </p:nvCxnSpPr>
        <p:spPr>
          <a:xfrm>
            <a:off x="4572000" y="4180820"/>
            <a:ext cx="1333500" cy="13817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4502378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502378"/>
                <a:ext cx="16002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38400" y="4502378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(1−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502378"/>
                <a:ext cx="1600200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62600" y="3130638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+(1−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)(1−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130638"/>
                <a:ext cx="281940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4787900" y="3200400"/>
            <a:ext cx="914400" cy="914400"/>
            <a:chOff x="4787900" y="3200400"/>
            <a:chExt cx="914400" cy="914400"/>
          </a:xfrm>
        </p:grpSpPr>
        <p:sp>
          <p:nvSpPr>
            <p:cNvPr id="53" name="Arc 52"/>
            <p:cNvSpPr/>
            <p:nvPr/>
          </p:nvSpPr>
          <p:spPr>
            <a:xfrm>
              <a:off x="4787900" y="3200400"/>
              <a:ext cx="914400" cy="914400"/>
            </a:xfrm>
            <a:prstGeom prst="arc">
              <a:avLst>
                <a:gd name="adj1" fmla="val 10619577"/>
                <a:gd name="adj2" fmla="val 7024764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4790403" y="3657600"/>
              <a:ext cx="0" cy="76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457200" y="2174554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Binary Representation</a:t>
            </a:r>
          </a:p>
          <a:p>
            <a:r>
              <a:rPr lang="en-US" dirty="0"/>
              <a:t>1 = active player</a:t>
            </a:r>
          </a:p>
          <a:p>
            <a:r>
              <a:rPr lang="en-US" dirty="0"/>
              <a:t>0 = inactive player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77000" y="1927937"/>
                <a:ext cx="236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a value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1927937"/>
                <a:ext cx="2362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 l="-2326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57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32" grpId="0"/>
      <p:bldP spid="33" grpId="0"/>
      <p:bldP spid="34" grpId="0"/>
      <p:bldP spid="5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 – 3 Players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09650" y="1295400"/>
                <a:ext cx="7124700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 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 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with a “skill” level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 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 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650" y="1295400"/>
                <a:ext cx="7124700" cy="542136"/>
              </a:xfrm>
              <a:prstGeom prst="rect">
                <a:avLst/>
              </a:prstGeom>
              <a:blipFill rotWithShape="1">
                <a:blip r:embed="rId2"/>
                <a:stretch>
                  <a:fillRect t="-10227" b="-28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8500" y="1950161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1 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0" y="1950161"/>
                <a:ext cx="26670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7200" y="2057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Binary Representation</a:t>
            </a:r>
          </a:p>
          <a:p>
            <a:r>
              <a:rPr lang="en-US" dirty="0"/>
              <a:t>1 = active player</a:t>
            </a:r>
          </a:p>
          <a:p>
            <a:r>
              <a:rPr lang="en-US" dirty="0"/>
              <a:t>0 = inactive player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38500" y="281940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(1, 1, 1)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0" y="2819400"/>
                <a:ext cx="26670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48400" y="377699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(0, 1, 1)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776990"/>
                <a:ext cx="26670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86000" y="472440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(1, 0, 1)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724400"/>
                <a:ext cx="26670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377699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(1, 1, 0)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776990"/>
                <a:ext cx="26670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541020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(1, 0, 0)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410200"/>
                <a:ext cx="26670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43400" y="472440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(0, 1, 0)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724400"/>
                <a:ext cx="26670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48400" y="541020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(0, 0, 1)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5410200"/>
                <a:ext cx="266700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>
            <a:stCxn id="7" idx="2"/>
            <a:endCxn id="10" idx="0"/>
          </p:cNvCxnSpPr>
          <p:nvPr/>
        </p:nvCxnSpPr>
        <p:spPr>
          <a:xfrm flipH="1">
            <a:off x="1638300" y="3342620"/>
            <a:ext cx="2933700" cy="4343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1" idx="0"/>
          </p:cNvCxnSpPr>
          <p:nvPr/>
        </p:nvCxnSpPr>
        <p:spPr>
          <a:xfrm flipH="1">
            <a:off x="1638300" y="3342620"/>
            <a:ext cx="2933700" cy="20675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flipH="1">
            <a:off x="3619500" y="3342620"/>
            <a:ext cx="952500" cy="13817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2" idx="0"/>
          </p:cNvCxnSpPr>
          <p:nvPr/>
        </p:nvCxnSpPr>
        <p:spPr>
          <a:xfrm>
            <a:off x="4572000" y="3342620"/>
            <a:ext cx="1104900" cy="13817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3" idx="0"/>
          </p:cNvCxnSpPr>
          <p:nvPr/>
        </p:nvCxnSpPr>
        <p:spPr>
          <a:xfrm>
            <a:off x="4572000" y="3342620"/>
            <a:ext cx="3009900" cy="20675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8" idx="0"/>
          </p:cNvCxnSpPr>
          <p:nvPr/>
        </p:nvCxnSpPr>
        <p:spPr>
          <a:xfrm>
            <a:off x="4572000" y="3342620"/>
            <a:ext cx="3009900" cy="4343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2"/>
            <a:endCxn id="7" idx="0"/>
          </p:cNvCxnSpPr>
          <p:nvPr/>
        </p:nvCxnSpPr>
        <p:spPr>
          <a:xfrm>
            <a:off x="4572000" y="2473381"/>
            <a:ext cx="0" cy="34601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2"/>
            <a:endCxn id="11" idx="0"/>
          </p:cNvCxnSpPr>
          <p:nvPr/>
        </p:nvCxnSpPr>
        <p:spPr>
          <a:xfrm>
            <a:off x="1638300" y="4300210"/>
            <a:ext cx="0" cy="11099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2"/>
            <a:endCxn id="12" idx="0"/>
          </p:cNvCxnSpPr>
          <p:nvPr/>
        </p:nvCxnSpPr>
        <p:spPr>
          <a:xfrm>
            <a:off x="1638300" y="4300210"/>
            <a:ext cx="4038600" cy="424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flipH="1">
            <a:off x="333375" y="3276600"/>
            <a:ext cx="914400" cy="914400"/>
            <a:chOff x="4787900" y="3200400"/>
            <a:chExt cx="914400" cy="914400"/>
          </a:xfrm>
        </p:grpSpPr>
        <p:sp>
          <p:nvSpPr>
            <p:cNvPr id="40" name="Arc 39"/>
            <p:cNvSpPr/>
            <p:nvPr/>
          </p:nvSpPr>
          <p:spPr>
            <a:xfrm>
              <a:off x="4787900" y="3200400"/>
              <a:ext cx="914400" cy="914400"/>
            </a:xfrm>
            <a:prstGeom prst="arc">
              <a:avLst>
                <a:gd name="adj1" fmla="val 10619577"/>
                <a:gd name="adj2" fmla="val 7024764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4790403" y="3657600"/>
              <a:ext cx="0" cy="76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/>
          <p:cNvCxnSpPr>
            <a:stCxn id="10" idx="2"/>
            <a:endCxn id="13" idx="0"/>
          </p:cNvCxnSpPr>
          <p:nvPr/>
        </p:nvCxnSpPr>
        <p:spPr>
          <a:xfrm>
            <a:off x="1638300" y="4300210"/>
            <a:ext cx="5943600" cy="11099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ross 45"/>
          <p:cNvSpPr/>
          <p:nvPr/>
        </p:nvSpPr>
        <p:spPr>
          <a:xfrm rot="2616069">
            <a:off x="4191000" y="4427037"/>
            <a:ext cx="838200" cy="805190"/>
          </a:xfrm>
          <a:prstGeom prst="plus">
            <a:avLst>
              <a:gd name="adj" fmla="val 4156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 rot="384144">
            <a:off x="4981575" y="2409170"/>
            <a:ext cx="914400" cy="914400"/>
            <a:chOff x="4787900" y="3200400"/>
            <a:chExt cx="914400" cy="914400"/>
          </a:xfrm>
        </p:grpSpPr>
        <p:sp>
          <p:nvSpPr>
            <p:cNvPr id="48" name="Arc 47"/>
            <p:cNvSpPr/>
            <p:nvPr/>
          </p:nvSpPr>
          <p:spPr>
            <a:xfrm>
              <a:off x="4787900" y="3200400"/>
              <a:ext cx="914400" cy="914400"/>
            </a:xfrm>
            <a:prstGeom prst="arc">
              <a:avLst>
                <a:gd name="adj1" fmla="val 10619577"/>
                <a:gd name="adj2" fmla="val 7024764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4790403" y="3657600"/>
              <a:ext cx="0" cy="76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77000" y="1927937"/>
                <a:ext cx="236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a value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1927937"/>
                <a:ext cx="23622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2326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45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1" grpId="0"/>
      <p:bldP spid="11" grpId="1"/>
      <p:bldP spid="11" grpId="2"/>
      <p:bldP spid="11" grpId="3"/>
      <p:bldP spid="11" grpId="4"/>
      <p:bldP spid="12" grpId="0"/>
      <p:bldP spid="12" grpId="1"/>
      <p:bldP spid="12" grpId="2"/>
      <p:bldP spid="12" grpId="3"/>
      <p:bldP spid="12" grpId="4"/>
      <p:bldP spid="13" grpId="0"/>
      <p:bldP spid="13" grpId="1"/>
      <p:bldP spid="13" grpId="2"/>
      <p:bldP spid="13" grpId="3"/>
      <p:bldP spid="46" grpId="0" animBg="1"/>
      <p:bldP spid="46" grpId="1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Formulation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en-US" sz="18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8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8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</a:rPr>
                        <m:t>𝑃</m:t>
                      </m:r>
                      <m:r>
                        <a:rPr lang="en-US" sz="18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⋄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/>
                                  </a:rPr>
                                  <m:t>(1−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/>
                                  </a:rPr>
                                  <m:t>)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(1−</m:t>
                                    </m:r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/>
                                  </a:rPr>
                                  <m:t>)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⋄</m:t>
                                </m:r>
                              </m:e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⋄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2400" dirty="0"/>
                  <a:t>For N players, the Markov Chain takes the form of a matrix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𝑁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−1</m:t>
                    </m:r>
                  </m:oMath>
                </a14:m>
                <a:r>
                  <a:rPr lang="en-US" sz="2400" dirty="0"/>
                  <a:t> rows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𝑁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−1</m:t>
                    </m:r>
                  </m:oMath>
                </a14:m>
                <a:r>
                  <a:rPr lang="en-US" sz="2400" dirty="0"/>
                  <a:t>  columns.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Example: For 12 players, the size of the Markov Chain Matrix is 4095 rows by 4095 columns – called State Space Explosion!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66799"/>
            <a:ext cx="4038600" cy="3102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07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 Carlo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dirty="0"/>
              <a:t>Simulates a game at a time and tracks the results</a:t>
            </a:r>
          </a:p>
          <a:p>
            <a:endParaRPr lang="en-US" dirty="0"/>
          </a:p>
          <a:p>
            <a:r>
              <a:rPr lang="en-US" dirty="0"/>
              <a:t>Required to ensure that the Direct Matrix Calculation is accurate</a:t>
            </a:r>
          </a:p>
          <a:p>
            <a:endParaRPr lang="en-US" dirty="0"/>
          </a:p>
          <a:p>
            <a:r>
              <a:rPr lang="en-US" dirty="0"/>
              <a:t>Faster than Direct Calculation for games with lots of players - still only an approximation</a:t>
            </a:r>
          </a:p>
        </p:txBody>
      </p:sp>
    </p:spTree>
    <p:extLst>
      <p:ext uri="{BB962C8B-B14F-4D97-AF65-F5344CB8AC3E}">
        <p14:creationId xmlns:p14="http://schemas.microsoft.com/office/powerpoint/2010/main" val="225766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 Carlo vs Direct Calculation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157" y="1381125"/>
            <a:ext cx="6603686" cy="49560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05100" y="6336362"/>
                <a:ext cx="3733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h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[0.4 0.5 0.6 0.7]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100" y="6336362"/>
                <a:ext cx="37338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378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 Carlo vs Direct Calculation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016" y="1371600"/>
            <a:ext cx="6601968" cy="495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64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513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The Effect of Multiple Unskilled Competitors on the Success of a Skilled Player in a Model Spelling Bee-Like Game </vt:lpstr>
      <vt:lpstr>Outline</vt:lpstr>
      <vt:lpstr>Purpose</vt:lpstr>
      <vt:lpstr>The Model – 2 Players</vt:lpstr>
      <vt:lpstr>The Model – 3 Players</vt:lpstr>
      <vt:lpstr>Matrix Formulation</vt:lpstr>
      <vt:lpstr>Monte Carlo Simulation</vt:lpstr>
      <vt:lpstr>Monte Carlo vs Direct Calculation</vt:lpstr>
      <vt:lpstr>Monte Carlo vs Direct Calculation</vt:lpstr>
      <vt:lpstr>Monte Carlo vs Direct Calculation</vt:lpstr>
      <vt:lpstr>Direct Calculation Valid?</vt:lpstr>
      <vt:lpstr>Results – A Diamond in the Rough</vt:lpstr>
      <vt:lpstr>Results – A Diamond in the Rough</vt:lpstr>
      <vt:lpstr>Results – A Diamond in the Rough</vt:lpstr>
      <vt:lpstr>Results – A Diamond in the Rough</vt:lpstr>
      <vt:lpstr>Conclusion</vt:lpstr>
      <vt:lpstr>Questions?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Multiple Unskilled Competitors on the Success of a Skilled Player in a Model Spelling Bee-Like Game</dc:title>
  <dc:creator>RMONAH01@rams.shepherd.edu</dc:creator>
  <cp:lastModifiedBy>Robert Monahan</cp:lastModifiedBy>
  <cp:revision>46</cp:revision>
  <dcterms:created xsi:type="dcterms:W3CDTF">2015-04-10T18:57:30Z</dcterms:created>
  <dcterms:modified xsi:type="dcterms:W3CDTF">2020-09-11T13:48:16Z</dcterms:modified>
</cp:coreProperties>
</file>